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4" r:id="rId2"/>
  </p:sldMasterIdLst>
  <p:notesMasterIdLst>
    <p:notesMasterId r:id="rId46"/>
  </p:notesMasterIdLst>
  <p:handoutMasterIdLst>
    <p:handoutMasterId r:id="rId47"/>
  </p:handoutMasterIdLst>
  <p:sldIdLst>
    <p:sldId id="272" r:id="rId3"/>
    <p:sldId id="326" r:id="rId4"/>
    <p:sldId id="327" r:id="rId5"/>
    <p:sldId id="360" r:id="rId6"/>
    <p:sldId id="361" r:id="rId7"/>
    <p:sldId id="329" r:id="rId8"/>
    <p:sldId id="330" r:id="rId9"/>
    <p:sldId id="331" r:id="rId10"/>
    <p:sldId id="332" r:id="rId11"/>
    <p:sldId id="36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63" r:id="rId36"/>
    <p:sldId id="364" r:id="rId37"/>
    <p:sldId id="365" r:id="rId38"/>
    <p:sldId id="366" r:id="rId39"/>
    <p:sldId id="367" r:id="rId40"/>
    <p:sldId id="356" r:id="rId41"/>
    <p:sldId id="357" r:id="rId42"/>
    <p:sldId id="358" r:id="rId43"/>
    <p:sldId id="359" r:id="rId44"/>
    <p:sldId id="325" r:id="rId45"/>
  </p:sldIdLst>
  <p:sldSz cx="9144000" cy="6858000" type="screen4x3"/>
  <p:notesSz cx="6797675" cy="9926638"/>
  <p:defaultTextStyle>
    <a:defPPr>
      <a:defRPr lang="fr-FR"/>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08">
          <p15:clr>
            <a:srgbClr val="A4A3A4"/>
          </p15:clr>
        </p15:guide>
        <p15:guide id="2" pos="43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n PAPADOPOULO" initials="MP" lastIdx="15" clrIdx="0">
    <p:extLst>
      <p:ext uri="{19B8F6BF-5375-455C-9EA6-DF929625EA0E}">
        <p15:presenceInfo xmlns:p15="http://schemas.microsoft.com/office/powerpoint/2012/main" userId="S-1-5-21-3834109719-1412392937-3623384469-118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002D"/>
    <a:srgbClr val="B1003B"/>
    <a:srgbClr val="C7961B"/>
    <a:srgbClr val="A71B35"/>
    <a:srgbClr val="BE0041"/>
    <a:srgbClr val="0089C6"/>
    <a:srgbClr val="0076AF"/>
    <a:srgbClr val="005A9B"/>
    <a:srgbClr val="CE0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88" autoAdjust="0"/>
    <p:restoredTop sz="94660"/>
  </p:normalViewPr>
  <p:slideViewPr>
    <p:cSldViewPr snapToObjects="1">
      <p:cViewPr varScale="1">
        <p:scale>
          <a:sx n="68" d="100"/>
          <a:sy n="68" d="100"/>
        </p:scale>
        <p:origin x="966" y="72"/>
      </p:cViewPr>
      <p:guideLst>
        <p:guide orient="horz" pos="1008"/>
        <p:guide pos="432"/>
      </p:guideLst>
    </p:cSldViewPr>
  </p:slideViewPr>
  <p:notesTextViewPr>
    <p:cViewPr>
      <p:scale>
        <a:sx n="3" d="2"/>
        <a:sy n="3" d="2"/>
      </p:scale>
      <p:origin x="0" y="0"/>
    </p:cViewPr>
  </p:notesTextViewPr>
  <p:sorterViewPr>
    <p:cViewPr>
      <p:scale>
        <a:sx n="33" d="100"/>
        <a:sy n="33" d="100"/>
      </p:scale>
      <p:origin x="0" y="0"/>
    </p:cViewPr>
  </p:sorterViewPr>
  <p:notesViewPr>
    <p:cSldViewPr snapToObjects="1">
      <p:cViewPr varScale="1">
        <p:scale>
          <a:sx n="81" d="100"/>
          <a:sy n="81" d="100"/>
        </p:scale>
        <p:origin x="-258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93978559558774"/>
          <c:y val="4.8119709651487208E-2"/>
          <c:w val="0.48733166147348428"/>
          <c:h val="0.90376058069702558"/>
        </c:manualLayout>
      </c:layout>
      <c:barChart>
        <c:barDir val="col"/>
        <c:grouping val="clustered"/>
        <c:varyColors val="0"/>
        <c:ser>
          <c:idx val="0"/>
          <c:order val="0"/>
          <c:tx>
            <c:strRef>
              <c:f>Feuil1!$B$1</c:f>
              <c:strCache>
                <c:ptCount val="1"/>
                <c:pt idx="0">
                  <c:v>Gaz (2)</c:v>
                </c:pt>
              </c:strCache>
            </c:strRef>
          </c:tx>
          <c:spPr>
            <a:solidFill>
              <a:schemeClr val="tx1"/>
            </a:solidFill>
            <a:ln>
              <a:noFill/>
            </a:ln>
            <a:effectLst/>
          </c:spPr>
          <c:invertIfNegative val="0"/>
          <c:dLbls>
            <c:dLbl>
              <c:idx val="0"/>
              <c:layout>
                <c:manualLayout>
                  <c:x val="0"/>
                  <c:y val="0.10509764978483946"/>
                </c:manualLayout>
              </c:layout>
              <c:tx>
                <c:rich>
                  <a:bodyPr/>
                  <a:lstStyle/>
                  <a:p>
                    <a:fld id="{196DD0EB-7C45-724A-935B-0A690B91DD74}" type="VALUE">
                      <a:rPr lang="en-US" b="0" i="0">
                        <a:latin typeface="Radnika" pitchFamily="2" charset="77"/>
                      </a:rPr>
                      <a:pPr/>
                      <a:t>[VALEUR]</a:t>
                    </a:fld>
                    <a:endParaRPr lang="fr-F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671-4B2E-9F3C-8EE81406065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Radnika" pitchFamily="2" charset="77"/>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Intensité carbone (kgCO2/MWh PCI)</c:v>
                </c:pt>
              </c:strCache>
            </c:strRef>
          </c:cat>
          <c:val>
            <c:numRef>
              <c:f>Feuil1!$B$2</c:f>
              <c:numCache>
                <c:formatCode>General</c:formatCode>
                <c:ptCount val="1"/>
                <c:pt idx="0">
                  <c:v>241</c:v>
                </c:pt>
              </c:numCache>
            </c:numRef>
          </c:val>
          <c:extLst>
            <c:ext xmlns:c16="http://schemas.microsoft.com/office/drawing/2014/chart" uri="{C3380CC4-5D6E-409C-BE32-E72D297353CC}">
              <c16:uniqueId val="{00000001-6671-4B2E-9F3C-8EE814060659}"/>
            </c:ext>
          </c:extLst>
        </c:ser>
        <c:ser>
          <c:idx val="1"/>
          <c:order val="1"/>
          <c:tx>
            <c:strRef>
              <c:f>Feuil1!$C$1</c:f>
              <c:strCache>
                <c:ptCount val="1"/>
                <c:pt idx="0">
                  <c:v>Biomasse (plaquettes) (3)</c:v>
                </c:pt>
              </c:strCache>
            </c:strRef>
          </c:tx>
          <c:spPr>
            <a:solidFill>
              <a:schemeClr val="tx2"/>
            </a:solidFill>
            <a:ln>
              <a:noFill/>
            </a:ln>
            <a:effectLst/>
          </c:spPr>
          <c:invertIfNegative val="0"/>
          <c:dLbls>
            <c:dLbl>
              <c:idx val="0"/>
              <c:layout>
                <c:manualLayout>
                  <c:x val="2.9795986644828788E-3"/>
                  <c:y val="7.5069749846313899E-3"/>
                </c:manualLayout>
              </c:layout>
              <c:tx>
                <c:rich>
                  <a:bodyPr/>
                  <a:lstStyle/>
                  <a:p>
                    <a:fld id="{D51E7329-06EE-8345-900B-0DA64B938859}" type="VALUE">
                      <a:rPr lang="en-US" b="0" i="0">
                        <a:latin typeface="Radnika" pitchFamily="2" charset="77"/>
                      </a:rPr>
                      <a:pPr/>
                      <a:t>[VALEUR]</a:t>
                    </a:fld>
                    <a:endParaRPr lang="fr-F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671-4B2E-9F3C-8EE814060659}"/>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solidFill>
                    <a:latin typeface="Radnika" pitchFamily="2" charset="77"/>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Intensité carbone (kgCO2/MWh PCI)</c:v>
                </c:pt>
              </c:strCache>
            </c:strRef>
          </c:cat>
          <c:val>
            <c:numRef>
              <c:f>Feuil1!$C$2</c:f>
              <c:numCache>
                <c:formatCode>General</c:formatCode>
                <c:ptCount val="1"/>
                <c:pt idx="0">
                  <c:v>24.6</c:v>
                </c:pt>
              </c:numCache>
            </c:numRef>
          </c:val>
          <c:extLst>
            <c:ext xmlns:c16="http://schemas.microsoft.com/office/drawing/2014/chart" uri="{C3380CC4-5D6E-409C-BE32-E72D297353CC}">
              <c16:uniqueId val="{00000003-6671-4B2E-9F3C-8EE814060659}"/>
            </c:ext>
          </c:extLst>
        </c:ser>
        <c:ser>
          <c:idx val="2"/>
          <c:order val="2"/>
          <c:tx>
            <c:strRef>
              <c:f>Feuil1!$D$1</c:f>
              <c:strCache>
                <c:ptCount val="1"/>
                <c:pt idx="0">
                  <c:v>Solaire thermique (4)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Radnika" pitchFamily="2" charset="77"/>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Intensité carbone (kgCO2/MWh PCI)</c:v>
                </c:pt>
              </c:strCache>
            </c:strRef>
          </c:cat>
          <c:val>
            <c:numRef>
              <c:f>Feuil1!$D$2</c:f>
              <c:numCache>
                <c:formatCode>General</c:formatCode>
                <c:ptCount val="1"/>
                <c:pt idx="0">
                  <c:v>2.1</c:v>
                </c:pt>
              </c:numCache>
            </c:numRef>
          </c:val>
          <c:extLst>
            <c:ext xmlns:c16="http://schemas.microsoft.com/office/drawing/2014/chart" uri="{C3380CC4-5D6E-409C-BE32-E72D297353CC}">
              <c16:uniqueId val="{00000004-6671-4B2E-9F3C-8EE814060659}"/>
            </c:ext>
          </c:extLst>
        </c:ser>
        <c:ser>
          <c:idx val="3"/>
          <c:order val="3"/>
          <c:tx>
            <c:strRef>
              <c:f>Feuil1!$E$1</c:f>
              <c:strCache>
                <c:ptCount val="1"/>
                <c:pt idx="0">
                  <c:v>Colonne1</c:v>
                </c:pt>
              </c:strCache>
            </c:strRef>
          </c:tx>
          <c:spPr>
            <a:solidFill>
              <a:schemeClr val="accent4"/>
            </a:solidFill>
            <a:ln>
              <a:noFill/>
            </a:ln>
            <a:effectLst/>
          </c:spPr>
          <c:invertIfNegative val="0"/>
          <c:cat>
            <c:strRef>
              <c:f>Feuil1!$A$2</c:f>
              <c:strCache>
                <c:ptCount val="1"/>
                <c:pt idx="0">
                  <c:v>Intensité carbone (kgCO2/MWh PCI)</c:v>
                </c:pt>
              </c:strCache>
            </c:strRef>
          </c:cat>
          <c:val>
            <c:numRef>
              <c:f>Feuil1!$E$2</c:f>
              <c:numCache>
                <c:formatCode>General</c:formatCode>
                <c:ptCount val="1"/>
              </c:numCache>
            </c:numRef>
          </c:val>
          <c:extLst>
            <c:ext xmlns:c16="http://schemas.microsoft.com/office/drawing/2014/chart" uri="{C3380CC4-5D6E-409C-BE32-E72D297353CC}">
              <c16:uniqueId val="{00000005-6671-4B2E-9F3C-8EE814060659}"/>
            </c:ext>
          </c:extLst>
        </c:ser>
        <c:ser>
          <c:idx val="4"/>
          <c:order val="4"/>
          <c:tx>
            <c:strRef>
              <c:f>Feuil1!$F$1</c:f>
              <c:strCache>
                <c:ptCount val="1"/>
                <c:pt idx="0">
                  <c:v>Solaire PV (élec) (5)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Radnika" pitchFamily="2" charset="77"/>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Intensité carbone (kgCO2/MWh PCI)</c:v>
                </c:pt>
              </c:strCache>
            </c:strRef>
          </c:cat>
          <c:val>
            <c:numRef>
              <c:f>Feuil1!$F$2</c:f>
              <c:numCache>
                <c:formatCode>General</c:formatCode>
                <c:ptCount val="1"/>
                <c:pt idx="0">
                  <c:v>29.8</c:v>
                </c:pt>
              </c:numCache>
            </c:numRef>
          </c:val>
          <c:extLst>
            <c:ext xmlns:c16="http://schemas.microsoft.com/office/drawing/2014/chart" uri="{C3380CC4-5D6E-409C-BE32-E72D297353CC}">
              <c16:uniqueId val="{00000006-6671-4B2E-9F3C-8EE814060659}"/>
            </c:ext>
          </c:extLst>
        </c:ser>
        <c:dLbls>
          <c:showLegendKey val="0"/>
          <c:showVal val="0"/>
          <c:showCatName val="0"/>
          <c:showSerName val="0"/>
          <c:showPercent val="0"/>
          <c:showBubbleSize val="0"/>
        </c:dLbls>
        <c:gapWidth val="219"/>
        <c:overlap val="-27"/>
        <c:axId val="609596664"/>
        <c:axId val="609591176"/>
      </c:barChart>
      <c:catAx>
        <c:axId val="609596664"/>
        <c:scaling>
          <c:orientation val="minMax"/>
        </c:scaling>
        <c:delete val="1"/>
        <c:axPos val="b"/>
        <c:numFmt formatCode="General" sourceLinked="1"/>
        <c:majorTickMark val="none"/>
        <c:minorTickMark val="none"/>
        <c:tickLblPos val="nextTo"/>
        <c:crossAx val="609591176"/>
        <c:crosses val="autoZero"/>
        <c:auto val="1"/>
        <c:lblAlgn val="ctr"/>
        <c:lblOffset val="100"/>
        <c:noMultiLvlLbl val="0"/>
      </c:catAx>
      <c:valAx>
        <c:axId val="609591176"/>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fr-FR" sz="1000" b="0" i="0" dirty="0">
                    <a:solidFill>
                      <a:schemeClr val="tx1"/>
                    </a:solidFill>
                    <a:latin typeface="Arial" panose="020B0604020202020204" pitchFamily="34" charset="0"/>
                    <a:cs typeface="Arial" panose="020B0604020202020204" pitchFamily="34" charset="0"/>
                  </a:rPr>
                  <a:t>Intensité carbone (kgCO2/</a:t>
                </a:r>
                <a:r>
                  <a:rPr lang="fr-FR" sz="1000" b="0" i="0" dirty="0" err="1">
                    <a:solidFill>
                      <a:schemeClr val="tx1"/>
                    </a:solidFill>
                    <a:latin typeface="Arial" panose="020B0604020202020204" pitchFamily="34" charset="0"/>
                    <a:cs typeface="Arial" panose="020B0604020202020204" pitchFamily="34" charset="0"/>
                  </a:rPr>
                  <a:t>MWh</a:t>
                </a:r>
                <a:r>
                  <a:rPr lang="fr-FR" sz="1000" b="0" i="0" dirty="0">
                    <a:solidFill>
                      <a:schemeClr val="tx1"/>
                    </a:solidFill>
                    <a:latin typeface="Arial" panose="020B0604020202020204" pitchFamily="34" charset="0"/>
                    <a:cs typeface="Arial" panose="020B0604020202020204" pitchFamily="34" charset="0"/>
                  </a:rPr>
                  <a:t> PCI)</a:t>
                </a:r>
              </a:p>
            </c:rich>
          </c:tx>
          <c:layout>
            <c:manualLayout>
              <c:xMode val="edge"/>
              <c:yMode val="edge"/>
              <c:x val="7.5031925109312562E-3"/>
              <c:y val="0.2065570766538988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Radnika" pitchFamily="2" charset="77"/>
                <a:ea typeface="+mn-ea"/>
                <a:cs typeface="+mn-cs"/>
              </a:defRPr>
            </a:pPr>
            <a:endParaRPr lang="fr-FR"/>
          </a:p>
        </c:txPr>
        <c:crossAx val="609596664"/>
        <c:crosses val="autoZero"/>
        <c:crossBetween val="between"/>
      </c:valAx>
      <c:spPr>
        <a:noFill/>
        <a:ln>
          <a:noFill/>
        </a:ln>
        <a:effectLst/>
      </c:spPr>
    </c:plotArea>
    <c:legend>
      <c:legendPos val="b"/>
      <c:legendEntry>
        <c:idx val="3"/>
        <c:delete val="1"/>
      </c:legendEntry>
      <c:layout>
        <c:manualLayout>
          <c:xMode val="edge"/>
          <c:yMode val="edge"/>
          <c:x val="0.67396405947875682"/>
          <c:y val="0.10290289402752163"/>
          <c:w val="0.32603589736009903"/>
          <c:h val="0.828334397314039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94640435642412"/>
          <c:y val="0.20295135461388542"/>
          <c:w val="0.37467724208137632"/>
          <c:h val="0.71693754701671986"/>
        </c:manualLayout>
      </c:layout>
      <c:pieChart>
        <c:varyColors val="1"/>
        <c:ser>
          <c:idx val="0"/>
          <c:order val="0"/>
          <c:tx>
            <c:strRef>
              <c:f>Feuil1!$B$1</c:f>
              <c:strCache>
                <c:ptCount val="1"/>
                <c:pt idx="0">
                  <c:v>Heat supply per energy source </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867A-4CC9-B11E-8FFCD118F26E}"/>
              </c:ext>
            </c:extLst>
          </c:dPt>
          <c:dPt>
            <c:idx val="1"/>
            <c:bubble3D val="0"/>
            <c:spPr>
              <a:solidFill>
                <a:schemeClr val="accent6">
                  <a:lumMod val="75000"/>
                  <a:lumOff val="25000"/>
                </a:schemeClr>
              </a:solidFill>
              <a:ln w="19050">
                <a:solidFill>
                  <a:schemeClr val="lt1"/>
                </a:solidFill>
              </a:ln>
              <a:effectLst/>
            </c:spPr>
            <c:extLst>
              <c:ext xmlns:c16="http://schemas.microsoft.com/office/drawing/2014/chart" uri="{C3380CC4-5D6E-409C-BE32-E72D297353CC}">
                <c16:uniqueId val="{00000003-867A-4CC9-B11E-8FFCD118F26E}"/>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867A-4CC9-B11E-8FFCD118F26E}"/>
              </c:ext>
            </c:extLst>
          </c:dPt>
          <c:dLbls>
            <c:dLbl>
              <c:idx val="0"/>
              <c:layout>
                <c:manualLayout>
                  <c:x val="1.2579481028181367E-3"/>
                  <c:y val="-0.140232181731160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7A-4CC9-B11E-8FFCD118F26E}"/>
                </c:ext>
              </c:extLst>
            </c:dLbl>
            <c:dLbl>
              <c:idx val="1"/>
              <c:layout>
                <c:manualLayout>
                  <c:x val="-7.6531183647807486E-3"/>
                  <c:y val="-2.9498829378039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7A-4CC9-B11E-8FFCD118F26E}"/>
                </c:ext>
              </c:extLst>
            </c:dLbl>
            <c:dLbl>
              <c:idx val="2"/>
              <c:layout>
                <c:manualLayout>
                  <c:x val="-2.542157095216064E-3"/>
                  <c:y val="2.3611723944224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7A-4CC9-B11E-8FFCD118F26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Feuil1!$A$2:$A$4</c:f>
              <c:strCache>
                <c:ptCount val="3"/>
                <c:pt idx="0">
                  <c:v>Gaz</c:v>
                </c:pt>
                <c:pt idx="1">
                  <c:v>Biomasse</c:v>
                </c:pt>
                <c:pt idx="2">
                  <c:v>Solaire thermique</c:v>
                </c:pt>
              </c:strCache>
            </c:strRef>
          </c:cat>
          <c:val>
            <c:numRef>
              <c:f>Feuil1!$B$2:$B$4</c:f>
              <c:numCache>
                <c:formatCode>0%</c:formatCode>
                <c:ptCount val="3"/>
                <c:pt idx="0">
                  <c:v>0.5</c:v>
                </c:pt>
                <c:pt idx="1">
                  <c:v>0.35</c:v>
                </c:pt>
                <c:pt idx="2">
                  <c:v>0.15</c:v>
                </c:pt>
              </c:numCache>
            </c:numRef>
          </c:val>
          <c:extLst>
            <c:ext xmlns:c16="http://schemas.microsoft.com/office/drawing/2014/chart" uri="{C3380CC4-5D6E-409C-BE32-E72D297353CC}">
              <c16:uniqueId val="{00000006-867A-4CC9-B11E-8FFCD118F26E}"/>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63201370697101433"/>
          <c:y val="0.18099200242912059"/>
          <c:w val="0.35710278010968316"/>
          <c:h val="0.657189708145273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accent6"/>
          </a:solidFill>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2-11T09:54:06.677" idx="11">
    <p:pos x="2998" y="1760"/>
    <p:text>La France n’est pas la seule à donner un prix au carbone pour limiter les émissions polluantes. Selon un rapport de l’I4CE, 46 pays – dont l’ensemble des Etats membres de l’UE – et 26 provinces – Québec, Ontario, Alberta, Californie… – représentant 60 % du PIB mondial, ont mis en place une taxe carbone ou un système d’échange de quotas d’émissions.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1T08:50:13.344" idx="10">
    <p:pos x="2105" y="1521"/>
    <p:text>Certains usages sont exonérés en vertu d’accords internationaux ou de directives européennes : le transport aérien et maritime international, la fabrication de ciment ou de verre, les doubles usages (combustible et carburant)…  Mais dans les faits, il existe de nombreuses exonérations ou remboursement de taxe carbone, comme le rappelle un récent rapport du think tank Institute for Climate economics (I4CE).D’autres secteurs bénéficient d’exonérations ou de réductions décidées au niveau français : les transports aériens et fluviaux nationaux, les taxis, le transport routier de marchandises, les transports en commun, les usages agricoles, le gazole non routier dans le BTP…</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2-11T10:20:24.350" idx="14">
    <p:pos x="3213" y="1142"/>
    <p:text>A noter, le biométahne distribué par réseau est bien soumis à la taxe carbone depuis le 1er janvier 2021.... En 2021, le même tarif de 8,44 euros sera appliqué au gaz fossile comme au gaz vert. Le principe de cette réforme est de tenir compte de la part du biométhane dans la consommation actuelle, très faible. Donc il y a un espoir de changer ce point notamment avec le verdissement des réseaux</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2-11T10:27:28.293" idx="15">
    <p:pos x="4782" y="2000"/>
    <p:text>Il concerne 11 000 installations industrielles (centrales électriques, réseaux de chaleur, acier, ciment, raffinage, verre, papier, chimie…) représentant 45 % des émissions de l’UE.
Notamment les installations comportantdes installations de combustion de plus de 20 MW</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7141A-ACAF-48A1-AA07-E0180D902342}"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fr-FR"/>
        </a:p>
      </dgm:t>
    </dgm:pt>
    <dgm:pt modelId="{78E56165-0738-4B07-AE7C-96A1BDFC6C21}">
      <dgm:prSet phldrT="[Texte]"/>
      <dgm:spPr>
        <a:solidFill>
          <a:schemeClr val="accent2">
            <a:lumMod val="50000"/>
          </a:schemeClr>
        </a:solidFill>
      </dgm:spPr>
      <dgm:t>
        <a:bodyPr/>
        <a:lstStyle/>
        <a:p>
          <a:r>
            <a:rPr lang="fr-FR" dirty="0"/>
            <a:t>2000</a:t>
          </a:r>
        </a:p>
      </dgm:t>
    </dgm:pt>
    <dgm:pt modelId="{0AC71645-8385-4F33-A6F6-E8516CD032F4}" type="parTrans" cxnId="{24C4888C-1A29-4A17-AB2E-B136CD26E697}">
      <dgm:prSet/>
      <dgm:spPr/>
      <dgm:t>
        <a:bodyPr/>
        <a:lstStyle/>
        <a:p>
          <a:endParaRPr lang="fr-FR"/>
        </a:p>
      </dgm:t>
    </dgm:pt>
    <dgm:pt modelId="{6AA35C35-CC60-433F-98EB-B96ABE6CD487}" type="sibTrans" cxnId="{24C4888C-1A29-4A17-AB2E-B136CD26E697}">
      <dgm:prSet/>
      <dgm:spPr/>
      <dgm:t>
        <a:bodyPr/>
        <a:lstStyle/>
        <a:p>
          <a:endParaRPr lang="fr-FR"/>
        </a:p>
      </dgm:t>
    </dgm:pt>
    <dgm:pt modelId="{3C3F7167-84AD-402E-961C-53A56F9B73CA}">
      <dgm:prSet phldrT="[Texte]" custT="1"/>
      <dgm:spPr/>
      <dgm:t>
        <a:bodyPr/>
        <a:lstStyle/>
        <a:p>
          <a:endParaRPr lang="fr-FR" sz="1400" dirty="0"/>
        </a:p>
        <a:p>
          <a:endParaRPr lang="fr-FR" sz="1400" dirty="0"/>
        </a:p>
        <a:p>
          <a:endParaRPr lang="fr-FR" sz="1400" dirty="0"/>
        </a:p>
        <a:p>
          <a:endParaRPr lang="fr-FR" sz="1400" dirty="0"/>
        </a:p>
        <a:p>
          <a:r>
            <a:rPr lang="fr-FR" sz="1400" dirty="0"/>
            <a:t>Le gouvernement avait voulu étendre aux produits énergétiques la taxe générale sur les activités polluantes (TGAP, réservée aux déchets). Mais la mesure avait été censurée par le Conseil constitutionnel</a:t>
          </a:r>
        </a:p>
      </dgm:t>
    </dgm:pt>
    <dgm:pt modelId="{05481118-51E0-460A-AD1C-0F016CA659EE}" type="parTrans" cxnId="{0C178B2E-EF5C-4C4B-9DB6-A79AF4A76AC0}">
      <dgm:prSet/>
      <dgm:spPr/>
      <dgm:t>
        <a:bodyPr/>
        <a:lstStyle/>
        <a:p>
          <a:endParaRPr lang="fr-FR"/>
        </a:p>
      </dgm:t>
    </dgm:pt>
    <dgm:pt modelId="{154CB366-43E3-4B87-AC29-0D57DB3943C9}" type="sibTrans" cxnId="{0C178B2E-EF5C-4C4B-9DB6-A79AF4A76AC0}">
      <dgm:prSet/>
      <dgm:spPr/>
      <dgm:t>
        <a:bodyPr/>
        <a:lstStyle/>
        <a:p>
          <a:endParaRPr lang="fr-FR"/>
        </a:p>
      </dgm:t>
    </dgm:pt>
    <dgm:pt modelId="{B26F3E01-D4AE-466B-A2B2-A0B75A43ED08}">
      <dgm:prSet phldrT="[Texte]"/>
      <dgm:spPr>
        <a:solidFill>
          <a:schemeClr val="accent3">
            <a:lumMod val="50000"/>
          </a:schemeClr>
        </a:solidFill>
      </dgm:spPr>
      <dgm:t>
        <a:bodyPr/>
        <a:lstStyle/>
        <a:p>
          <a:r>
            <a:rPr lang="fr-FR" dirty="0"/>
            <a:t>2009</a:t>
          </a:r>
        </a:p>
      </dgm:t>
    </dgm:pt>
    <dgm:pt modelId="{3FA7297F-4FDD-447F-B927-552A99E5352C}" type="parTrans" cxnId="{E70722E3-FB10-4C5A-9C0D-373FF40BA462}">
      <dgm:prSet/>
      <dgm:spPr/>
      <dgm:t>
        <a:bodyPr/>
        <a:lstStyle/>
        <a:p>
          <a:endParaRPr lang="fr-FR"/>
        </a:p>
      </dgm:t>
    </dgm:pt>
    <dgm:pt modelId="{3E624623-A715-42CA-922F-15807D6EF0E8}" type="sibTrans" cxnId="{E70722E3-FB10-4C5A-9C0D-373FF40BA462}">
      <dgm:prSet/>
      <dgm:spPr/>
      <dgm:t>
        <a:bodyPr/>
        <a:lstStyle/>
        <a:p>
          <a:endParaRPr lang="fr-FR"/>
        </a:p>
      </dgm:t>
    </dgm:pt>
    <dgm:pt modelId="{BAD20AC3-008B-4C83-84CD-88DC283F98D5}">
      <dgm:prSet phldrT="[Texte]" custT="1"/>
      <dgm:spPr/>
      <dgm:t>
        <a:bodyPr/>
        <a:lstStyle/>
        <a:p>
          <a:endParaRPr lang="fr-FR" sz="1400" dirty="0"/>
        </a:p>
        <a:p>
          <a:endParaRPr lang="fr-FR" sz="1400" dirty="0"/>
        </a:p>
        <a:p>
          <a:endParaRPr lang="fr-FR" sz="1400" dirty="0"/>
        </a:p>
        <a:p>
          <a:endParaRPr lang="fr-FR" sz="1400" dirty="0"/>
        </a:p>
        <a:p>
          <a:r>
            <a:rPr lang="fr-FR" sz="1400" dirty="0"/>
            <a:t>Après le Grenelle de l’environnement, Nicolas Sarkozy avait instauré une contribution climat-énergie (CCE)… qui a été à son tour censurée par le Conseil constitutionnel</a:t>
          </a:r>
        </a:p>
      </dgm:t>
    </dgm:pt>
    <dgm:pt modelId="{F4FAFAB9-BA26-445B-BBD1-61FF0E455E60}" type="parTrans" cxnId="{43DECCC4-50A7-46E1-9FFD-CFA1AA427EF1}">
      <dgm:prSet/>
      <dgm:spPr/>
      <dgm:t>
        <a:bodyPr/>
        <a:lstStyle/>
        <a:p>
          <a:endParaRPr lang="fr-FR"/>
        </a:p>
      </dgm:t>
    </dgm:pt>
    <dgm:pt modelId="{F283597B-509B-4732-A6F6-4337EB6AEC8F}" type="sibTrans" cxnId="{43DECCC4-50A7-46E1-9FFD-CFA1AA427EF1}">
      <dgm:prSet/>
      <dgm:spPr/>
      <dgm:t>
        <a:bodyPr/>
        <a:lstStyle/>
        <a:p>
          <a:endParaRPr lang="fr-FR"/>
        </a:p>
      </dgm:t>
    </dgm:pt>
    <dgm:pt modelId="{858ABA41-FE7A-4354-9F6E-DCEE5E730BD3}">
      <dgm:prSet phldrT="[Texte]"/>
      <dgm:spPr>
        <a:solidFill>
          <a:schemeClr val="accent6">
            <a:lumMod val="50000"/>
          </a:schemeClr>
        </a:solidFill>
      </dgm:spPr>
      <dgm:t>
        <a:bodyPr/>
        <a:lstStyle/>
        <a:p>
          <a:r>
            <a:rPr lang="fr-FR" dirty="0"/>
            <a:t>2014</a:t>
          </a:r>
        </a:p>
      </dgm:t>
    </dgm:pt>
    <dgm:pt modelId="{7DFA7CF2-42DA-410D-9733-5D5B5192AADE}" type="parTrans" cxnId="{7D7B87EE-10F1-4CFB-A5C6-F8E98389EF3B}">
      <dgm:prSet/>
      <dgm:spPr/>
      <dgm:t>
        <a:bodyPr/>
        <a:lstStyle/>
        <a:p>
          <a:endParaRPr lang="fr-FR"/>
        </a:p>
      </dgm:t>
    </dgm:pt>
    <dgm:pt modelId="{F747CDBE-D95E-489C-AE7C-8991A838D214}" type="sibTrans" cxnId="{7D7B87EE-10F1-4CFB-A5C6-F8E98389EF3B}">
      <dgm:prSet/>
      <dgm:spPr/>
      <dgm:t>
        <a:bodyPr/>
        <a:lstStyle/>
        <a:p>
          <a:endParaRPr lang="fr-FR"/>
        </a:p>
      </dgm:t>
    </dgm:pt>
    <dgm:pt modelId="{CD9D08D8-7ACF-4726-816F-409CC899D6FE}">
      <dgm:prSet phldrT="[Texte]" custT="1"/>
      <dgm:spPr/>
      <dgm:t>
        <a:bodyPr/>
        <a:lstStyle/>
        <a:p>
          <a:endParaRPr lang="fr-FR" sz="1400" dirty="0"/>
        </a:p>
        <a:p>
          <a:endParaRPr lang="fr-FR" sz="1400" dirty="0"/>
        </a:p>
        <a:p>
          <a:endParaRPr lang="fr-FR" sz="1400" dirty="0"/>
        </a:p>
        <a:p>
          <a:r>
            <a:rPr lang="fr-FR" sz="1400" dirty="0"/>
            <a:t>Le gouvernement a relancé l’idée, en présentant la taxe carbone comme une « composante carbone » (CC) introduite par la loi de finances dans le calcul de la taxe intérieure de consommation des produits énergétiques (TICPE), du gaz naturel (TICGN) et du charbon (TICC) – mais pas dans la taxe sur l’électricité</a:t>
          </a:r>
        </a:p>
      </dgm:t>
    </dgm:pt>
    <dgm:pt modelId="{DA2D1B1A-0E4E-4D5B-81D3-177F2DB97051}" type="parTrans" cxnId="{8D1A3B11-ACFC-44DA-B72F-7296DC8A6E0C}">
      <dgm:prSet/>
      <dgm:spPr/>
      <dgm:t>
        <a:bodyPr/>
        <a:lstStyle/>
        <a:p>
          <a:endParaRPr lang="fr-FR"/>
        </a:p>
      </dgm:t>
    </dgm:pt>
    <dgm:pt modelId="{342072ED-94B1-46EF-AEC6-1A70E71E63CA}" type="sibTrans" cxnId="{8D1A3B11-ACFC-44DA-B72F-7296DC8A6E0C}">
      <dgm:prSet/>
      <dgm:spPr/>
      <dgm:t>
        <a:bodyPr/>
        <a:lstStyle/>
        <a:p>
          <a:endParaRPr lang="fr-FR"/>
        </a:p>
      </dgm:t>
    </dgm:pt>
    <dgm:pt modelId="{CC215838-95D5-4136-B346-BEF9E887D1D7}">
      <dgm:prSet phldrT="[Texte]" custT="1"/>
      <dgm:spPr>
        <a:solidFill>
          <a:schemeClr val="accent5">
            <a:lumMod val="50000"/>
          </a:schemeClr>
        </a:solidFill>
      </dgm:spPr>
      <dgm:t>
        <a:bodyPr/>
        <a:lstStyle/>
        <a:p>
          <a:r>
            <a:rPr lang="fr-FR" sz="2400" dirty="0"/>
            <a:t>2019</a:t>
          </a:r>
        </a:p>
      </dgm:t>
    </dgm:pt>
    <dgm:pt modelId="{CEFAFDDD-D181-496B-A747-98EFF21F3277}" type="parTrans" cxnId="{80824106-FCD8-4EF1-BACB-B2473BF6CAFB}">
      <dgm:prSet/>
      <dgm:spPr/>
      <dgm:t>
        <a:bodyPr/>
        <a:lstStyle/>
        <a:p>
          <a:endParaRPr lang="fr-FR"/>
        </a:p>
      </dgm:t>
    </dgm:pt>
    <dgm:pt modelId="{CB1898DE-C376-4246-94A3-2997A1CF8025}" type="sibTrans" cxnId="{80824106-FCD8-4EF1-BACB-B2473BF6CAFB}">
      <dgm:prSet/>
      <dgm:spPr/>
      <dgm:t>
        <a:bodyPr/>
        <a:lstStyle/>
        <a:p>
          <a:endParaRPr lang="fr-FR"/>
        </a:p>
      </dgm:t>
    </dgm:pt>
    <dgm:pt modelId="{8E56E058-6CB0-4261-A744-2145B9582B30}">
      <dgm:prSet phldrT="[Texte]" custT="1"/>
      <dgm:spPr/>
      <dgm:t>
        <a:bodyPr/>
        <a:lstStyle/>
        <a:p>
          <a:endParaRPr lang="fr-FR" sz="1400" dirty="0"/>
        </a:p>
        <a:p>
          <a:r>
            <a:rPr lang="fr-FR" sz="1400" dirty="0"/>
            <a:t>La taxe est gelée suite au mouvement des Gilets Jaunes</a:t>
          </a:r>
        </a:p>
      </dgm:t>
    </dgm:pt>
    <dgm:pt modelId="{4C59960F-E6BD-4CB4-A8C4-2DE1B02F7AE1}" type="parTrans" cxnId="{534B57C7-DD4B-4C9C-B39F-3F97F58B9039}">
      <dgm:prSet/>
      <dgm:spPr/>
      <dgm:t>
        <a:bodyPr/>
        <a:lstStyle/>
        <a:p>
          <a:endParaRPr lang="fr-FR"/>
        </a:p>
      </dgm:t>
    </dgm:pt>
    <dgm:pt modelId="{A9CAB610-2DDF-44F6-9F33-8586D0DBC3A8}" type="sibTrans" cxnId="{534B57C7-DD4B-4C9C-B39F-3F97F58B9039}">
      <dgm:prSet/>
      <dgm:spPr/>
      <dgm:t>
        <a:bodyPr/>
        <a:lstStyle/>
        <a:p>
          <a:endParaRPr lang="fr-FR"/>
        </a:p>
      </dgm:t>
    </dgm:pt>
    <dgm:pt modelId="{1ECDE296-07CF-4CA7-9958-2BB62F4E6218}">
      <dgm:prSet phldrT="[Texte]" custT="1"/>
      <dgm:spPr/>
      <dgm:t>
        <a:bodyPr/>
        <a:lstStyle/>
        <a:p>
          <a:r>
            <a:rPr lang="fr-FR" sz="1400" dirty="0"/>
            <a:t>Faiblement ressentie par les ménages en période de baisse des cours mondiaux du pétrole, l'augmentation de la taxe est plus visible avec la remontée du prix du baril. </a:t>
          </a:r>
        </a:p>
        <a:p>
          <a:r>
            <a:rPr lang="fr-FR" sz="1400" dirty="0"/>
            <a:t>A l’annonce de l'augmentation de la taxe carbone au 1er janvier 2019, et alors que le prix des carburants, jusque-là relativement contenu, est en forte hausse, c’est le mouvement des Gilets</a:t>
          </a:r>
        </a:p>
      </dgm:t>
    </dgm:pt>
    <dgm:pt modelId="{31198E76-E0B6-41D8-8F83-68BCBFF73887}" type="parTrans" cxnId="{521F75EA-B215-4F1B-A7EA-7156E4D149FD}">
      <dgm:prSet/>
      <dgm:spPr/>
      <dgm:t>
        <a:bodyPr/>
        <a:lstStyle/>
        <a:p>
          <a:endParaRPr lang="fr-FR"/>
        </a:p>
      </dgm:t>
    </dgm:pt>
    <dgm:pt modelId="{BEF3EF49-5866-43CF-9E17-33CBF1B34023}" type="sibTrans" cxnId="{521F75EA-B215-4F1B-A7EA-7156E4D149FD}">
      <dgm:prSet/>
      <dgm:spPr/>
      <dgm:t>
        <a:bodyPr/>
        <a:lstStyle/>
        <a:p>
          <a:endParaRPr lang="fr-FR"/>
        </a:p>
      </dgm:t>
    </dgm:pt>
    <dgm:pt modelId="{64486EAD-55B7-4D38-8019-5E5F61AFDA8E}" type="pres">
      <dgm:prSet presAssocID="{17F7141A-ACAF-48A1-AA07-E0180D902342}" presName="Name0" presStyleCnt="0">
        <dgm:presLayoutVars>
          <dgm:dir/>
          <dgm:animLvl val="lvl"/>
          <dgm:resizeHandles val="exact"/>
        </dgm:presLayoutVars>
      </dgm:prSet>
      <dgm:spPr/>
    </dgm:pt>
    <dgm:pt modelId="{6DE61EA8-DAB2-4B5D-B520-FFAED3DAEB00}" type="pres">
      <dgm:prSet presAssocID="{78E56165-0738-4B07-AE7C-96A1BDFC6C21}" presName="compositeNode" presStyleCnt="0">
        <dgm:presLayoutVars>
          <dgm:bulletEnabled val="1"/>
        </dgm:presLayoutVars>
      </dgm:prSet>
      <dgm:spPr/>
    </dgm:pt>
    <dgm:pt modelId="{373C1538-3DA6-425F-B46C-CA69824F5B7A}" type="pres">
      <dgm:prSet presAssocID="{78E56165-0738-4B07-AE7C-96A1BDFC6C21}" presName="bgRect" presStyleLbl="node1" presStyleIdx="0" presStyleCnt="4" custScaleX="71837" custScaleY="146331"/>
      <dgm:spPr/>
    </dgm:pt>
    <dgm:pt modelId="{D71ECC55-32E3-4B8A-9D95-B4C8EE558CC8}" type="pres">
      <dgm:prSet presAssocID="{78E56165-0738-4B07-AE7C-96A1BDFC6C21}" presName="parentNode" presStyleLbl="node1" presStyleIdx="0" presStyleCnt="4">
        <dgm:presLayoutVars>
          <dgm:chMax val="0"/>
          <dgm:bulletEnabled val="1"/>
        </dgm:presLayoutVars>
      </dgm:prSet>
      <dgm:spPr/>
    </dgm:pt>
    <dgm:pt modelId="{0D51B0B0-67EC-40C2-81DC-AA181E7BC502}" type="pres">
      <dgm:prSet presAssocID="{78E56165-0738-4B07-AE7C-96A1BDFC6C21}" presName="childNode" presStyleLbl="node1" presStyleIdx="0" presStyleCnt="4">
        <dgm:presLayoutVars>
          <dgm:bulletEnabled val="1"/>
        </dgm:presLayoutVars>
      </dgm:prSet>
      <dgm:spPr/>
    </dgm:pt>
    <dgm:pt modelId="{0F2B5269-D8C8-4D5D-8808-864394EA0F5B}" type="pres">
      <dgm:prSet presAssocID="{6AA35C35-CC60-433F-98EB-B96ABE6CD487}" presName="hSp" presStyleCnt="0"/>
      <dgm:spPr/>
    </dgm:pt>
    <dgm:pt modelId="{9A48E211-E04B-4056-AA55-0D52986EA70B}" type="pres">
      <dgm:prSet presAssocID="{6AA35C35-CC60-433F-98EB-B96ABE6CD487}" presName="vProcSp" presStyleCnt="0"/>
      <dgm:spPr/>
    </dgm:pt>
    <dgm:pt modelId="{EE755D20-94A3-4E37-9DDF-12896709E16F}" type="pres">
      <dgm:prSet presAssocID="{6AA35C35-CC60-433F-98EB-B96ABE6CD487}" presName="vSp1" presStyleCnt="0"/>
      <dgm:spPr/>
    </dgm:pt>
    <dgm:pt modelId="{FD068612-4910-432C-B235-5185DCF3FA7B}" type="pres">
      <dgm:prSet presAssocID="{6AA35C35-CC60-433F-98EB-B96ABE6CD487}" presName="simulatedConn" presStyleLbl="solidFgAcc1" presStyleIdx="0" presStyleCnt="3"/>
      <dgm:spPr/>
    </dgm:pt>
    <dgm:pt modelId="{19C111D6-9954-4C37-99A9-40C69D59067D}" type="pres">
      <dgm:prSet presAssocID="{6AA35C35-CC60-433F-98EB-B96ABE6CD487}" presName="vSp2" presStyleCnt="0"/>
      <dgm:spPr/>
    </dgm:pt>
    <dgm:pt modelId="{796BDC6A-D79E-4640-B5C4-B898EA07BCC3}" type="pres">
      <dgm:prSet presAssocID="{6AA35C35-CC60-433F-98EB-B96ABE6CD487}" presName="sibTrans" presStyleCnt="0"/>
      <dgm:spPr/>
    </dgm:pt>
    <dgm:pt modelId="{550DE34F-35D3-4D40-8C9F-AD6BA61E1871}" type="pres">
      <dgm:prSet presAssocID="{B26F3E01-D4AE-466B-A2B2-A0B75A43ED08}" presName="compositeNode" presStyleCnt="0">
        <dgm:presLayoutVars>
          <dgm:bulletEnabled val="1"/>
        </dgm:presLayoutVars>
      </dgm:prSet>
      <dgm:spPr/>
    </dgm:pt>
    <dgm:pt modelId="{B3CAF741-C43C-4884-AC65-D440A97C28D1}" type="pres">
      <dgm:prSet presAssocID="{B26F3E01-D4AE-466B-A2B2-A0B75A43ED08}" presName="bgRect" presStyleLbl="node1" presStyleIdx="1" presStyleCnt="4" custScaleX="74641" custScaleY="146331"/>
      <dgm:spPr/>
    </dgm:pt>
    <dgm:pt modelId="{0707CBD8-007E-42F6-A26E-978D25402EB4}" type="pres">
      <dgm:prSet presAssocID="{B26F3E01-D4AE-466B-A2B2-A0B75A43ED08}" presName="parentNode" presStyleLbl="node1" presStyleIdx="1" presStyleCnt="4">
        <dgm:presLayoutVars>
          <dgm:chMax val="0"/>
          <dgm:bulletEnabled val="1"/>
        </dgm:presLayoutVars>
      </dgm:prSet>
      <dgm:spPr/>
    </dgm:pt>
    <dgm:pt modelId="{9925ECE4-4690-44A0-8B45-8F4D5E9FCE14}" type="pres">
      <dgm:prSet presAssocID="{B26F3E01-D4AE-466B-A2B2-A0B75A43ED08}" presName="childNode" presStyleLbl="node1" presStyleIdx="1" presStyleCnt="4">
        <dgm:presLayoutVars>
          <dgm:bulletEnabled val="1"/>
        </dgm:presLayoutVars>
      </dgm:prSet>
      <dgm:spPr/>
    </dgm:pt>
    <dgm:pt modelId="{484352CE-E699-46DC-9861-537170C699BA}" type="pres">
      <dgm:prSet presAssocID="{3E624623-A715-42CA-922F-15807D6EF0E8}" presName="hSp" presStyleCnt="0"/>
      <dgm:spPr/>
    </dgm:pt>
    <dgm:pt modelId="{12CA73D7-3FAF-4281-B6F7-7E430B9D6B77}" type="pres">
      <dgm:prSet presAssocID="{3E624623-A715-42CA-922F-15807D6EF0E8}" presName="vProcSp" presStyleCnt="0"/>
      <dgm:spPr/>
    </dgm:pt>
    <dgm:pt modelId="{48FB44FA-0998-4197-984F-EA6CC232BDA7}" type="pres">
      <dgm:prSet presAssocID="{3E624623-A715-42CA-922F-15807D6EF0E8}" presName="vSp1" presStyleCnt="0"/>
      <dgm:spPr/>
    </dgm:pt>
    <dgm:pt modelId="{2E7F94C5-7FA0-477F-8F17-F6E0F3478EE9}" type="pres">
      <dgm:prSet presAssocID="{3E624623-A715-42CA-922F-15807D6EF0E8}" presName="simulatedConn" presStyleLbl="solidFgAcc1" presStyleIdx="1" presStyleCnt="3"/>
      <dgm:spPr/>
    </dgm:pt>
    <dgm:pt modelId="{BD8F78B0-4074-4EBA-B72D-C178256ABE41}" type="pres">
      <dgm:prSet presAssocID="{3E624623-A715-42CA-922F-15807D6EF0E8}" presName="vSp2" presStyleCnt="0"/>
      <dgm:spPr/>
    </dgm:pt>
    <dgm:pt modelId="{E3D49A88-357B-4F54-8C96-C25E357118B1}" type="pres">
      <dgm:prSet presAssocID="{3E624623-A715-42CA-922F-15807D6EF0E8}" presName="sibTrans" presStyleCnt="0"/>
      <dgm:spPr/>
    </dgm:pt>
    <dgm:pt modelId="{5CC95AEB-4D15-4EAF-A2DA-7C0BD7F2D86C}" type="pres">
      <dgm:prSet presAssocID="{858ABA41-FE7A-4354-9F6E-DCEE5E730BD3}" presName="compositeNode" presStyleCnt="0">
        <dgm:presLayoutVars>
          <dgm:bulletEnabled val="1"/>
        </dgm:presLayoutVars>
      </dgm:prSet>
      <dgm:spPr/>
    </dgm:pt>
    <dgm:pt modelId="{01DA7A4D-D1C2-433A-BB81-228D7A247F6A}" type="pres">
      <dgm:prSet presAssocID="{858ABA41-FE7A-4354-9F6E-DCEE5E730BD3}" presName="bgRect" presStyleLbl="node1" presStyleIdx="2" presStyleCnt="4" custScaleX="79458" custScaleY="146331"/>
      <dgm:spPr/>
    </dgm:pt>
    <dgm:pt modelId="{05AE1ED4-5B55-4B1C-A6A3-3991CB45D66A}" type="pres">
      <dgm:prSet presAssocID="{858ABA41-FE7A-4354-9F6E-DCEE5E730BD3}" presName="parentNode" presStyleLbl="node1" presStyleIdx="2" presStyleCnt="4">
        <dgm:presLayoutVars>
          <dgm:chMax val="0"/>
          <dgm:bulletEnabled val="1"/>
        </dgm:presLayoutVars>
      </dgm:prSet>
      <dgm:spPr/>
    </dgm:pt>
    <dgm:pt modelId="{EEF22C32-773D-4B26-8924-313D8F227566}" type="pres">
      <dgm:prSet presAssocID="{858ABA41-FE7A-4354-9F6E-DCEE5E730BD3}" presName="childNode" presStyleLbl="node1" presStyleIdx="2" presStyleCnt="4">
        <dgm:presLayoutVars>
          <dgm:bulletEnabled val="1"/>
        </dgm:presLayoutVars>
      </dgm:prSet>
      <dgm:spPr/>
    </dgm:pt>
    <dgm:pt modelId="{7A6605A9-9EB9-4C88-9D9A-D81A73FB94D9}" type="pres">
      <dgm:prSet presAssocID="{F747CDBE-D95E-489C-AE7C-8991A838D214}" presName="hSp" presStyleCnt="0"/>
      <dgm:spPr/>
    </dgm:pt>
    <dgm:pt modelId="{75091D9A-86DF-451B-BAB7-1AB406D254DA}" type="pres">
      <dgm:prSet presAssocID="{F747CDBE-D95E-489C-AE7C-8991A838D214}" presName="vProcSp" presStyleCnt="0"/>
      <dgm:spPr/>
    </dgm:pt>
    <dgm:pt modelId="{D2127189-51D0-4CFE-8F42-A85067C7FA65}" type="pres">
      <dgm:prSet presAssocID="{F747CDBE-D95E-489C-AE7C-8991A838D214}" presName="vSp1" presStyleCnt="0"/>
      <dgm:spPr/>
    </dgm:pt>
    <dgm:pt modelId="{7DA3DB66-9CDD-4A93-9071-513D596FE9DD}" type="pres">
      <dgm:prSet presAssocID="{F747CDBE-D95E-489C-AE7C-8991A838D214}" presName="simulatedConn" presStyleLbl="solidFgAcc1" presStyleIdx="2" presStyleCnt="3"/>
      <dgm:spPr/>
    </dgm:pt>
    <dgm:pt modelId="{2DCE56DC-9CE4-4ED2-92DF-9A33171F3DDF}" type="pres">
      <dgm:prSet presAssocID="{F747CDBE-D95E-489C-AE7C-8991A838D214}" presName="vSp2" presStyleCnt="0"/>
      <dgm:spPr/>
    </dgm:pt>
    <dgm:pt modelId="{21E4071E-FC3B-471D-BFA7-142B9B61FFE0}" type="pres">
      <dgm:prSet presAssocID="{F747CDBE-D95E-489C-AE7C-8991A838D214}" presName="sibTrans" presStyleCnt="0"/>
      <dgm:spPr/>
    </dgm:pt>
    <dgm:pt modelId="{FAD59BD1-E8E7-4C31-8D29-1F8A26EBB13D}" type="pres">
      <dgm:prSet presAssocID="{CC215838-95D5-4136-B346-BEF9E887D1D7}" presName="compositeNode" presStyleCnt="0">
        <dgm:presLayoutVars>
          <dgm:bulletEnabled val="1"/>
        </dgm:presLayoutVars>
      </dgm:prSet>
      <dgm:spPr/>
    </dgm:pt>
    <dgm:pt modelId="{42A81BE9-4E62-4B91-94F1-DA7E2C704E14}" type="pres">
      <dgm:prSet presAssocID="{CC215838-95D5-4136-B346-BEF9E887D1D7}" presName="bgRect" presStyleLbl="node1" presStyleIdx="3" presStyleCnt="4" custScaleX="85227" custScaleY="144996"/>
      <dgm:spPr/>
    </dgm:pt>
    <dgm:pt modelId="{A94479BA-B6B1-45DC-BE79-B12914A1D874}" type="pres">
      <dgm:prSet presAssocID="{CC215838-95D5-4136-B346-BEF9E887D1D7}" presName="parentNode" presStyleLbl="node1" presStyleIdx="3" presStyleCnt="4">
        <dgm:presLayoutVars>
          <dgm:chMax val="0"/>
          <dgm:bulletEnabled val="1"/>
        </dgm:presLayoutVars>
      </dgm:prSet>
      <dgm:spPr/>
    </dgm:pt>
    <dgm:pt modelId="{BE13EF39-8D12-4AAB-8805-CA3931EE4005}" type="pres">
      <dgm:prSet presAssocID="{CC215838-95D5-4136-B346-BEF9E887D1D7}" presName="childNode" presStyleLbl="node1" presStyleIdx="3" presStyleCnt="4">
        <dgm:presLayoutVars>
          <dgm:bulletEnabled val="1"/>
        </dgm:presLayoutVars>
      </dgm:prSet>
      <dgm:spPr/>
    </dgm:pt>
  </dgm:ptLst>
  <dgm:cxnLst>
    <dgm:cxn modelId="{80824106-FCD8-4EF1-BACB-B2473BF6CAFB}" srcId="{17F7141A-ACAF-48A1-AA07-E0180D902342}" destId="{CC215838-95D5-4136-B346-BEF9E887D1D7}" srcOrd="3" destOrd="0" parTransId="{CEFAFDDD-D181-496B-A747-98EFF21F3277}" sibTransId="{CB1898DE-C376-4246-94A3-2997A1CF8025}"/>
    <dgm:cxn modelId="{8D1A3B11-ACFC-44DA-B72F-7296DC8A6E0C}" srcId="{858ABA41-FE7A-4354-9F6E-DCEE5E730BD3}" destId="{CD9D08D8-7ACF-4726-816F-409CC899D6FE}" srcOrd="0" destOrd="0" parTransId="{DA2D1B1A-0E4E-4D5B-81D3-177F2DB97051}" sibTransId="{342072ED-94B1-46EF-AEC6-1A70E71E63CA}"/>
    <dgm:cxn modelId="{FB241913-5C03-4623-AAD2-FA23F89BF013}" type="presOf" srcId="{858ABA41-FE7A-4354-9F6E-DCEE5E730BD3}" destId="{01DA7A4D-D1C2-433A-BB81-228D7A247F6A}" srcOrd="0" destOrd="0" presId="urn:microsoft.com/office/officeart/2005/8/layout/hProcess7"/>
    <dgm:cxn modelId="{0C178B2E-EF5C-4C4B-9DB6-A79AF4A76AC0}" srcId="{78E56165-0738-4B07-AE7C-96A1BDFC6C21}" destId="{3C3F7167-84AD-402E-961C-53A56F9B73CA}" srcOrd="0" destOrd="0" parTransId="{05481118-51E0-460A-AD1C-0F016CA659EE}" sibTransId="{154CB366-43E3-4B87-AC29-0D57DB3943C9}"/>
    <dgm:cxn modelId="{2C049E35-68B0-4166-AED6-4D7B1189473A}" type="presOf" srcId="{1ECDE296-07CF-4CA7-9958-2BB62F4E6218}" destId="{BE13EF39-8D12-4AAB-8805-CA3931EE4005}" srcOrd="0" destOrd="1" presId="urn:microsoft.com/office/officeart/2005/8/layout/hProcess7"/>
    <dgm:cxn modelId="{592B5C3A-A737-41BD-B40C-8D59B67B2E6D}" type="presOf" srcId="{8E56E058-6CB0-4261-A744-2145B9582B30}" destId="{BE13EF39-8D12-4AAB-8805-CA3931EE4005}" srcOrd="0" destOrd="0" presId="urn:microsoft.com/office/officeart/2005/8/layout/hProcess7"/>
    <dgm:cxn modelId="{57F19B6C-8137-4564-A13A-B0A419E83D28}" type="presOf" srcId="{CC215838-95D5-4136-B346-BEF9E887D1D7}" destId="{A94479BA-B6B1-45DC-BE79-B12914A1D874}" srcOrd="1" destOrd="0" presId="urn:microsoft.com/office/officeart/2005/8/layout/hProcess7"/>
    <dgm:cxn modelId="{3FF1C54C-9162-4772-8768-2E8450FF0768}" type="presOf" srcId="{B26F3E01-D4AE-466B-A2B2-A0B75A43ED08}" destId="{B3CAF741-C43C-4884-AC65-D440A97C28D1}" srcOrd="0" destOrd="0" presId="urn:microsoft.com/office/officeart/2005/8/layout/hProcess7"/>
    <dgm:cxn modelId="{E1B53D5A-D1E0-47B7-BFDD-D33EEA98ECD9}" type="presOf" srcId="{CD9D08D8-7ACF-4726-816F-409CC899D6FE}" destId="{EEF22C32-773D-4B26-8924-313D8F227566}" srcOrd="0" destOrd="0" presId="urn:microsoft.com/office/officeart/2005/8/layout/hProcess7"/>
    <dgm:cxn modelId="{B6D88F81-24DA-4F7D-97CE-E5297BAA1BDB}" type="presOf" srcId="{B26F3E01-D4AE-466B-A2B2-A0B75A43ED08}" destId="{0707CBD8-007E-42F6-A26E-978D25402EB4}" srcOrd="1" destOrd="0" presId="urn:microsoft.com/office/officeart/2005/8/layout/hProcess7"/>
    <dgm:cxn modelId="{24C4888C-1A29-4A17-AB2E-B136CD26E697}" srcId="{17F7141A-ACAF-48A1-AA07-E0180D902342}" destId="{78E56165-0738-4B07-AE7C-96A1BDFC6C21}" srcOrd="0" destOrd="0" parTransId="{0AC71645-8385-4F33-A6F6-E8516CD032F4}" sibTransId="{6AA35C35-CC60-433F-98EB-B96ABE6CD487}"/>
    <dgm:cxn modelId="{C1FCB891-97FA-4BE2-BED6-32B4CDF5C165}" type="presOf" srcId="{3C3F7167-84AD-402E-961C-53A56F9B73CA}" destId="{0D51B0B0-67EC-40C2-81DC-AA181E7BC502}" srcOrd="0" destOrd="0" presId="urn:microsoft.com/office/officeart/2005/8/layout/hProcess7"/>
    <dgm:cxn modelId="{43DECCC4-50A7-46E1-9FFD-CFA1AA427EF1}" srcId="{B26F3E01-D4AE-466B-A2B2-A0B75A43ED08}" destId="{BAD20AC3-008B-4C83-84CD-88DC283F98D5}" srcOrd="0" destOrd="0" parTransId="{F4FAFAB9-BA26-445B-BBD1-61FF0E455E60}" sibTransId="{F283597B-509B-4732-A6F6-4337EB6AEC8F}"/>
    <dgm:cxn modelId="{537869C6-788B-47BC-AC22-90BAEB5D3E7A}" type="presOf" srcId="{CC215838-95D5-4136-B346-BEF9E887D1D7}" destId="{42A81BE9-4E62-4B91-94F1-DA7E2C704E14}" srcOrd="0" destOrd="0" presId="urn:microsoft.com/office/officeart/2005/8/layout/hProcess7"/>
    <dgm:cxn modelId="{534B57C7-DD4B-4C9C-B39F-3F97F58B9039}" srcId="{CC215838-95D5-4136-B346-BEF9E887D1D7}" destId="{8E56E058-6CB0-4261-A744-2145B9582B30}" srcOrd="0" destOrd="0" parTransId="{4C59960F-E6BD-4CB4-A8C4-2DE1B02F7AE1}" sibTransId="{A9CAB610-2DDF-44F6-9F33-8586D0DBC3A8}"/>
    <dgm:cxn modelId="{1CA5FBCA-D2AA-4177-98F7-4425713B9096}" type="presOf" srcId="{17F7141A-ACAF-48A1-AA07-E0180D902342}" destId="{64486EAD-55B7-4D38-8019-5E5F61AFDA8E}" srcOrd="0" destOrd="0" presId="urn:microsoft.com/office/officeart/2005/8/layout/hProcess7"/>
    <dgm:cxn modelId="{E70722E3-FB10-4C5A-9C0D-373FF40BA462}" srcId="{17F7141A-ACAF-48A1-AA07-E0180D902342}" destId="{B26F3E01-D4AE-466B-A2B2-A0B75A43ED08}" srcOrd="1" destOrd="0" parTransId="{3FA7297F-4FDD-447F-B927-552A99E5352C}" sibTransId="{3E624623-A715-42CA-922F-15807D6EF0E8}"/>
    <dgm:cxn modelId="{BE0E75E3-4C04-4B64-A3FD-3F15BD766CDE}" type="presOf" srcId="{BAD20AC3-008B-4C83-84CD-88DC283F98D5}" destId="{9925ECE4-4690-44A0-8B45-8F4D5E9FCE14}" srcOrd="0" destOrd="0" presId="urn:microsoft.com/office/officeart/2005/8/layout/hProcess7"/>
    <dgm:cxn modelId="{5D017AE3-CA7E-4A17-8356-3A08E38B1B2B}" type="presOf" srcId="{858ABA41-FE7A-4354-9F6E-DCEE5E730BD3}" destId="{05AE1ED4-5B55-4B1C-A6A3-3991CB45D66A}" srcOrd="1" destOrd="0" presId="urn:microsoft.com/office/officeart/2005/8/layout/hProcess7"/>
    <dgm:cxn modelId="{521F75EA-B215-4F1B-A7EA-7156E4D149FD}" srcId="{CC215838-95D5-4136-B346-BEF9E887D1D7}" destId="{1ECDE296-07CF-4CA7-9958-2BB62F4E6218}" srcOrd="1" destOrd="0" parTransId="{31198E76-E0B6-41D8-8F83-68BCBFF73887}" sibTransId="{BEF3EF49-5866-43CF-9E17-33CBF1B34023}"/>
    <dgm:cxn modelId="{4965B7EC-641F-4673-93A3-039D329D34A5}" type="presOf" srcId="{78E56165-0738-4B07-AE7C-96A1BDFC6C21}" destId="{373C1538-3DA6-425F-B46C-CA69824F5B7A}" srcOrd="0" destOrd="0" presId="urn:microsoft.com/office/officeart/2005/8/layout/hProcess7"/>
    <dgm:cxn modelId="{7D7B87EE-10F1-4CFB-A5C6-F8E98389EF3B}" srcId="{17F7141A-ACAF-48A1-AA07-E0180D902342}" destId="{858ABA41-FE7A-4354-9F6E-DCEE5E730BD3}" srcOrd="2" destOrd="0" parTransId="{7DFA7CF2-42DA-410D-9733-5D5B5192AADE}" sibTransId="{F747CDBE-D95E-489C-AE7C-8991A838D214}"/>
    <dgm:cxn modelId="{6085A2F3-9C5A-4E74-9756-75DFE70E3DD3}" type="presOf" srcId="{78E56165-0738-4B07-AE7C-96A1BDFC6C21}" destId="{D71ECC55-32E3-4B8A-9D95-B4C8EE558CC8}" srcOrd="1" destOrd="0" presId="urn:microsoft.com/office/officeart/2005/8/layout/hProcess7"/>
    <dgm:cxn modelId="{46698368-5224-43F6-88C1-B12F8F7F0CAE}" type="presParOf" srcId="{64486EAD-55B7-4D38-8019-5E5F61AFDA8E}" destId="{6DE61EA8-DAB2-4B5D-B520-FFAED3DAEB00}" srcOrd="0" destOrd="0" presId="urn:microsoft.com/office/officeart/2005/8/layout/hProcess7"/>
    <dgm:cxn modelId="{598F249F-CE23-453E-A9ED-DC4F8E486D6C}" type="presParOf" srcId="{6DE61EA8-DAB2-4B5D-B520-FFAED3DAEB00}" destId="{373C1538-3DA6-425F-B46C-CA69824F5B7A}" srcOrd="0" destOrd="0" presId="urn:microsoft.com/office/officeart/2005/8/layout/hProcess7"/>
    <dgm:cxn modelId="{BFCC3110-BD9F-46D5-AFA9-59BC1AF2FA71}" type="presParOf" srcId="{6DE61EA8-DAB2-4B5D-B520-FFAED3DAEB00}" destId="{D71ECC55-32E3-4B8A-9D95-B4C8EE558CC8}" srcOrd="1" destOrd="0" presId="urn:microsoft.com/office/officeart/2005/8/layout/hProcess7"/>
    <dgm:cxn modelId="{6E2EF29E-ACF2-4E4C-B5D7-D70CFAB23B97}" type="presParOf" srcId="{6DE61EA8-DAB2-4B5D-B520-FFAED3DAEB00}" destId="{0D51B0B0-67EC-40C2-81DC-AA181E7BC502}" srcOrd="2" destOrd="0" presId="urn:microsoft.com/office/officeart/2005/8/layout/hProcess7"/>
    <dgm:cxn modelId="{856FFE3E-1E08-4E05-8BC3-96CAB769E783}" type="presParOf" srcId="{64486EAD-55B7-4D38-8019-5E5F61AFDA8E}" destId="{0F2B5269-D8C8-4D5D-8808-864394EA0F5B}" srcOrd="1" destOrd="0" presId="urn:microsoft.com/office/officeart/2005/8/layout/hProcess7"/>
    <dgm:cxn modelId="{2BC46304-8F5C-48C5-BEC1-E77A949D15F4}" type="presParOf" srcId="{64486EAD-55B7-4D38-8019-5E5F61AFDA8E}" destId="{9A48E211-E04B-4056-AA55-0D52986EA70B}" srcOrd="2" destOrd="0" presId="urn:microsoft.com/office/officeart/2005/8/layout/hProcess7"/>
    <dgm:cxn modelId="{47B19A45-6563-4CDC-A9B0-FCA8081CC6FB}" type="presParOf" srcId="{9A48E211-E04B-4056-AA55-0D52986EA70B}" destId="{EE755D20-94A3-4E37-9DDF-12896709E16F}" srcOrd="0" destOrd="0" presId="urn:microsoft.com/office/officeart/2005/8/layout/hProcess7"/>
    <dgm:cxn modelId="{27B8EE3E-5F9F-410A-8055-03A7902044A8}" type="presParOf" srcId="{9A48E211-E04B-4056-AA55-0D52986EA70B}" destId="{FD068612-4910-432C-B235-5185DCF3FA7B}" srcOrd="1" destOrd="0" presId="urn:microsoft.com/office/officeart/2005/8/layout/hProcess7"/>
    <dgm:cxn modelId="{710D68B6-BA98-4C5B-9E2D-01C224CD57A5}" type="presParOf" srcId="{9A48E211-E04B-4056-AA55-0D52986EA70B}" destId="{19C111D6-9954-4C37-99A9-40C69D59067D}" srcOrd="2" destOrd="0" presId="urn:microsoft.com/office/officeart/2005/8/layout/hProcess7"/>
    <dgm:cxn modelId="{9D4C8FD7-E357-4162-8227-5C496ADFE346}" type="presParOf" srcId="{64486EAD-55B7-4D38-8019-5E5F61AFDA8E}" destId="{796BDC6A-D79E-4640-B5C4-B898EA07BCC3}" srcOrd="3" destOrd="0" presId="urn:microsoft.com/office/officeart/2005/8/layout/hProcess7"/>
    <dgm:cxn modelId="{FAF7DF40-9C24-4348-99BF-8ECC01EAF9E5}" type="presParOf" srcId="{64486EAD-55B7-4D38-8019-5E5F61AFDA8E}" destId="{550DE34F-35D3-4D40-8C9F-AD6BA61E1871}" srcOrd="4" destOrd="0" presId="urn:microsoft.com/office/officeart/2005/8/layout/hProcess7"/>
    <dgm:cxn modelId="{60C81A2C-07E3-45EB-963F-8DDD47340532}" type="presParOf" srcId="{550DE34F-35D3-4D40-8C9F-AD6BA61E1871}" destId="{B3CAF741-C43C-4884-AC65-D440A97C28D1}" srcOrd="0" destOrd="0" presId="urn:microsoft.com/office/officeart/2005/8/layout/hProcess7"/>
    <dgm:cxn modelId="{63D385EE-8084-4EE6-B5EA-0DFCBD50B0F4}" type="presParOf" srcId="{550DE34F-35D3-4D40-8C9F-AD6BA61E1871}" destId="{0707CBD8-007E-42F6-A26E-978D25402EB4}" srcOrd="1" destOrd="0" presId="urn:microsoft.com/office/officeart/2005/8/layout/hProcess7"/>
    <dgm:cxn modelId="{BEBB0DC2-285F-4D85-A05A-364109F352D8}" type="presParOf" srcId="{550DE34F-35D3-4D40-8C9F-AD6BA61E1871}" destId="{9925ECE4-4690-44A0-8B45-8F4D5E9FCE14}" srcOrd="2" destOrd="0" presId="urn:microsoft.com/office/officeart/2005/8/layout/hProcess7"/>
    <dgm:cxn modelId="{22780A14-1F36-468A-9298-EA74F9B47CB1}" type="presParOf" srcId="{64486EAD-55B7-4D38-8019-5E5F61AFDA8E}" destId="{484352CE-E699-46DC-9861-537170C699BA}" srcOrd="5" destOrd="0" presId="urn:microsoft.com/office/officeart/2005/8/layout/hProcess7"/>
    <dgm:cxn modelId="{D5F35488-A5A4-4BE4-8A4D-C757DF32987B}" type="presParOf" srcId="{64486EAD-55B7-4D38-8019-5E5F61AFDA8E}" destId="{12CA73D7-3FAF-4281-B6F7-7E430B9D6B77}" srcOrd="6" destOrd="0" presId="urn:microsoft.com/office/officeart/2005/8/layout/hProcess7"/>
    <dgm:cxn modelId="{26E1D60E-1BCD-4246-8CB7-15D076330453}" type="presParOf" srcId="{12CA73D7-3FAF-4281-B6F7-7E430B9D6B77}" destId="{48FB44FA-0998-4197-984F-EA6CC232BDA7}" srcOrd="0" destOrd="0" presId="urn:microsoft.com/office/officeart/2005/8/layout/hProcess7"/>
    <dgm:cxn modelId="{AA089DA8-04DD-4649-8900-203D9E71E040}" type="presParOf" srcId="{12CA73D7-3FAF-4281-B6F7-7E430B9D6B77}" destId="{2E7F94C5-7FA0-477F-8F17-F6E0F3478EE9}" srcOrd="1" destOrd="0" presId="urn:microsoft.com/office/officeart/2005/8/layout/hProcess7"/>
    <dgm:cxn modelId="{3305200C-9B58-4E4E-BC32-F48747E08C55}" type="presParOf" srcId="{12CA73D7-3FAF-4281-B6F7-7E430B9D6B77}" destId="{BD8F78B0-4074-4EBA-B72D-C178256ABE41}" srcOrd="2" destOrd="0" presId="urn:microsoft.com/office/officeart/2005/8/layout/hProcess7"/>
    <dgm:cxn modelId="{E36E7888-9A32-4C26-8B8E-6AE31347AB1B}" type="presParOf" srcId="{64486EAD-55B7-4D38-8019-5E5F61AFDA8E}" destId="{E3D49A88-357B-4F54-8C96-C25E357118B1}" srcOrd="7" destOrd="0" presId="urn:microsoft.com/office/officeart/2005/8/layout/hProcess7"/>
    <dgm:cxn modelId="{E6F917B6-2D1E-46BE-AD48-69360FC3E22E}" type="presParOf" srcId="{64486EAD-55B7-4D38-8019-5E5F61AFDA8E}" destId="{5CC95AEB-4D15-4EAF-A2DA-7C0BD7F2D86C}" srcOrd="8" destOrd="0" presId="urn:microsoft.com/office/officeart/2005/8/layout/hProcess7"/>
    <dgm:cxn modelId="{7761608D-1FE9-407D-B279-2B9E6F4FB8FF}" type="presParOf" srcId="{5CC95AEB-4D15-4EAF-A2DA-7C0BD7F2D86C}" destId="{01DA7A4D-D1C2-433A-BB81-228D7A247F6A}" srcOrd="0" destOrd="0" presId="urn:microsoft.com/office/officeart/2005/8/layout/hProcess7"/>
    <dgm:cxn modelId="{2D6FD70D-9D9B-4020-80BF-AD8E50EF1AD8}" type="presParOf" srcId="{5CC95AEB-4D15-4EAF-A2DA-7C0BD7F2D86C}" destId="{05AE1ED4-5B55-4B1C-A6A3-3991CB45D66A}" srcOrd="1" destOrd="0" presId="urn:microsoft.com/office/officeart/2005/8/layout/hProcess7"/>
    <dgm:cxn modelId="{6E088F88-AC7A-41C5-AAD4-28C707D594A1}" type="presParOf" srcId="{5CC95AEB-4D15-4EAF-A2DA-7C0BD7F2D86C}" destId="{EEF22C32-773D-4B26-8924-313D8F227566}" srcOrd="2" destOrd="0" presId="urn:microsoft.com/office/officeart/2005/8/layout/hProcess7"/>
    <dgm:cxn modelId="{0FED7FB8-E258-4B10-B006-DD016CB0210B}" type="presParOf" srcId="{64486EAD-55B7-4D38-8019-5E5F61AFDA8E}" destId="{7A6605A9-9EB9-4C88-9D9A-D81A73FB94D9}" srcOrd="9" destOrd="0" presId="urn:microsoft.com/office/officeart/2005/8/layout/hProcess7"/>
    <dgm:cxn modelId="{79EA3B7C-643B-49D1-9844-F28C138C90A9}" type="presParOf" srcId="{64486EAD-55B7-4D38-8019-5E5F61AFDA8E}" destId="{75091D9A-86DF-451B-BAB7-1AB406D254DA}" srcOrd="10" destOrd="0" presId="urn:microsoft.com/office/officeart/2005/8/layout/hProcess7"/>
    <dgm:cxn modelId="{EFEC8018-45FF-4ABD-AC1B-C0EC45837A9B}" type="presParOf" srcId="{75091D9A-86DF-451B-BAB7-1AB406D254DA}" destId="{D2127189-51D0-4CFE-8F42-A85067C7FA65}" srcOrd="0" destOrd="0" presId="urn:microsoft.com/office/officeart/2005/8/layout/hProcess7"/>
    <dgm:cxn modelId="{E340A92D-A13F-48D8-BA33-925F8542FE4D}" type="presParOf" srcId="{75091D9A-86DF-451B-BAB7-1AB406D254DA}" destId="{7DA3DB66-9CDD-4A93-9071-513D596FE9DD}" srcOrd="1" destOrd="0" presId="urn:microsoft.com/office/officeart/2005/8/layout/hProcess7"/>
    <dgm:cxn modelId="{F8486B9E-7A1F-469A-A5BC-B5C6B2B4A06A}" type="presParOf" srcId="{75091D9A-86DF-451B-BAB7-1AB406D254DA}" destId="{2DCE56DC-9CE4-4ED2-92DF-9A33171F3DDF}" srcOrd="2" destOrd="0" presId="urn:microsoft.com/office/officeart/2005/8/layout/hProcess7"/>
    <dgm:cxn modelId="{68B8D7BE-8F69-480C-9FE7-7E89B10CE83D}" type="presParOf" srcId="{64486EAD-55B7-4D38-8019-5E5F61AFDA8E}" destId="{21E4071E-FC3B-471D-BFA7-142B9B61FFE0}" srcOrd="11" destOrd="0" presId="urn:microsoft.com/office/officeart/2005/8/layout/hProcess7"/>
    <dgm:cxn modelId="{B5F82823-B9A6-435B-B22B-992A05F7C900}" type="presParOf" srcId="{64486EAD-55B7-4D38-8019-5E5F61AFDA8E}" destId="{FAD59BD1-E8E7-4C31-8D29-1F8A26EBB13D}" srcOrd="12" destOrd="0" presId="urn:microsoft.com/office/officeart/2005/8/layout/hProcess7"/>
    <dgm:cxn modelId="{1832E333-993C-44F9-9D7D-E2D3EBF314AB}" type="presParOf" srcId="{FAD59BD1-E8E7-4C31-8D29-1F8A26EBB13D}" destId="{42A81BE9-4E62-4B91-94F1-DA7E2C704E14}" srcOrd="0" destOrd="0" presId="urn:microsoft.com/office/officeart/2005/8/layout/hProcess7"/>
    <dgm:cxn modelId="{2772886B-C93E-4AAC-BDCF-BA39C260D927}" type="presParOf" srcId="{FAD59BD1-E8E7-4C31-8D29-1F8A26EBB13D}" destId="{A94479BA-B6B1-45DC-BE79-B12914A1D874}" srcOrd="1" destOrd="0" presId="urn:microsoft.com/office/officeart/2005/8/layout/hProcess7"/>
    <dgm:cxn modelId="{D9D77647-5461-4509-9D39-712BE032E6A9}" type="presParOf" srcId="{FAD59BD1-E8E7-4C31-8D29-1F8A26EBB13D}" destId="{BE13EF39-8D12-4AAB-8805-CA3931EE400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8FF46A-2FED-4843-AFEB-B4B568ADF5A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fr-FR"/>
        </a:p>
      </dgm:t>
    </dgm:pt>
    <dgm:pt modelId="{7DF75589-D14E-4AC7-B271-EF6A12DDCCAE}">
      <dgm:prSet phldrT="[Texte]"/>
      <dgm:spPr>
        <a:solidFill>
          <a:schemeClr val="tx2">
            <a:lumMod val="50000"/>
          </a:schemeClr>
        </a:solidFill>
      </dgm:spPr>
      <dgm:t>
        <a:bodyPr/>
        <a:lstStyle/>
        <a:p>
          <a:r>
            <a:rPr lang="fr-FR" dirty="0"/>
            <a:t>Etude d’opportunité</a:t>
          </a:r>
        </a:p>
      </dgm:t>
    </dgm:pt>
    <dgm:pt modelId="{272A62AB-98EB-4111-ADE2-4D2B85AF2E63}" type="parTrans" cxnId="{44A02812-E79A-4BF9-98B1-B12FD4FC71DA}">
      <dgm:prSet/>
      <dgm:spPr/>
      <dgm:t>
        <a:bodyPr/>
        <a:lstStyle/>
        <a:p>
          <a:endParaRPr lang="fr-FR"/>
        </a:p>
      </dgm:t>
    </dgm:pt>
    <dgm:pt modelId="{C876FF8D-07F3-410E-A3BA-5E69F46E2611}" type="sibTrans" cxnId="{44A02812-E79A-4BF9-98B1-B12FD4FC71DA}">
      <dgm:prSet/>
      <dgm:spPr/>
      <dgm:t>
        <a:bodyPr/>
        <a:lstStyle/>
        <a:p>
          <a:endParaRPr lang="fr-FR"/>
        </a:p>
      </dgm:t>
    </dgm:pt>
    <dgm:pt modelId="{8798A878-0FA9-411F-96AE-984732ED8474}">
      <dgm:prSet phldrT="[Texte]"/>
      <dgm:spPr>
        <a:solidFill>
          <a:schemeClr val="tx2">
            <a:lumMod val="50000"/>
          </a:schemeClr>
        </a:solidFill>
      </dgm:spPr>
      <dgm:t>
        <a:bodyPr/>
        <a:lstStyle/>
        <a:p>
          <a:r>
            <a:rPr lang="fr-FR" dirty="0"/>
            <a:t>Analyse de la consommation</a:t>
          </a:r>
        </a:p>
      </dgm:t>
    </dgm:pt>
    <dgm:pt modelId="{336993A3-159E-412B-9631-76A69C92FF9E}" type="parTrans" cxnId="{6FFD105E-2106-4986-8DF7-1AAD3624B7AA}">
      <dgm:prSet/>
      <dgm:spPr/>
      <dgm:t>
        <a:bodyPr/>
        <a:lstStyle/>
        <a:p>
          <a:endParaRPr lang="fr-FR"/>
        </a:p>
      </dgm:t>
    </dgm:pt>
    <dgm:pt modelId="{BF36DF72-FB8A-40D2-94BC-DF91D747ABDF}" type="sibTrans" cxnId="{6FFD105E-2106-4986-8DF7-1AAD3624B7AA}">
      <dgm:prSet/>
      <dgm:spPr/>
      <dgm:t>
        <a:bodyPr/>
        <a:lstStyle/>
        <a:p>
          <a:endParaRPr lang="fr-FR"/>
        </a:p>
      </dgm:t>
    </dgm:pt>
    <dgm:pt modelId="{534E7503-65CC-45D6-BCBC-D781FA500D26}">
      <dgm:prSet phldrT="[Texte]"/>
      <dgm:spPr>
        <a:solidFill>
          <a:schemeClr val="tx2">
            <a:lumMod val="50000"/>
          </a:schemeClr>
        </a:solidFill>
      </dgm:spPr>
      <dgm:t>
        <a:bodyPr/>
        <a:lstStyle/>
        <a:p>
          <a:r>
            <a:rPr lang="fr-FR" dirty="0"/>
            <a:t>Analyse du </a:t>
          </a:r>
          <a:r>
            <a:rPr lang="fr-FR" dirty="0" err="1"/>
            <a:t>process</a:t>
          </a:r>
          <a:r>
            <a:rPr lang="fr-FR" dirty="0"/>
            <a:t> industriel</a:t>
          </a:r>
        </a:p>
      </dgm:t>
    </dgm:pt>
    <dgm:pt modelId="{6EF5AC86-621B-466C-8FB8-EA2BF2B7CA34}" type="parTrans" cxnId="{51021180-291A-413E-8674-FEEB65EBD076}">
      <dgm:prSet/>
      <dgm:spPr/>
      <dgm:t>
        <a:bodyPr/>
        <a:lstStyle/>
        <a:p>
          <a:endParaRPr lang="fr-FR"/>
        </a:p>
      </dgm:t>
    </dgm:pt>
    <dgm:pt modelId="{E93C0338-5476-44FB-AB22-FA72C26EA86C}" type="sibTrans" cxnId="{51021180-291A-413E-8674-FEEB65EBD076}">
      <dgm:prSet/>
      <dgm:spPr/>
      <dgm:t>
        <a:bodyPr/>
        <a:lstStyle/>
        <a:p>
          <a:endParaRPr lang="fr-FR"/>
        </a:p>
      </dgm:t>
    </dgm:pt>
    <dgm:pt modelId="{E68CA858-290B-4E1D-BDFA-0507869BC50D}">
      <dgm:prSet phldrT="[Texte]"/>
      <dgm:spPr>
        <a:solidFill>
          <a:schemeClr val="accent2">
            <a:lumMod val="75000"/>
          </a:schemeClr>
        </a:solidFill>
      </dgm:spPr>
      <dgm:t>
        <a:bodyPr/>
        <a:lstStyle/>
        <a:p>
          <a:r>
            <a:rPr lang="fr-FR" dirty="0"/>
            <a:t>Etude de faisabilité</a:t>
          </a:r>
        </a:p>
      </dgm:t>
    </dgm:pt>
    <dgm:pt modelId="{F38E3758-1EE8-463A-B752-06EF3727C36D}" type="parTrans" cxnId="{ECB9DA71-4931-4A05-9C51-E7CBD278B575}">
      <dgm:prSet/>
      <dgm:spPr/>
      <dgm:t>
        <a:bodyPr/>
        <a:lstStyle/>
        <a:p>
          <a:endParaRPr lang="fr-FR"/>
        </a:p>
      </dgm:t>
    </dgm:pt>
    <dgm:pt modelId="{8F17DC0A-8660-4C7E-A8C4-69132C0346D6}" type="sibTrans" cxnId="{ECB9DA71-4931-4A05-9C51-E7CBD278B575}">
      <dgm:prSet/>
      <dgm:spPr/>
      <dgm:t>
        <a:bodyPr/>
        <a:lstStyle/>
        <a:p>
          <a:endParaRPr lang="fr-FR"/>
        </a:p>
      </dgm:t>
    </dgm:pt>
    <dgm:pt modelId="{BCD87270-7B55-40E1-8BBE-B741CE851915}">
      <dgm:prSet phldrT="[Texte]"/>
      <dgm:spPr>
        <a:solidFill>
          <a:schemeClr val="accent2">
            <a:lumMod val="75000"/>
          </a:schemeClr>
        </a:solidFill>
      </dgm:spPr>
      <dgm:t>
        <a:bodyPr/>
        <a:lstStyle/>
        <a:p>
          <a:r>
            <a:rPr lang="fr-FR" dirty="0"/>
            <a:t>Substitution par des énergies renouvelables </a:t>
          </a:r>
        </a:p>
      </dgm:t>
    </dgm:pt>
    <dgm:pt modelId="{7BEAC304-6A0B-489E-8F3B-5D807992A63C}" type="parTrans" cxnId="{1DBFA922-BB68-4E76-AFC8-A23AFBCB4712}">
      <dgm:prSet/>
      <dgm:spPr/>
      <dgm:t>
        <a:bodyPr/>
        <a:lstStyle/>
        <a:p>
          <a:endParaRPr lang="fr-FR"/>
        </a:p>
      </dgm:t>
    </dgm:pt>
    <dgm:pt modelId="{52E72E08-4983-4127-B800-15E251DE3F73}" type="sibTrans" cxnId="{1DBFA922-BB68-4E76-AFC8-A23AFBCB4712}">
      <dgm:prSet/>
      <dgm:spPr/>
      <dgm:t>
        <a:bodyPr/>
        <a:lstStyle/>
        <a:p>
          <a:endParaRPr lang="fr-FR"/>
        </a:p>
      </dgm:t>
    </dgm:pt>
    <dgm:pt modelId="{8F0397C6-F968-4AFE-B960-56BC335BFF49}">
      <dgm:prSet phldrT="[Texte]"/>
      <dgm:spPr>
        <a:solidFill>
          <a:schemeClr val="accent2">
            <a:lumMod val="75000"/>
          </a:schemeClr>
        </a:solidFill>
      </dgm:spPr>
      <dgm:t>
        <a:bodyPr/>
        <a:lstStyle/>
        <a:p>
          <a:r>
            <a:rPr lang="fr-FR" dirty="0"/>
            <a:t>Coût de raccordement </a:t>
          </a:r>
        </a:p>
      </dgm:t>
    </dgm:pt>
    <dgm:pt modelId="{D3A12B38-CBFA-4673-8399-1D592127CB19}" type="parTrans" cxnId="{015B5145-26EA-4505-96F8-E5AB66F76C09}">
      <dgm:prSet/>
      <dgm:spPr/>
      <dgm:t>
        <a:bodyPr/>
        <a:lstStyle/>
        <a:p>
          <a:endParaRPr lang="fr-FR"/>
        </a:p>
      </dgm:t>
    </dgm:pt>
    <dgm:pt modelId="{60B3B4D5-9196-44C9-AF0B-E5B3BA1F405A}" type="sibTrans" cxnId="{015B5145-26EA-4505-96F8-E5AB66F76C09}">
      <dgm:prSet/>
      <dgm:spPr/>
      <dgm:t>
        <a:bodyPr/>
        <a:lstStyle/>
        <a:p>
          <a:endParaRPr lang="fr-FR"/>
        </a:p>
      </dgm:t>
    </dgm:pt>
    <dgm:pt modelId="{689BE8B4-795B-4DCC-BCE9-645DB680DEB8}">
      <dgm:prSet phldrT="[Texte]"/>
      <dgm:spPr>
        <a:solidFill>
          <a:schemeClr val="accent6">
            <a:lumMod val="50000"/>
          </a:schemeClr>
        </a:solidFill>
      </dgm:spPr>
      <dgm:t>
        <a:bodyPr/>
        <a:lstStyle/>
        <a:p>
          <a:r>
            <a:rPr lang="fr-FR" dirty="0"/>
            <a:t>Investissement</a:t>
          </a:r>
        </a:p>
      </dgm:t>
    </dgm:pt>
    <dgm:pt modelId="{FC95AC41-DAB3-4064-A3DA-F271CF4B8FF5}" type="parTrans" cxnId="{D92D3D8D-89C8-4494-ACE5-408A543EC235}">
      <dgm:prSet/>
      <dgm:spPr/>
      <dgm:t>
        <a:bodyPr/>
        <a:lstStyle/>
        <a:p>
          <a:endParaRPr lang="fr-FR"/>
        </a:p>
      </dgm:t>
    </dgm:pt>
    <dgm:pt modelId="{C29FD2D6-AC3D-46DB-B629-5E70E26E3FFA}" type="sibTrans" cxnId="{D92D3D8D-89C8-4494-ACE5-408A543EC235}">
      <dgm:prSet/>
      <dgm:spPr/>
      <dgm:t>
        <a:bodyPr/>
        <a:lstStyle/>
        <a:p>
          <a:endParaRPr lang="fr-FR"/>
        </a:p>
      </dgm:t>
    </dgm:pt>
    <dgm:pt modelId="{3335EB08-A028-4CA7-B79D-0E69E3917FD2}">
      <dgm:prSet phldrT="[Texte]"/>
      <dgm:spPr>
        <a:solidFill>
          <a:schemeClr val="accent6">
            <a:lumMod val="50000"/>
          </a:schemeClr>
        </a:solidFill>
      </dgm:spPr>
      <dgm:t>
        <a:bodyPr/>
        <a:lstStyle/>
        <a:p>
          <a:r>
            <a:rPr lang="fr-FR" dirty="0"/>
            <a:t>Electrification des </a:t>
          </a:r>
          <a:r>
            <a:rPr lang="fr-FR" dirty="0" err="1"/>
            <a:t>process</a:t>
          </a:r>
          <a:endParaRPr lang="fr-FR" dirty="0"/>
        </a:p>
      </dgm:t>
    </dgm:pt>
    <dgm:pt modelId="{4ACC7EF4-3D9F-46A8-AEA9-59B71558FDFE}" type="parTrans" cxnId="{A9546536-9FB6-4B27-98E1-18D3743C93D5}">
      <dgm:prSet/>
      <dgm:spPr/>
      <dgm:t>
        <a:bodyPr/>
        <a:lstStyle/>
        <a:p>
          <a:endParaRPr lang="fr-FR"/>
        </a:p>
      </dgm:t>
    </dgm:pt>
    <dgm:pt modelId="{4FF39AB1-6A9F-42FD-8871-7F1648330AB3}" type="sibTrans" cxnId="{A9546536-9FB6-4B27-98E1-18D3743C93D5}">
      <dgm:prSet/>
      <dgm:spPr/>
      <dgm:t>
        <a:bodyPr/>
        <a:lstStyle/>
        <a:p>
          <a:endParaRPr lang="fr-FR"/>
        </a:p>
      </dgm:t>
    </dgm:pt>
    <dgm:pt modelId="{ED392D2F-76D5-4A70-9CFC-7360320B25B4}">
      <dgm:prSet phldrT="[Texte]"/>
      <dgm:spPr>
        <a:solidFill>
          <a:schemeClr val="accent6">
            <a:lumMod val="50000"/>
          </a:schemeClr>
        </a:solidFill>
      </dgm:spPr>
      <dgm:t>
        <a:bodyPr/>
        <a:lstStyle/>
        <a:p>
          <a:r>
            <a:rPr lang="fr-FR" dirty="0"/>
            <a:t>Raccordement au réseau de gaz ou électrique</a:t>
          </a:r>
        </a:p>
      </dgm:t>
    </dgm:pt>
    <dgm:pt modelId="{0DBEB0BD-0D6D-4D44-9F54-C450A23DFFCD}" type="parTrans" cxnId="{9025BF89-288D-4153-8F6E-D96DB2D1B046}">
      <dgm:prSet/>
      <dgm:spPr/>
      <dgm:t>
        <a:bodyPr/>
        <a:lstStyle/>
        <a:p>
          <a:endParaRPr lang="fr-FR"/>
        </a:p>
      </dgm:t>
    </dgm:pt>
    <dgm:pt modelId="{3512A986-7FFA-48E1-9703-E60815EFC556}" type="sibTrans" cxnId="{9025BF89-288D-4153-8F6E-D96DB2D1B046}">
      <dgm:prSet/>
      <dgm:spPr/>
      <dgm:t>
        <a:bodyPr/>
        <a:lstStyle/>
        <a:p>
          <a:endParaRPr lang="fr-FR"/>
        </a:p>
      </dgm:t>
    </dgm:pt>
    <dgm:pt modelId="{EDB02FAB-610B-4DAB-AD91-CEEE819DCD3F}">
      <dgm:prSet phldrT="[Texte]"/>
      <dgm:spPr>
        <a:solidFill>
          <a:schemeClr val="accent6">
            <a:lumMod val="50000"/>
          </a:schemeClr>
        </a:solidFill>
      </dgm:spPr>
      <dgm:t>
        <a:bodyPr/>
        <a:lstStyle/>
        <a:p>
          <a:r>
            <a:rPr lang="fr-FR" dirty="0"/>
            <a:t>Energies renouvelables</a:t>
          </a:r>
        </a:p>
      </dgm:t>
    </dgm:pt>
    <dgm:pt modelId="{6BEEC03A-D289-4003-AAFB-A933081E4825}" type="parTrans" cxnId="{4464DEEF-04E4-4AC3-B193-612A6A5FDBEC}">
      <dgm:prSet/>
      <dgm:spPr/>
      <dgm:t>
        <a:bodyPr/>
        <a:lstStyle/>
        <a:p>
          <a:endParaRPr lang="fr-FR"/>
        </a:p>
      </dgm:t>
    </dgm:pt>
    <dgm:pt modelId="{2E9F8D2C-2EE1-4A3A-A416-7D26DD07E62A}" type="sibTrans" cxnId="{4464DEEF-04E4-4AC3-B193-612A6A5FDBEC}">
      <dgm:prSet/>
      <dgm:spPr/>
      <dgm:t>
        <a:bodyPr/>
        <a:lstStyle/>
        <a:p>
          <a:endParaRPr lang="fr-FR"/>
        </a:p>
      </dgm:t>
    </dgm:pt>
    <dgm:pt modelId="{40CEA752-80D9-45C5-B43C-54056F3EEC0D}">
      <dgm:prSet phldrT="[Texte]"/>
      <dgm:spPr>
        <a:solidFill>
          <a:schemeClr val="accent2">
            <a:lumMod val="75000"/>
          </a:schemeClr>
        </a:solidFill>
      </dgm:spPr>
      <dgm:t>
        <a:bodyPr/>
        <a:lstStyle/>
        <a:p>
          <a:r>
            <a:rPr lang="fr-FR" dirty="0"/>
            <a:t>Potentiel d’efficacité énergétique</a:t>
          </a:r>
        </a:p>
      </dgm:t>
    </dgm:pt>
    <dgm:pt modelId="{E31491FD-D057-4225-9539-E12EE70E8184}" type="parTrans" cxnId="{5D4E58A6-253D-49A5-9036-2853188107CC}">
      <dgm:prSet/>
      <dgm:spPr/>
      <dgm:t>
        <a:bodyPr/>
        <a:lstStyle/>
        <a:p>
          <a:endParaRPr lang="fr-FR"/>
        </a:p>
      </dgm:t>
    </dgm:pt>
    <dgm:pt modelId="{604B10BF-E077-4230-86D4-09F0277170D4}" type="sibTrans" cxnId="{5D4E58A6-253D-49A5-9036-2853188107CC}">
      <dgm:prSet/>
      <dgm:spPr/>
      <dgm:t>
        <a:bodyPr/>
        <a:lstStyle/>
        <a:p>
          <a:endParaRPr lang="fr-FR"/>
        </a:p>
      </dgm:t>
    </dgm:pt>
    <dgm:pt modelId="{82715069-5A37-49DC-B3FF-0E0A56F3008E}" type="pres">
      <dgm:prSet presAssocID="{7E8FF46A-2FED-4843-AFEB-B4B568ADF5AC}" presName="Name0" presStyleCnt="0">
        <dgm:presLayoutVars>
          <dgm:dir/>
          <dgm:resizeHandles val="exact"/>
        </dgm:presLayoutVars>
      </dgm:prSet>
      <dgm:spPr/>
    </dgm:pt>
    <dgm:pt modelId="{7D54E142-A4DF-4980-BCD2-EAEB51316AB8}" type="pres">
      <dgm:prSet presAssocID="{7DF75589-D14E-4AC7-B271-EF6A12DDCCAE}" presName="node" presStyleLbl="node1" presStyleIdx="0" presStyleCnt="3" custLinFactNeighborX="-513" custLinFactNeighborY="18107">
        <dgm:presLayoutVars>
          <dgm:bulletEnabled val="1"/>
        </dgm:presLayoutVars>
      </dgm:prSet>
      <dgm:spPr/>
    </dgm:pt>
    <dgm:pt modelId="{17F5B6BC-D334-4EC8-9819-A2B19FDF3BB4}" type="pres">
      <dgm:prSet presAssocID="{C876FF8D-07F3-410E-A3BA-5E69F46E2611}" presName="sibTrans" presStyleCnt="0"/>
      <dgm:spPr/>
    </dgm:pt>
    <dgm:pt modelId="{CAD16149-336D-4D50-ADBC-9A26BB72A395}" type="pres">
      <dgm:prSet presAssocID="{E68CA858-290B-4E1D-BDFA-0507869BC50D}" presName="node" presStyleLbl="node1" presStyleIdx="1" presStyleCnt="3" custLinFactNeighborX="20772" custLinFactNeighborY="16335">
        <dgm:presLayoutVars>
          <dgm:bulletEnabled val="1"/>
        </dgm:presLayoutVars>
      </dgm:prSet>
      <dgm:spPr/>
    </dgm:pt>
    <dgm:pt modelId="{DB671C66-3A63-4B0A-9113-B51A65A9C6EE}" type="pres">
      <dgm:prSet presAssocID="{8F17DC0A-8660-4C7E-A8C4-69132C0346D6}" presName="sibTrans" presStyleCnt="0"/>
      <dgm:spPr/>
    </dgm:pt>
    <dgm:pt modelId="{9C714B9E-7A52-4618-8FC6-C23E2D101AB1}" type="pres">
      <dgm:prSet presAssocID="{689BE8B4-795B-4DCC-BCE9-645DB680DEB8}" presName="node" presStyleLbl="node1" presStyleIdx="2" presStyleCnt="3">
        <dgm:presLayoutVars>
          <dgm:bulletEnabled val="1"/>
        </dgm:presLayoutVars>
      </dgm:prSet>
      <dgm:spPr/>
    </dgm:pt>
  </dgm:ptLst>
  <dgm:cxnLst>
    <dgm:cxn modelId="{D0AA5F01-CFBF-4CA2-8A52-2B147DD78ED7}" type="presOf" srcId="{3335EB08-A028-4CA7-B79D-0E69E3917FD2}" destId="{9C714B9E-7A52-4618-8FC6-C23E2D101AB1}" srcOrd="0" destOrd="1" presId="urn:microsoft.com/office/officeart/2005/8/layout/hList6"/>
    <dgm:cxn modelId="{44A02812-E79A-4BF9-98B1-B12FD4FC71DA}" srcId="{7E8FF46A-2FED-4843-AFEB-B4B568ADF5AC}" destId="{7DF75589-D14E-4AC7-B271-EF6A12DDCCAE}" srcOrd="0" destOrd="0" parTransId="{272A62AB-98EB-4111-ADE2-4D2B85AF2E63}" sibTransId="{C876FF8D-07F3-410E-A3BA-5E69F46E2611}"/>
    <dgm:cxn modelId="{BCF6301E-4E49-4EFB-8263-30D9DEF3D8E5}" type="presOf" srcId="{E68CA858-290B-4E1D-BDFA-0507869BC50D}" destId="{CAD16149-336D-4D50-ADBC-9A26BB72A395}" srcOrd="0" destOrd="0" presId="urn:microsoft.com/office/officeart/2005/8/layout/hList6"/>
    <dgm:cxn modelId="{1DBFA922-BB68-4E76-AFC8-A23AFBCB4712}" srcId="{E68CA858-290B-4E1D-BDFA-0507869BC50D}" destId="{BCD87270-7B55-40E1-8BBE-B741CE851915}" srcOrd="1" destOrd="0" parTransId="{7BEAC304-6A0B-489E-8F3B-5D807992A63C}" sibTransId="{52E72E08-4983-4127-B800-15E251DE3F73}"/>
    <dgm:cxn modelId="{A9546536-9FB6-4B27-98E1-18D3743C93D5}" srcId="{689BE8B4-795B-4DCC-BCE9-645DB680DEB8}" destId="{3335EB08-A028-4CA7-B79D-0E69E3917FD2}" srcOrd="0" destOrd="0" parTransId="{4ACC7EF4-3D9F-46A8-AEA9-59B71558FDFE}" sibTransId="{4FF39AB1-6A9F-42FD-8871-7F1648330AB3}"/>
    <dgm:cxn modelId="{D81D6039-265E-415F-BD13-6A2794AA883B}" type="presOf" srcId="{689BE8B4-795B-4DCC-BCE9-645DB680DEB8}" destId="{9C714B9E-7A52-4618-8FC6-C23E2D101AB1}" srcOrd="0" destOrd="0" presId="urn:microsoft.com/office/officeart/2005/8/layout/hList6"/>
    <dgm:cxn modelId="{6FFD105E-2106-4986-8DF7-1AAD3624B7AA}" srcId="{7DF75589-D14E-4AC7-B271-EF6A12DDCCAE}" destId="{8798A878-0FA9-411F-96AE-984732ED8474}" srcOrd="0" destOrd="0" parTransId="{336993A3-159E-412B-9631-76A69C92FF9E}" sibTransId="{BF36DF72-FB8A-40D2-94BC-DF91D747ABDF}"/>
    <dgm:cxn modelId="{015B5145-26EA-4505-96F8-E5AB66F76C09}" srcId="{E68CA858-290B-4E1D-BDFA-0507869BC50D}" destId="{8F0397C6-F968-4AFE-B960-56BC335BFF49}" srcOrd="2" destOrd="0" parTransId="{D3A12B38-CBFA-4673-8399-1D592127CB19}" sibTransId="{60B3B4D5-9196-44C9-AF0B-E5B3BA1F405A}"/>
    <dgm:cxn modelId="{4E229166-CC98-461C-8324-86435A345AC4}" type="presOf" srcId="{ED392D2F-76D5-4A70-9CFC-7360320B25B4}" destId="{9C714B9E-7A52-4618-8FC6-C23E2D101AB1}" srcOrd="0" destOrd="3" presId="urn:microsoft.com/office/officeart/2005/8/layout/hList6"/>
    <dgm:cxn modelId="{15EDE650-A4EC-414C-8C01-8BD030CFC467}" type="presOf" srcId="{8798A878-0FA9-411F-96AE-984732ED8474}" destId="{7D54E142-A4DF-4980-BCD2-EAEB51316AB8}" srcOrd="0" destOrd="1" presId="urn:microsoft.com/office/officeart/2005/8/layout/hList6"/>
    <dgm:cxn modelId="{ECB9DA71-4931-4A05-9C51-E7CBD278B575}" srcId="{7E8FF46A-2FED-4843-AFEB-B4B568ADF5AC}" destId="{E68CA858-290B-4E1D-BDFA-0507869BC50D}" srcOrd="1" destOrd="0" parTransId="{F38E3758-1EE8-463A-B752-06EF3727C36D}" sibTransId="{8F17DC0A-8660-4C7E-A8C4-69132C0346D6}"/>
    <dgm:cxn modelId="{21604B73-3329-4DDE-AF36-049867A0EC79}" type="presOf" srcId="{8F0397C6-F968-4AFE-B960-56BC335BFF49}" destId="{CAD16149-336D-4D50-ADBC-9A26BB72A395}" srcOrd="0" destOrd="3" presId="urn:microsoft.com/office/officeart/2005/8/layout/hList6"/>
    <dgm:cxn modelId="{76CF4359-D8E2-48FE-B7A5-6E79B058261D}" type="presOf" srcId="{EDB02FAB-610B-4DAB-AD91-CEEE819DCD3F}" destId="{9C714B9E-7A52-4618-8FC6-C23E2D101AB1}" srcOrd="0" destOrd="2" presId="urn:microsoft.com/office/officeart/2005/8/layout/hList6"/>
    <dgm:cxn modelId="{51021180-291A-413E-8674-FEEB65EBD076}" srcId="{7DF75589-D14E-4AC7-B271-EF6A12DDCCAE}" destId="{534E7503-65CC-45D6-BCBC-D781FA500D26}" srcOrd="1" destOrd="0" parTransId="{6EF5AC86-621B-466C-8FB8-EA2BF2B7CA34}" sibTransId="{E93C0338-5476-44FB-AB22-FA72C26EA86C}"/>
    <dgm:cxn modelId="{9025BF89-288D-4153-8F6E-D96DB2D1B046}" srcId="{689BE8B4-795B-4DCC-BCE9-645DB680DEB8}" destId="{ED392D2F-76D5-4A70-9CFC-7360320B25B4}" srcOrd="2" destOrd="0" parTransId="{0DBEB0BD-0D6D-4D44-9F54-C450A23DFFCD}" sibTransId="{3512A986-7FFA-48E1-9703-E60815EFC556}"/>
    <dgm:cxn modelId="{D92D3D8D-89C8-4494-ACE5-408A543EC235}" srcId="{7E8FF46A-2FED-4843-AFEB-B4B568ADF5AC}" destId="{689BE8B4-795B-4DCC-BCE9-645DB680DEB8}" srcOrd="2" destOrd="0" parTransId="{FC95AC41-DAB3-4064-A3DA-F271CF4B8FF5}" sibTransId="{C29FD2D6-AC3D-46DB-B629-5E70E26E3FFA}"/>
    <dgm:cxn modelId="{BBF3BD9B-7ABD-4A72-9BDD-D36ABA469968}" type="presOf" srcId="{534E7503-65CC-45D6-BCBC-D781FA500D26}" destId="{7D54E142-A4DF-4980-BCD2-EAEB51316AB8}" srcOrd="0" destOrd="2" presId="urn:microsoft.com/office/officeart/2005/8/layout/hList6"/>
    <dgm:cxn modelId="{142ACDA3-043E-470A-B301-4B05BD75015A}" type="presOf" srcId="{40CEA752-80D9-45C5-B43C-54056F3EEC0D}" destId="{CAD16149-336D-4D50-ADBC-9A26BB72A395}" srcOrd="0" destOrd="1" presId="urn:microsoft.com/office/officeart/2005/8/layout/hList6"/>
    <dgm:cxn modelId="{5D4E58A6-253D-49A5-9036-2853188107CC}" srcId="{E68CA858-290B-4E1D-BDFA-0507869BC50D}" destId="{40CEA752-80D9-45C5-B43C-54056F3EEC0D}" srcOrd="0" destOrd="0" parTransId="{E31491FD-D057-4225-9539-E12EE70E8184}" sibTransId="{604B10BF-E077-4230-86D4-09F0277170D4}"/>
    <dgm:cxn modelId="{0AECBEC6-AA26-4EC3-A4BA-E79BF4C8B07F}" type="presOf" srcId="{7DF75589-D14E-4AC7-B271-EF6A12DDCCAE}" destId="{7D54E142-A4DF-4980-BCD2-EAEB51316AB8}" srcOrd="0" destOrd="0" presId="urn:microsoft.com/office/officeart/2005/8/layout/hList6"/>
    <dgm:cxn modelId="{74D478DE-AB9E-4A47-BBE9-729827A4D756}" type="presOf" srcId="{BCD87270-7B55-40E1-8BBE-B741CE851915}" destId="{CAD16149-336D-4D50-ADBC-9A26BB72A395}" srcOrd="0" destOrd="2" presId="urn:microsoft.com/office/officeart/2005/8/layout/hList6"/>
    <dgm:cxn modelId="{CDE698EC-2DC6-4580-8B83-17EE445DBFF7}" type="presOf" srcId="{7E8FF46A-2FED-4843-AFEB-B4B568ADF5AC}" destId="{82715069-5A37-49DC-B3FF-0E0A56F3008E}" srcOrd="0" destOrd="0" presId="urn:microsoft.com/office/officeart/2005/8/layout/hList6"/>
    <dgm:cxn modelId="{4464DEEF-04E4-4AC3-B193-612A6A5FDBEC}" srcId="{689BE8B4-795B-4DCC-BCE9-645DB680DEB8}" destId="{EDB02FAB-610B-4DAB-AD91-CEEE819DCD3F}" srcOrd="1" destOrd="0" parTransId="{6BEEC03A-D289-4003-AAFB-A933081E4825}" sibTransId="{2E9F8D2C-2EE1-4A3A-A416-7D26DD07E62A}"/>
    <dgm:cxn modelId="{F7069297-C0CC-4E52-BE49-CFF791551058}" type="presParOf" srcId="{82715069-5A37-49DC-B3FF-0E0A56F3008E}" destId="{7D54E142-A4DF-4980-BCD2-EAEB51316AB8}" srcOrd="0" destOrd="0" presId="urn:microsoft.com/office/officeart/2005/8/layout/hList6"/>
    <dgm:cxn modelId="{55D9EC6E-3394-49A5-9443-21D18E9B41B8}" type="presParOf" srcId="{82715069-5A37-49DC-B3FF-0E0A56F3008E}" destId="{17F5B6BC-D334-4EC8-9819-A2B19FDF3BB4}" srcOrd="1" destOrd="0" presId="urn:microsoft.com/office/officeart/2005/8/layout/hList6"/>
    <dgm:cxn modelId="{3F86D8FF-3F76-434C-93C0-0614D305ACBC}" type="presParOf" srcId="{82715069-5A37-49DC-B3FF-0E0A56F3008E}" destId="{CAD16149-336D-4D50-ADBC-9A26BB72A395}" srcOrd="2" destOrd="0" presId="urn:microsoft.com/office/officeart/2005/8/layout/hList6"/>
    <dgm:cxn modelId="{022CEA93-3340-4990-94E6-472CC81EBAE2}" type="presParOf" srcId="{82715069-5A37-49DC-B3FF-0E0A56F3008E}" destId="{DB671C66-3A63-4B0A-9113-B51A65A9C6EE}" srcOrd="3" destOrd="0" presId="urn:microsoft.com/office/officeart/2005/8/layout/hList6"/>
    <dgm:cxn modelId="{A57AD9CE-7D0B-431A-B1FC-7C3BC5008668}" type="presParOf" srcId="{82715069-5A37-49DC-B3FF-0E0A56F3008E}" destId="{9C714B9E-7A52-4618-8FC6-C23E2D101AB1}"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72D7CF-4903-6048-8084-6EA565AEE3F3}" type="doc">
      <dgm:prSet loTypeId="urn:microsoft.com/office/officeart/2005/8/layout/chevron1" loCatId="" qsTypeId="urn:microsoft.com/office/officeart/2005/8/quickstyle/simple4" qsCatId="simple" csTypeId="urn:microsoft.com/office/officeart/2005/8/colors/accent1_2" csCatId="accent1" phldr="1"/>
      <dgm:spPr/>
    </dgm:pt>
    <dgm:pt modelId="{A7E42FC7-CF3A-0342-A859-CDFA0391969E}">
      <dgm:prSet phldrT="[Texte]"/>
      <dgm:spPr>
        <a:xfrm>
          <a:off x="3030" y="412627"/>
          <a:ext cx="1764131" cy="705652"/>
        </a:xfrm>
        <a:gradFill rotWithShape="0">
          <a:gsLst>
            <a:gs pos="0">
              <a:srgbClr val="242F63">
                <a:alpha val="90000"/>
              </a:srgbClr>
            </a:gs>
            <a:gs pos="49000">
              <a:srgbClr val="242F63">
                <a:alpha val="95000"/>
              </a:srgbClr>
            </a:gs>
            <a:gs pos="99000">
              <a:srgbClr val="242F63"/>
            </a:gs>
          </a:gsLst>
          <a:lin ang="5400000" scaled="0"/>
        </a:gradFill>
        <a:ln>
          <a:noFill/>
        </a:ln>
        <a:effectLst/>
      </dgm:spPr>
      <dgm:t>
        <a:bodyPr/>
        <a:lstStyle/>
        <a:p>
          <a:pPr>
            <a:buNone/>
          </a:pPr>
          <a:r>
            <a:rPr lang="fr-FR" b="0" i="0" dirty="0">
              <a:solidFill>
                <a:srgbClr val="FFFFFF"/>
              </a:solidFill>
              <a:latin typeface="Radnika" pitchFamily="2" charset="77"/>
              <a:ea typeface="+mn-ea"/>
              <a:cs typeface="+mn-cs"/>
            </a:rPr>
            <a:t>Développer</a:t>
          </a:r>
        </a:p>
      </dgm:t>
    </dgm:pt>
    <dgm:pt modelId="{1055D03F-B753-C04F-B9F6-1E095A0B5041}" type="parTrans" cxnId="{51AF32D9-5869-514E-ADB0-FB2C1F107516}">
      <dgm:prSet/>
      <dgm:spPr/>
      <dgm:t>
        <a:bodyPr/>
        <a:lstStyle/>
        <a:p>
          <a:endParaRPr lang="fr-FR">
            <a:latin typeface="Radnika" pitchFamily="2" charset="77"/>
          </a:endParaRPr>
        </a:p>
      </dgm:t>
    </dgm:pt>
    <dgm:pt modelId="{77DDBD61-047C-344D-BD4B-B7D4BFD07928}" type="sibTrans" cxnId="{51AF32D9-5869-514E-ADB0-FB2C1F107516}">
      <dgm:prSet/>
      <dgm:spPr/>
      <dgm:t>
        <a:bodyPr/>
        <a:lstStyle/>
        <a:p>
          <a:endParaRPr lang="fr-FR">
            <a:latin typeface="Radnika" pitchFamily="2" charset="77"/>
          </a:endParaRPr>
        </a:p>
      </dgm:t>
    </dgm:pt>
    <dgm:pt modelId="{5474ACED-33D5-B24A-9CD9-0E72C14CDF82}">
      <dgm:prSet phldrT="[Texte]"/>
      <dgm:spPr>
        <a:xfrm>
          <a:off x="1590749" y="412627"/>
          <a:ext cx="1764131" cy="705652"/>
        </a:xfrm>
        <a:gradFill rotWithShape="0">
          <a:gsLst>
            <a:gs pos="0">
              <a:srgbClr val="242F63">
                <a:alpha val="90000"/>
              </a:srgbClr>
            </a:gs>
            <a:gs pos="49000">
              <a:srgbClr val="242F63">
                <a:alpha val="95000"/>
              </a:srgbClr>
            </a:gs>
            <a:gs pos="99000">
              <a:srgbClr val="242F63"/>
            </a:gs>
          </a:gsLst>
          <a:lin ang="5400000" scaled="0"/>
        </a:gradFill>
        <a:ln>
          <a:noFill/>
        </a:ln>
        <a:effectLst/>
      </dgm:spPr>
      <dgm:t>
        <a:bodyPr/>
        <a:lstStyle/>
        <a:p>
          <a:pPr>
            <a:buNone/>
          </a:pPr>
          <a:r>
            <a:rPr lang="fr-FR" b="0" i="0" dirty="0">
              <a:solidFill>
                <a:srgbClr val="FFFFFF"/>
              </a:solidFill>
              <a:latin typeface="Radnika" pitchFamily="2" charset="77"/>
              <a:ea typeface="+mn-ea"/>
              <a:cs typeface="+mn-cs"/>
            </a:rPr>
            <a:t>Concevoir</a:t>
          </a:r>
        </a:p>
      </dgm:t>
    </dgm:pt>
    <dgm:pt modelId="{F642EE27-2E2F-D547-9B9D-76F844BE2481}" type="parTrans" cxnId="{1B4124A4-B04B-7542-B086-AAB535F3B959}">
      <dgm:prSet/>
      <dgm:spPr/>
      <dgm:t>
        <a:bodyPr/>
        <a:lstStyle/>
        <a:p>
          <a:endParaRPr lang="fr-FR">
            <a:latin typeface="Radnika" pitchFamily="2" charset="77"/>
          </a:endParaRPr>
        </a:p>
      </dgm:t>
    </dgm:pt>
    <dgm:pt modelId="{78E13071-7400-7D47-8D06-CD2C14B60B04}" type="sibTrans" cxnId="{1B4124A4-B04B-7542-B086-AAB535F3B959}">
      <dgm:prSet/>
      <dgm:spPr/>
      <dgm:t>
        <a:bodyPr/>
        <a:lstStyle/>
        <a:p>
          <a:endParaRPr lang="fr-FR">
            <a:latin typeface="Radnika" pitchFamily="2" charset="77"/>
          </a:endParaRPr>
        </a:p>
      </dgm:t>
    </dgm:pt>
    <dgm:pt modelId="{BFD83AB6-1A1F-2844-B6A1-7174FA1F8329}">
      <dgm:prSet phldrT="[Texte]"/>
      <dgm:spPr>
        <a:xfrm>
          <a:off x="3178467" y="412627"/>
          <a:ext cx="1764131" cy="705652"/>
        </a:xfrm>
        <a:gradFill rotWithShape="0">
          <a:gsLst>
            <a:gs pos="0">
              <a:srgbClr val="242F63">
                <a:alpha val="90000"/>
              </a:srgbClr>
            </a:gs>
            <a:gs pos="49000">
              <a:srgbClr val="242F63">
                <a:alpha val="95000"/>
              </a:srgbClr>
            </a:gs>
            <a:gs pos="100000">
              <a:srgbClr val="242F63"/>
            </a:gs>
          </a:gsLst>
          <a:lin ang="5400000" scaled="0"/>
        </a:gradFill>
        <a:ln>
          <a:noFill/>
        </a:ln>
        <a:effectLst/>
      </dgm:spPr>
      <dgm:t>
        <a:bodyPr/>
        <a:lstStyle/>
        <a:p>
          <a:pPr>
            <a:buNone/>
          </a:pPr>
          <a:r>
            <a:rPr lang="fr-FR" b="0" i="0" dirty="0">
              <a:solidFill>
                <a:srgbClr val="FFFFFF"/>
              </a:solidFill>
              <a:latin typeface="Radnika" pitchFamily="2" charset="77"/>
              <a:ea typeface="+mn-ea"/>
              <a:cs typeface="+mn-cs"/>
            </a:rPr>
            <a:t>Réaliser</a:t>
          </a:r>
        </a:p>
      </dgm:t>
    </dgm:pt>
    <dgm:pt modelId="{49E248CD-B524-6C4D-AFB5-B36EC7F76A43}" type="parTrans" cxnId="{24DA6F69-BBB1-6047-A6D9-5F0033BCB07D}">
      <dgm:prSet/>
      <dgm:spPr/>
      <dgm:t>
        <a:bodyPr/>
        <a:lstStyle/>
        <a:p>
          <a:endParaRPr lang="fr-FR">
            <a:latin typeface="Radnika" pitchFamily="2" charset="77"/>
          </a:endParaRPr>
        </a:p>
      </dgm:t>
    </dgm:pt>
    <dgm:pt modelId="{9DBC285F-EDE9-904F-B184-928E47193128}" type="sibTrans" cxnId="{24DA6F69-BBB1-6047-A6D9-5F0033BCB07D}">
      <dgm:prSet/>
      <dgm:spPr/>
      <dgm:t>
        <a:bodyPr/>
        <a:lstStyle/>
        <a:p>
          <a:endParaRPr lang="fr-FR">
            <a:latin typeface="Radnika" pitchFamily="2" charset="77"/>
          </a:endParaRPr>
        </a:p>
      </dgm:t>
    </dgm:pt>
    <dgm:pt modelId="{376E55D9-8AA3-3646-9D47-E14261098F9D}">
      <dgm:prSet/>
      <dgm:spPr>
        <a:xfrm>
          <a:off x="4766186" y="412627"/>
          <a:ext cx="1764131" cy="705652"/>
        </a:xfrm>
        <a:gradFill rotWithShape="0">
          <a:gsLst>
            <a:gs pos="0">
              <a:srgbClr val="242F63">
                <a:alpha val="90000"/>
              </a:srgbClr>
            </a:gs>
            <a:gs pos="48000">
              <a:srgbClr val="242F63">
                <a:alpha val="95000"/>
              </a:srgbClr>
            </a:gs>
            <a:gs pos="99000">
              <a:srgbClr val="242F63"/>
            </a:gs>
          </a:gsLst>
          <a:lin ang="5400000" scaled="0"/>
        </a:gradFill>
        <a:ln>
          <a:noFill/>
        </a:ln>
        <a:effectLst/>
      </dgm:spPr>
      <dgm:t>
        <a:bodyPr/>
        <a:lstStyle/>
        <a:p>
          <a:pPr>
            <a:buNone/>
          </a:pPr>
          <a:r>
            <a:rPr lang="fr-FR" b="0" i="0" dirty="0">
              <a:solidFill>
                <a:srgbClr val="FFFFFF"/>
              </a:solidFill>
              <a:latin typeface="Radnika" pitchFamily="2" charset="77"/>
              <a:ea typeface="+mn-ea"/>
              <a:cs typeface="+mn-cs"/>
            </a:rPr>
            <a:t>Exploiter</a:t>
          </a:r>
        </a:p>
      </dgm:t>
    </dgm:pt>
    <dgm:pt modelId="{E175D384-4F07-214E-8744-5AB486CA684F}" type="parTrans" cxnId="{705E0B66-B3A9-D640-9B6F-5F04886532FB}">
      <dgm:prSet/>
      <dgm:spPr/>
      <dgm:t>
        <a:bodyPr/>
        <a:lstStyle/>
        <a:p>
          <a:endParaRPr lang="fr-FR">
            <a:latin typeface="Radnika" pitchFamily="2" charset="77"/>
          </a:endParaRPr>
        </a:p>
      </dgm:t>
    </dgm:pt>
    <dgm:pt modelId="{66746FD8-7B7F-684D-9C56-4D7E95D918B7}" type="sibTrans" cxnId="{705E0B66-B3A9-D640-9B6F-5F04886532FB}">
      <dgm:prSet/>
      <dgm:spPr/>
      <dgm:t>
        <a:bodyPr/>
        <a:lstStyle/>
        <a:p>
          <a:endParaRPr lang="fr-FR">
            <a:latin typeface="Radnika" pitchFamily="2" charset="77"/>
          </a:endParaRPr>
        </a:p>
      </dgm:t>
    </dgm:pt>
    <dgm:pt modelId="{A6C15EB0-A858-5F4E-ADF9-B64F0AFA3B31}" type="pres">
      <dgm:prSet presAssocID="{AB72D7CF-4903-6048-8084-6EA565AEE3F3}" presName="Name0" presStyleCnt="0">
        <dgm:presLayoutVars>
          <dgm:dir/>
          <dgm:animLvl val="lvl"/>
          <dgm:resizeHandles val="exact"/>
        </dgm:presLayoutVars>
      </dgm:prSet>
      <dgm:spPr/>
    </dgm:pt>
    <dgm:pt modelId="{8B66F539-DFBD-E14F-8684-5BAFF529332F}" type="pres">
      <dgm:prSet presAssocID="{A7E42FC7-CF3A-0342-A859-CDFA0391969E}" presName="parTxOnly" presStyleLbl="node1" presStyleIdx="0" presStyleCnt="4">
        <dgm:presLayoutVars>
          <dgm:chMax val="0"/>
          <dgm:chPref val="0"/>
          <dgm:bulletEnabled val="1"/>
        </dgm:presLayoutVars>
      </dgm:prSet>
      <dgm:spPr>
        <a:prstGeom prst="chevron">
          <a:avLst/>
        </a:prstGeom>
      </dgm:spPr>
    </dgm:pt>
    <dgm:pt modelId="{96F4A0B9-4E8E-9C4B-B769-550B86BB0199}" type="pres">
      <dgm:prSet presAssocID="{77DDBD61-047C-344D-BD4B-B7D4BFD07928}" presName="parTxOnlySpace" presStyleCnt="0"/>
      <dgm:spPr/>
    </dgm:pt>
    <dgm:pt modelId="{68F750A9-C6B1-F14B-81A8-1793F9D627E7}" type="pres">
      <dgm:prSet presAssocID="{5474ACED-33D5-B24A-9CD9-0E72C14CDF82}" presName="parTxOnly" presStyleLbl="node1" presStyleIdx="1" presStyleCnt="4">
        <dgm:presLayoutVars>
          <dgm:chMax val="0"/>
          <dgm:chPref val="0"/>
          <dgm:bulletEnabled val="1"/>
        </dgm:presLayoutVars>
      </dgm:prSet>
      <dgm:spPr>
        <a:prstGeom prst="chevron">
          <a:avLst/>
        </a:prstGeom>
      </dgm:spPr>
    </dgm:pt>
    <dgm:pt modelId="{49115FDA-858F-2040-BF35-7493AB05BE62}" type="pres">
      <dgm:prSet presAssocID="{78E13071-7400-7D47-8D06-CD2C14B60B04}" presName="parTxOnlySpace" presStyleCnt="0"/>
      <dgm:spPr/>
    </dgm:pt>
    <dgm:pt modelId="{D36D7716-2064-9240-904B-5B04846F1BA8}" type="pres">
      <dgm:prSet presAssocID="{BFD83AB6-1A1F-2844-B6A1-7174FA1F8329}" presName="parTxOnly" presStyleLbl="node1" presStyleIdx="2" presStyleCnt="4">
        <dgm:presLayoutVars>
          <dgm:chMax val="0"/>
          <dgm:chPref val="0"/>
          <dgm:bulletEnabled val="1"/>
        </dgm:presLayoutVars>
      </dgm:prSet>
      <dgm:spPr>
        <a:prstGeom prst="chevron">
          <a:avLst/>
        </a:prstGeom>
      </dgm:spPr>
    </dgm:pt>
    <dgm:pt modelId="{6EFB8EDA-AF30-D84B-B2B9-1BBAD690729A}" type="pres">
      <dgm:prSet presAssocID="{9DBC285F-EDE9-904F-B184-928E47193128}" presName="parTxOnlySpace" presStyleCnt="0"/>
      <dgm:spPr/>
    </dgm:pt>
    <dgm:pt modelId="{57B89382-7CAA-6F43-9D2C-EF77033713C1}" type="pres">
      <dgm:prSet presAssocID="{376E55D9-8AA3-3646-9D47-E14261098F9D}" presName="parTxOnly" presStyleLbl="node1" presStyleIdx="3" presStyleCnt="4">
        <dgm:presLayoutVars>
          <dgm:chMax val="0"/>
          <dgm:chPref val="0"/>
          <dgm:bulletEnabled val="1"/>
        </dgm:presLayoutVars>
      </dgm:prSet>
      <dgm:spPr>
        <a:prstGeom prst="chevron">
          <a:avLst/>
        </a:prstGeom>
      </dgm:spPr>
    </dgm:pt>
  </dgm:ptLst>
  <dgm:cxnLst>
    <dgm:cxn modelId="{8726A509-1FB6-4C2E-A3DC-A151E93313C6}" type="presOf" srcId="{BFD83AB6-1A1F-2844-B6A1-7174FA1F8329}" destId="{D36D7716-2064-9240-904B-5B04846F1BA8}" srcOrd="0" destOrd="0" presId="urn:microsoft.com/office/officeart/2005/8/layout/chevron1"/>
    <dgm:cxn modelId="{DFFB7B32-81F3-4F93-B63F-2F0D377349FB}" type="presOf" srcId="{AB72D7CF-4903-6048-8084-6EA565AEE3F3}" destId="{A6C15EB0-A858-5F4E-ADF9-B64F0AFA3B31}" srcOrd="0" destOrd="0" presId="urn:microsoft.com/office/officeart/2005/8/layout/chevron1"/>
    <dgm:cxn modelId="{705E0B66-B3A9-D640-9B6F-5F04886532FB}" srcId="{AB72D7CF-4903-6048-8084-6EA565AEE3F3}" destId="{376E55D9-8AA3-3646-9D47-E14261098F9D}" srcOrd="3" destOrd="0" parTransId="{E175D384-4F07-214E-8744-5AB486CA684F}" sibTransId="{66746FD8-7B7F-684D-9C56-4D7E95D918B7}"/>
    <dgm:cxn modelId="{24DA6F69-BBB1-6047-A6D9-5F0033BCB07D}" srcId="{AB72D7CF-4903-6048-8084-6EA565AEE3F3}" destId="{BFD83AB6-1A1F-2844-B6A1-7174FA1F8329}" srcOrd="2" destOrd="0" parTransId="{49E248CD-B524-6C4D-AFB5-B36EC7F76A43}" sibTransId="{9DBC285F-EDE9-904F-B184-928E47193128}"/>
    <dgm:cxn modelId="{53439286-976B-4D9F-9AB9-50AA8502AEDD}" type="presOf" srcId="{5474ACED-33D5-B24A-9CD9-0E72C14CDF82}" destId="{68F750A9-C6B1-F14B-81A8-1793F9D627E7}" srcOrd="0" destOrd="0" presId="urn:microsoft.com/office/officeart/2005/8/layout/chevron1"/>
    <dgm:cxn modelId="{3B18DF8F-59CD-4408-9948-4DCFF22079C1}" type="presOf" srcId="{376E55D9-8AA3-3646-9D47-E14261098F9D}" destId="{57B89382-7CAA-6F43-9D2C-EF77033713C1}" srcOrd="0" destOrd="0" presId="urn:microsoft.com/office/officeart/2005/8/layout/chevron1"/>
    <dgm:cxn modelId="{DCF9ECA0-6F55-408A-A3E9-A84B14251B76}" type="presOf" srcId="{A7E42FC7-CF3A-0342-A859-CDFA0391969E}" destId="{8B66F539-DFBD-E14F-8684-5BAFF529332F}" srcOrd="0" destOrd="0" presId="urn:microsoft.com/office/officeart/2005/8/layout/chevron1"/>
    <dgm:cxn modelId="{1B4124A4-B04B-7542-B086-AAB535F3B959}" srcId="{AB72D7CF-4903-6048-8084-6EA565AEE3F3}" destId="{5474ACED-33D5-B24A-9CD9-0E72C14CDF82}" srcOrd="1" destOrd="0" parTransId="{F642EE27-2E2F-D547-9B9D-76F844BE2481}" sibTransId="{78E13071-7400-7D47-8D06-CD2C14B60B04}"/>
    <dgm:cxn modelId="{51AF32D9-5869-514E-ADB0-FB2C1F107516}" srcId="{AB72D7CF-4903-6048-8084-6EA565AEE3F3}" destId="{A7E42FC7-CF3A-0342-A859-CDFA0391969E}" srcOrd="0" destOrd="0" parTransId="{1055D03F-B753-C04F-B9F6-1E095A0B5041}" sibTransId="{77DDBD61-047C-344D-BD4B-B7D4BFD07928}"/>
    <dgm:cxn modelId="{A1CF2AB8-BA80-44C6-ADD5-42C72E9955C1}" type="presParOf" srcId="{A6C15EB0-A858-5F4E-ADF9-B64F0AFA3B31}" destId="{8B66F539-DFBD-E14F-8684-5BAFF529332F}" srcOrd="0" destOrd="0" presId="urn:microsoft.com/office/officeart/2005/8/layout/chevron1"/>
    <dgm:cxn modelId="{76D04B2F-EFB1-4AC5-A8B8-AA7FD58A2059}" type="presParOf" srcId="{A6C15EB0-A858-5F4E-ADF9-B64F0AFA3B31}" destId="{96F4A0B9-4E8E-9C4B-B769-550B86BB0199}" srcOrd="1" destOrd="0" presId="urn:microsoft.com/office/officeart/2005/8/layout/chevron1"/>
    <dgm:cxn modelId="{CB2569FE-3472-432B-9804-DC518D1C0479}" type="presParOf" srcId="{A6C15EB0-A858-5F4E-ADF9-B64F0AFA3B31}" destId="{68F750A9-C6B1-F14B-81A8-1793F9D627E7}" srcOrd="2" destOrd="0" presId="urn:microsoft.com/office/officeart/2005/8/layout/chevron1"/>
    <dgm:cxn modelId="{452B12CE-5E9B-4D1D-94FB-928FE7E90057}" type="presParOf" srcId="{A6C15EB0-A858-5F4E-ADF9-B64F0AFA3B31}" destId="{49115FDA-858F-2040-BF35-7493AB05BE62}" srcOrd="3" destOrd="0" presId="urn:microsoft.com/office/officeart/2005/8/layout/chevron1"/>
    <dgm:cxn modelId="{BB68A78E-82F2-454B-8FE1-9AEA01702C7B}" type="presParOf" srcId="{A6C15EB0-A858-5F4E-ADF9-B64F0AFA3B31}" destId="{D36D7716-2064-9240-904B-5B04846F1BA8}" srcOrd="4" destOrd="0" presId="urn:microsoft.com/office/officeart/2005/8/layout/chevron1"/>
    <dgm:cxn modelId="{230F8D51-4605-4F7B-926A-C15FC962C664}" type="presParOf" srcId="{A6C15EB0-A858-5F4E-ADF9-B64F0AFA3B31}" destId="{6EFB8EDA-AF30-D84B-B2B9-1BBAD690729A}" srcOrd="5" destOrd="0" presId="urn:microsoft.com/office/officeart/2005/8/layout/chevron1"/>
    <dgm:cxn modelId="{972FDF2D-8FCB-4C94-B1B1-7007A246FD47}" type="presParOf" srcId="{A6C15EB0-A858-5F4E-ADF9-B64F0AFA3B31}" destId="{57B89382-7CAA-6F43-9D2C-EF77033713C1}"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7C9C54-7478-49BC-8D00-7DA0E4C3023B}"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fr-FR"/>
        </a:p>
      </dgm:t>
    </dgm:pt>
    <dgm:pt modelId="{D445F45B-C32F-4ACB-BBF5-2883C86DE70A}">
      <dgm:prSet phldrT="[Texte]" custT="1"/>
      <dgm:spPr>
        <a:xfrm>
          <a:off x="612449" y="0"/>
          <a:ext cx="6265570" cy="554152"/>
        </a:xfrm>
        <a:solidFill>
          <a:srgbClr val="B6DFE9"/>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sz="2000" b="1" dirty="0">
              <a:solidFill>
                <a:srgbClr val="242F63"/>
              </a:solidFill>
              <a:latin typeface="Calibri" panose="020F0502020204030204"/>
              <a:ea typeface="+mn-ea"/>
              <a:cs typeface="+mn-cs"/>
            </a:rPr>
            <a:t>Prix de la chaleur « utile »</a:t>
          </a:r>
        </a:p>
      </dgm:t>
    </dgm:pt>
    <dgm:pt modelId="{6B7F17AC-2D99-428D-A31F-71EE68AD82C7}" type="parTrans" cxnId="{1962D683-4349-45CA-8E90-31A5D7A38581}">
      <dgm:prSet/>
      <dgm:spPr/>
      <dgm:t>
        <a:bodyPr/>
        <a:lstStyle/>
        <a:p>
          <a:endParaRPr lang="fr-FR"/>
        </a:p>
      </dgm:t>
    </dgm:pt>
    <dgm:pt modelId="{E4A4D4B1-613F-49C0-B416-8601FF1EB83F}" type="sibTrans" cxnId="{1962D683-4349-45CA-8E90-31A5D7A38581}">
      <dgm:prSet/>
      <dgm:spPr/>
      <dgm:t>
        <a:bodyPr/>
        <a:lstStyle/>
        <a:p>
          <a:endParaRPr lang="fr-FR"/>
        </a:p>
      </dgm:t>
    </dgm:pt>
    <dgm:pt modelId="{B6647158-22EA-4CC1-AC12-ED58BFC26D06}">
      <dgm:prSet phldrT="[Texte]" custT="1"/>
      <dgm:spPr>
        <a:xfrm>
          <a:off x="3184992" y="790775"/>
          <a:ext cx="1120484" cy="560242"/>
        </a:xfrm>
        <a:solidFill>
          <a:srgbClr val="242F63"/>
        </a:solidFill>
        <a:ln w="12700" cap="flat" cmpd="sng" algn="ctr">
          <a:solidFill>
            <a:srgbClr val="242F63">
              <a:shade val="80000"/>
              <a:hueOff val="0"/>
              <a:satOff val="0"/>
              <a:lumOff val="0"/>
              <a:alphaOff val="0"/>
            </a:srgbClr>
          </a:solidFill>
          <a:prstDash val="solid"/>
          <a:miter lim="800000"/>
        </a:ln>
        <a:effectLst/>
      </dgm:spPr>
      <dgm:t>
        <a:bodyPr spcFirstLastPara="0" vert="horz" wrap="square" lIns="6985" tIns="6985" rIns="6985" bIns="6985" numCol="1" spcCol="1270" anchor="ctr" anchorCtr="0"/>
        <a:lstStyle/>
        <a:p>
          <a:pPr>
            <a:buNone/>
          </a:pPr>
          <a:r>
            <a:rPr lang="fr-FR" sz="1100" b="1" kern="1200" dirty="0">
              <a:solidFill>
                <a:srgbClr val="FFFFFF"/>
              </a:solidFill>
              <a:latin typeface="Calibri" panose="020F0502020204030204"/>
              <a:ea typeface="+mn-ea"/>
              <a:cs typeface="+mn-cs"/>
            </a:rPr>
            <a:t>Biogaz</a:t>
          </a:r>
        </a:p>
        <a:p>
          <a:pPr>
            <a:buNone/>
          </a:pPr>
          <a:r>
            <a:rPr lang="fr-FR" sz="1100" b="1" kern="1200" dirty="0">
              <a:solidFill>
                <a:srgbClr val="FFFFFF"/>
              </a:solidFill>
              <a:latin typeface="Calibri" panose="020F0502020204030204"/>
              <a:ea typeface="+mn-ea"/>
              <a:cs typeface="+mn-cs"/>
            </a:rPr>
            <a:t>&gt; 50 €/MWh utile</a:t>
          </a:r>
        </a:p>
      </dgm:t>
    </dgm:pt>
    <dgm:pt modelId="{18744FFA-FCFF-43A8-ABE3-C51841053632}" type="parTrans" cxnId="{5D422343-D62C-48F2-BF4E-B54BF0D8A0E9}">
      <dgm:prSet/>
      <dgm:spPr>
        <a:xfrm>
          <a:off x="3699514" y="554152"/>
          <a:ext cx="91440" cy="236622"/>
        </a:xfrm>
        <a:noFill/>
        <a:ln w="12700" cap="flat" cmpd="sng" algn="ctr">
          <a:solidFill>
            <a:srgbClr val="242F63">
              <a:shade val="60000"/>
              <a:hueOff val="0"/>
              <a:satOff val="0"/>
              <a:lumOff val="0"/>
              <a:alphaOff val="0"/>
            </a:srgbClr>
          </a:solidFill>
          <a:prstDash val="solid"/>
          <a:miter lim="800000"/>
        </a:ln>
        <a:effectLst/>
      </dgm:spPr>
      <dgm:t>
        <a:bodyPr/>
        <a:lstStyle/>
        <a:p>
          <a:endParaRPr lang="fr-FR"/>
        </a:p>
      </dgm:t>
    </dgm:pt>
    <dgm:pt modelId="{8BAC6A9C-6606-4A85-ADE2-6C92DEC2D101}" type="sibTrans" cxnId="{5D422343-D62C-48F2-BF4E-B54BF0D8A0E9}">
      <dgm:prSet/>
      <dgm:spPr/>
      <dgm:t>
        <a:bodyPr/>
        <a:lstStyle/>
        <a:p>
          <a:endParaRPr lang="fr-FR"/>
        </a:p>
      </dgm:t>
    </dgm:pt>
    <dgm:pt modelId="{AB72EECE-4BBA-49C4-833E-BE23065147A9}">
      <dgm:prSet phldrT="[Texte]" custT="1"/>
      <dgm:spPr>
        <a:xfrm>
          <a:off x="4540778" y="790775"/>
          <a:ext cx="1120484" cy="560242"/>
        </a:xfrm>
        <a:solidFill>
          <a:srgbClr val="242F63"/>
        </a:solidFill>
        <a:ln w="12700" cap="flat" cmpd="sng" algn="ctr">
          <a:solidFill>
            <a:srgbClr val="242F63">
              <a:shade val="80000"/>
              <a:hueOff val="0"/>
              <a:satOff val="0"/>
              <a:lumOff val="0"/>
              <a:alphaOff val="0"/>
            </a:srgbClr>
          </a:solidFill>
          <a:prstDash val="solid"/>
          <a:miter lim="800000"/>
        </a:ln>
        <a:effectLst/>
      </dgm:spPr>
      <dgm:t>
        <a:bodyPr spcFirstLastPara="0" vert="horz" wrap="square" lIns="6985" tIns="6985" rIns="6985" bIns="6985" numCol="1" spcCol="1270" anchor="ctr" anchorCtr="0"/>
        <a:lstStyle/>
        <a:p>
          <a:pPr>
            <a:buNone/>
          </a:pPr>
          <a:r>
            <a:rPr lang="fr-FR" sz="1100" b="1" dirty="0">
              <a:solidFill>
                <a:srgbClr val="FFFFFF"/>
              </a:solidFill>
              <a:latin typeface="Calibri" panose="020F0502020204030204"/>
              <a:ea typeface="+mn-ea"/>
              <a:cs typeface="+mn-cs"/>
            </a:rPr>
            <a:t>Biomasse</a:t>
          </a:r>
        </a:p>
        <a:p>
          <a:pPr>
            <a:buNone/>
          </a:pPr>
          <a:r>
            <a:rPr lang="fr-FR" sz="1100" b="1" dirty="0">
              <a:solidFill>
                <a:srgbClr val="FFFFFF"/>
              </a:solidFill>
              <a:latin typeface="Calibri" panose="020F0502020204030204"/>
              <a:ea typeface="+mn-ea"/>
              <a:cs typeface="+mn-cs"/>
            </a:rPr>
            <a:t>Entre 40 et 50 €/MWh utile</a:t>
          </a:r>
        </a:p>
      </dgm:t>
    </dgm:pt>
    <dgm:pt modelId="{2691F16F-643C-4B76-8D71-D7917C0EDAEA}" type="parTrans" cxnId="{0A74D49C-8A68-458A-90CA-A8F27C0A6638}">
      <dgm:prSet/>
      <dgm:spPr>
        <a:xfrm>
          <a:off x="3745234" y="554152"/>
          <a:ext cx="1355786" cy="236622"/>
        </a:xfrm>
        <a:noFill/>
        <a:ln w="12700" cap="flat" cmpd="sng" algn="ctr">
          <a:solidFill>
            <a:srgbClr val="242F63">
              <a:shade val="60000"/>
              <a:hueOff val="0"/>
              <a:satOff val="0"/>
              <a:lumOff val="0"/>
              <a:alphaOff val="0"/>
            </a:srgbClr>
          </a:solidFill>
          <a:prstDash val="solid"/>
          <a:miter lim="800000"/>
        </a:ln>
        <a:effectLst/>
      </dgm:spPr>
      <dgm:t>
        <a:bodyPr/>
        <a:lstStyle/>
        <a:p>
          <a:endParaRPr lang="fr-FR"/>
        </a:p>
      </dgm:t>
    </dgm:pt>
    <dgm:pt modelId="{3AD46014-625E-464A-B150-BB734B09DCC6}" type="sibTrans" cxnId="{0A74D49C-8A68-458A-90CA-A8F27C0A6638}">
      <dgm:prSet/>
      <dgm:spPr/>
      <dgm:t>
        <a:bodyPr/>
        <a:lstStyle/>
        <a:p>
          <a:endParaRPr lang="fr-FR"/>
        </a:p>
      </dgm:t>
    </dgm:pt>
    <dgm:pt modelId="{1489C9EB-A079-42DE-A14A-D345EB5CEF8B}">
      <dgm:prSet phldrT="[Texte]" custT="1"/>
      <dgm:spPr>
        <a:xfrm>
          <a:off x="5896564" y="790775"/>
          <a:ext cx="1120484" cy="560242"/>
        </a:xfrm>
        <a:solidFill>
          <a:srgbClr val="242F63"/>
        </a:solidFill>
        <a:ln w="12700" cap="flat" cmpd="sng" algn="ctr">
          <a:solidFill>
            <a:srgbClr val="242F63">
              <a:shade val="80000"/>
              <a:hueOff val="0"/>
              <a:satOff val="0"/>
              <a:lumOff val="0"/>
              <a:alphaOff val="0"/>
            </a:srgbClr>
          </a:solidFill>
          <a:prstDash val="solid"/>
          <a:miter lim="800000"/>
        </a:ln>
        <a:effectLst/>
      </dgm:spPr>
      <dgm:t>
        <a:bodyPr spcFirstLastPara="0" vert="horz" wrap="square" lIns="6985" tIns="6985" rIns="6985" bIns="6985" numCol="1" spcCol="1270" anchor="ctr" anchorCtr="0"/>
        <a:lstStyle/>
        <a:p>
          <a:pPr marL="0" lvl="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Pompe à chaleur</a:t>
          </a:r>
        </a:p>
        <a:p>
          <a:pPr marL="0" lvl="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 30 €/MWh utile</a:t>
          </a:r>
        </a:p>
      </dgm:t>
    </dgm:pt>
    <dgm:pt modelId="{0D3B53E1-E124-46F4-8FD6-F036B4A06A04}" type="parTrans" cxnId="{05F49FDD-5590-4181-833C-6E22209D6A2B}">
      <dgm:prSet/>
      <dgm:spPr>
        <a:xfrm>
          <a:off x="3745234" y="554152"/>
          <a:ext cx="2711572" cy="236622"/>
        </a:xfrm>
        <a:noFill/>
        <a:ln w="12700" cap="flat" cmpd="sng" algn="ctr">
          <a:solidFill>
            <a:srgbClr val="242F63">
              <a:shade val="60000"/>
              <a:hueOff val="0"/>
              <a:satOff val="0"/>
              <a:lumOff val="0"/>
              <a:alphaOff val="0"/>
            </a:srgbClr>
          </a:solidFill>
          <a:prstDash val="solid"/>
          <a:miter lim="800000"/>
        </a:ln>
        <a:effectLst/>
      </dgm:spPr>
      <dgm:t>
        <a:bodyPr/>
        <a:lstStyle/>
        <a:p>
          <a:endParaRPr lang="fr-FR"/>
        </a:p>
      </dgm:t>
    </dgm:pt>
    <dgm:pt modelId="{5B457DD1-A11F-4017-A9E1-8E09487FA0C6}" type="sibTrans" cxnId="{05F49FDD-5590-4181-833C-6E22209D6A2B}">
      <dgm:prSet/>
      <dgm:spPr/>
      <dgm:t>
        <a:bodyPr/>
        <a:lstStyle/>
        <a:p>
          <a:endParaRPr lang="fr-FR"/>
        </a:p>
      </dgm:t>
    </dgm:pt>
    <dgm:pt modelId="{32AFCC01-5716-4F85-9CA7-DE98BA89F8FF}">
      <dgm:prSet phldrT="[Texte]" custT="1"/>
      <dgm:spPr>
        <a:xfrm>
          <a:off x="1829205" y="790775"/>
          <a:ext cx="1120484" cy="560242"/>
        </a:xfrm>
        <a:solidFill>
          <a:srgbClr val="242F63"/>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sz="1100" b="1" dirty="0">
              <a:solidFill>
                <a:srgbClr val="FFFFFF"/>
              </a:solidFill>
              <a:latin typeface="Calibri" panose="020F0502020204030204"/>
              <a:ea typeface="+mn-ea"/>
              <a:cs typeface="+mn-cs"/>
            </a:rPr>
            <a:t>Gaz naturel fossile</a:t>
          </a:r>
          <a:br>
            <a:rPr lang="fr-FR" sz="1100" b="1" dirty="0">
              <a:solidFill>
                <a:srgbClr val="FFFFFF"/>
              </a:solidFill>
              <a:latin typeface="Calibri" panose="020F0502020204030204"/>
              <a:ea typeface="+mn-ea"/>
              <a:cs typeface="+mn-cs"/>
            </a:rPr>
          </a:br>
          <a:r>
            <a:rPr lang="fr-FR" sz="1100" b="1" dirty="0">
              <a:solidFill>
                <a:srgbClr val="FFFFFF"/>
              </a:solidFill>
              <a:latin typeface="Calibri" panose="020F0502020204030204"/>
              <a:ea typeface="+mn-ea"/>
              <a:cs typeface="+mn-cs"/>
            </a:rPr>
            <a:t>~40 €/MWh utile</a:t>
          </a:r>
        </a:p>
      </dgm:t>
    </dgm:pt>
    <dgm:pt modelId="{79DD8E0B-8905-4DD8-B562-09344EAAB568}" type="parTrans" cxnId="{DC91B160-3978-417C-944D-6135B0FCCDDB}">
      <dgm:prSet/>
      <dgm:spPr>
        <a:xfrm>
          <a:off x="2389448" y="554152"/>
          <a:ext cx="1355786" cy="236622"/>
        </a:xfrm>
        <a:noFill/>
        <a:ln w="12700" cap="flat" cmpd="sng" algn="ctr">
          <a:solidFill>
            <a:srgbClr val="242F63">
              <a:shade val="60000"/>
              <a:hueOff val="0"/>
              <a:satOff val="0"/>
              <a:lumOff val="0"/>
              <a:alphaOff val="0"/>
            </a:srgbClr>
          </a:solidFill>
          <a:prstDash val="solid"/>
          <a:miter lim="800000"/>
        </a:ln>
        <a:effectLst/>
      </dgm:spPr>
      <dgm:t>
        <a:bodyPr/>
        <a:lstStyle/>
        <a:p>
          <a:endParaRPr lang="fr-FR"/>
        </a:p>
      </dgm:t>
    </dgm:pt>
    <dgm:pt modelId="{6D22CA79-76A3-465C-A8F0-AAFFAA057F88}" type="sibTrans" cxnId="{DC91B160-3978-417C-944D-6135B0FCCDDB}">
      <dgm:prSet/>
      <dgm:spPr/>
      <dgm:t>
        <a:bodyPr/>
        <a:lstStyle/>
        <a:p>
          <a:endParaRPr lang="fr-FR"/>
        </a:p>
      </dgm:t>
    </dgm:pt>
    <dgm:pt modelId="{325695A6-5602-49D2-9FE3-61A6A5678600}">
      <dgm:prSet phldrT="[Texte]"/>
      <dgm:spPr>
        <a:xfrm>
          <a:off x="2109326" y="2381863"/>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Hypothèses : prix de25 €/MWh PCS, 85% de rendement sur PCS, 8,45 € de TICGN OU 9,57 € PNAQ</a:t>
          </a:r>
        </a:p>
      </dgm:t>
    </dgm:pt>
    <dgm:pt modelId="{F2004A52-C231-43DD-A3FC-1C652EAC76B2}" type="parTrans" cxnId="{2D4E41B9-7582-4516-A4AA-971F2FC79583}">
      <dgm:prSet/>
      <dgm:spPr>
        <a:xfrm>
          <a:off x="1941254" y="1351017"/>
          <a:ext cx="168072" cy="1310966"/>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156D5C33-06A0-43DC-A3A5-FB2252F319CA}" type="sibTrans" cxnId="{2D4E41B9-7582-4516-A4AA-971F2FC79583}">
      <dgm:prSet/>
      <dgm:spPr/>
      <dgm:t>
        <a:bodyPr/>
        <a:lstStyle/>
        <a:p>
          <a:endParaRPr lang="fr-FR"/>
        </a:p>
      </dgm:t>
    </dgm:pt>
    <dgm:pt modelId="{7A8AAFE6-6316-4C46-9A9D-F242146734C8}">
      <dgm:prSet phldrT="[Texte]"/>
      <dgm:spPr>
        <a:xfrm>
          <a:off x="2109326" y="1586319"/>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Prix marginal </a:t>
          </a:r>
        </a:p>
        <a:p>
          <a:pPr>
            <a:buNone/>
          </a:pPr>
          <a:r>
            <a:rPr lang="fr-FR" dirty="0">
              <a:solidFill>
                <a:srgbClr val="242F63">
                  <a:hueOff val="0"/>
                  <a:satOff val="0"/>
                  <a:lumOff val="0"/>
                  <a:alphaOff val="0"/>
                </a:srgbClr>
              </a:solidFill>
              <a:latin typeface="Calibri" panose="020F0502020204030204"/>
              <a:ea typeface="+mn-ea"/>
              <a:cs typeface="+mn-cs"/>
            </a:rPr>
            <a:t>(hors abonnement)</a:t>
          </a:r>
        </a:p>
      </dgm:t>
    </dgm:pt>
    <dgm:pt modelId="{532AED7D-D200-44E6-B5C2-B9F5DCF4398E}" type="parTrans" cxnId="{7ED888FC-DD1F-4532-ACF9-ED83645A76C8}">
      <dgm:prSet/>
      <dgm:spPr>
        <a:xfrm>
          <a:off x="1941254" y="1351017"/>
          <a:ext cx="168072" cy="515422"/>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249C4889-B28D-400F-ABFB-6AB2D69A2E16}" type="sibTrans" cxnId="{7ED888FC-DD1F-4532-ACF9-ED83645A76C8}">
      <dgm:prSet/>
      <dgm:spPr/>
      <dgm:t>
        <a:bodyPr/>
        <a:lstStyle/>
        <a:p>
          <a:endParaRPr lang="fr-FR"/>
        </a:p>
      </dgm:t>
    </dgm:pt>
    <dgm:pt modelId="{87286369-285E-4681-9AC4-5D35105A0F82}">
      <dgm:prSet phldrT="[Texte]" custT="1"/>
      <dgm:spPr>
        <a:xfrm>
          <a:off x="473419" y="790775"/>
          <a:ext cx="1120484" cy="560242"/>
        </a:xfrm>
        <a:solidFill>
          <a:srgbClr val="F0813C"/>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sz="1100" b="1" dirty="0">
              <a:solidFill>
                <a:srgbClr val="FFFFFF"/>
              </a:solidFill>
              <a:latin typeface="Calibri" panose="020F0502020204030204"/>
              <a:ea typeface="+mn-ea"/>
              <a:cs typeface="+mn-cs"/>
            </a:rPr>
            <a:t>Solaire thermique</a:t>
          </a:r>
        </a:p>
        <a:p>
          <a:pPr>
            <a:buNone/>
          </a:pPr>
          <a:r>
            <a:rPr lang="fr-FR" sz="1100" b="1" dirty="0">
              <a:solidFill>
                <a:srgbClr val="FFFFFF"/>
              </a:solidFill>
              <a:latin typeface="Calibri" panose="020F0502020204030204"/>
              <a:ea typeface="+mn-ea"/>
              <a:cs typeface="+mn-cs"/>
            </a:rPr>
            <a:t>25 - 50 €/MWh utile</a:t>
          </a:r>
        </a:p>
      </dgm:t>
    </dgm:pt>
    <dgm:pt modelId="{AD43BA12-CE82-485B-AA40-DF7273C5DB7A}" type="parTrans" cxnId="{631067CD-D96D-4D30-B1A0-125C7214A21B}">
      <dgm:prSet/>
      <dgm:spPr>
        <a:xfrm>
          <a:off x="1033661" y="554152"/>
          <a:ext cx="2711572" cy="236622"/>
        </a:xfrm>
        <a:noFill/>
        <a:ln w="12700" cap="flat" cmpd="sng" algn="ctr">
          <a:solidFill>
            <a:srgbClr val="242F63">
              <a:shade val="60000"/>
              <a:hueOff val="0"/>
              <a:satOff val="0"/>
              <a:lumOff val="0"/>
              <a:alphaOff val="0"/>
            </a:srgbClr>
          </a:solidFill>
          <a:prstDash val="solid"/>
          <a:miter lim="800000"/>
        </a:ln>
        <a:effectLst/>
      </dgm:spPr>
      <dgm:t>
        <a:bodyPr/>
        <a:lstStyle/>
        <a:p>
          <a:endParaRPr lang="fr-FR"/>
        </a:p>
      </dgm:t>
    </dgm:pt>
    <dgm:pt modelId="{4A6B025D-55F5-45C2-84D3-D5CDEA8FE8B9}" type="sibTrans" cxnId="{631067CD-D96D-4D30-B1A0-125C7214A21B}">
      <dgm:prSet/>
      <dgm:spPr/>
      <dgm:t>
        <a:bodyPr/>
        <a:lstStyle/>
        <a:p>
          <a:endParaRPr lang="fr-FR"/>
        </a:p>
      </dgm:t>
    </dgm:pt>
    <dgm:pt modelId="{388D806B-95EC-4983-AAC8-848314323869}">
      <dgm:prSet phldrT="[Texte]"/>
      <dgm:spPr>
        <a:xfrm>
          <a:off x="3465113" y="1586319"/>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Garantie d’origine </a:t>
          </a:r>
        </a:p>
        <a:p>
          <a:pPr>
            <a:buNone/>
          </a:pPr>
          <a:r>
            <a:rPr lang="fr-FR" dirty="0">
              <a:solidFill>
                <a:srgbClr val="242F63">
                  <a:hueOff val="0"/>
                  <a:satOff val="0"/>
                  <a:lumOff val="0"/>
                  <a:alphaOff val="0"/>
                </a:srgbClr>
              </a:solidFill>
              <a:latin typeface="Calibri" panose="020F0502020204030204"/>
              <a:ea typeface="+mn-ea"/>
              <a:cs typeface="+mn-cs"/>
            </a:rPr>
            <a:t>&gt; 10 €/MWh utile</a:t>
          </a:r>
        </a:p>
      </dgm:t>
    </dgm:pt>
    <dgm:pt modelId="{84F62D6F-7314-4752-AB1B-282EBB1D34A9}" type="parTrans" cxnId="{448FD86C-112A-4ECA-BA5F-12C7DF953BA2}">
      <dgm:prSet/>
      <dgm:spPr>
        <a:xfrm>
          <a:off x="3297040" y="1351017"/>
          <a:ext cx="168072" cy="515422"/>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C94AE670-22BD-42F3-9F8B-9FB3ED21BE63}" type="sibTrans" cxnId="{448FD86C-112A-4ECA-BA5F-12C7DF953BA2}">
      <dgm:prSet/>
      <dgm:spPr/>
      <dgm:t>
        <a:bodyPr/>
        <a:lstStyle/>
        <a:p>
          <a:endParaRPr lang="fr-FR"/>
        </a:p>
      </dgm:t>
    </dgm:pt>
    <dgm:pt modelId="{DE450263-1B34-4154-861E-1732FC375CA2}">
      <dgm:prSet phldrT="[Texte]"/>
      <dgm:spPr>
        <a:xfrm>
          <a:off x="4820899" y="1586319"/>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Comprends la part investissement</a:t>
          </a:r>
        </a:p>
      </dgm:t>
    </dgm:pt>
    <dgm:pt modelId="{6D8023D6-1476-45A8-B8C0-FE85999C39F3}" type="parTrans" cxnId="{D6D38E31-2636-4E03-8EEA-F90F94FBA196}">
      <dgm:prSet/>
      <dgm:spPr>
        <a:xfrm>
          <a:off x="4652826" y="1351017"/>
          <a:ext cx="168072" cy="515422"/>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F4CA3183-2001-4BCE-A110-7E692A3754B2}" type="sibTrans" cxnId="{D6D38E31-2636-4E03-8EEA-F90F94FBA196}">
      <dgm:prSet/>
      <dgm:spPr/>
      <dgm:t>
        <a:bodyPr/>
        <a:lstStyle/>
        <a:p>
          <a:endParaRPr lang="fr-FR"/>
        </a:p>
      </dgm:t>
    </dgm:pt>
    <dgm:pt modelId="{FAA5D515-CAB0-4129-9A69-B7744C1CC26C}">
      <dgm:prSet phldrT="[Texte]"/>
      <dgm:spPr>
        <a:xfrm>
          <a:off x="6182501" y="2389488"/>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Corrélée au prix de marché</a:t>
          </a:r>
        </a:p>
      </dgm:t>
    </dgm:pt>
    <dgm:pt modelId="{CDDC0EB3-2459-4008-9547-63D9550C986E}" type="parTrans" cxnId="{106B2959-CA8C-4CCE-977E-A0BE55653BC6}">
      <dgm:prSet/>
      <dgm:spPr>
        <a:xfrm>
          <a:off x="6008613" y="1351017"/>
          <a:ext cx="173887" cy="1318591"/>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44EF7A3A-1403-4E1F-8408-C54553B9316E}" type="sibTrans" cxnId="{106B2959-CA8C-4CCE-977E-A0BE55653BC6}">
      <dgm:prSet/>
      <dgm:spPr/>
      <dgm:t>
        <a:bodyPr/>
        <a:lstStyle/>
        <a:p>
          <a:endParaRPr lang="fr-FR"/>
        </a:p>
      </dgm:t>
    </dgm:pt>
    <dgm:pt modelId="{230BE11B-64EE-449C-83F0-11FD40832BE2}">
      <dgm:prSet phldrT="[Texte]"/>
      <dgm:spPr>
        <a:xfrm>
          <a:off x="4820899" y="2381863"/>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 Exploitation / maintenance</a:t>
          </a:r>
        </a:p>
      </dgm:t>
    </dgm:pt>
    <dgm:pt modelId="{ADCEE2C3-D13C-4250-92E4-7CA12E87238E}" type="parTrans" cxnId="{B4FC28DC-52C1-474B-A44C-9326127456A8}">
      <dgm:prSet/>
      <dgm:spPr>
        <a:xfrm>
          <a:off x="4652826" y="1351017"/>
          <a:ext cx="168072" cy="1310966"/>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DA05BA92-F514-4C86-AC23-99BD86F171AB}" type="sibTrans" cxnId="{B4FC28DC-52C1-474B-A44C-9326127456A8}">
      <dgm:prSet/>
      <dgm:spPr/>
      <dgm:t>
        <a:bodyPr/>
        <a:lstStyle/>
        <a:p>
          <a:endParaRPr lang="fr-FR"/>
        </a:p>
      </dgm:t>
    </dgm:pt>
    <dgm:pt modelId="{A736A2E5-70BD-4721-8541-467DA2CD4F0E}">
      <dgm:prSet phldrT="[Texte]"/>
      <dgm:spPr>
        <a:xfrm>
          <a:off x="2109326" y="3177407"/>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Energie non renouvelable, corrélée au prix de marché</a:t>
          </a:r>
        </a:p>
      </dgm:t>
    </dgm:pt>
    <dgm:pt modelId="{4C5EB76F-3CC8-46EF-AF79-1D67765DE856}" type="parTrans" cxnId="{F8462A6E-7E43-4977-A0A9-83E5DDBFA1C8}">
      <dgm:prSet/>
      <dgm:spPr>
        <a:xfrm>
          <a:off x="1941254" y="1351017"/>
          <a:ext cx="168072" cy="2106510"/>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5A4E3DE9-33AA-4A18-894F-BB8B23AA6E10}" type="sibTrans" cxnId="{F8462A6E-7E43-4977-A0A9-83E5DDBFA1C8}">
      <dgm:prSet/>
      <dgm:spPr/>
      <dgm:t>
        <a:bodyPr/>
        <a:lstStyle/>
        <a:p>
          <a:endParaRPr lang="fr-FR"/>
        </a:p>
      </dgm:t>
    </dgm:pt>
    <dgm:pt modelId="{320B6635-313D-431A-A538-9C6BD0C0A16E}">
      <dgm:prSet phldrT="[Texte]"/>
      <dgm:spPr>
        <a:xfrm>
          <a:off x="6176685" y="1586319"/>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Pour un COP moyen de 3</a:t>
          </a:r>
        </a:p>
      </dgm:t>
    </dgm:pt>
    <dgm:pt modelId="{1232DCD9-F4C4-4608-A4AC-1A4F4D9D1053}" type="parTrans" cxnId="{2923AA5E-E371-4C70-B097-E64BAA2D6085}">
      <dgm:prSet/>
      <dgm:spPr>
        <a:xfrm>
          <a:off x="6008613" y="1351017"/>
          <a:ext cx="168072" cy="515422"/>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4BC73E53-C45C-4ACE-856F-0D3D1B97E689}" type="sibTrans" cxnId="{2923AA5E-E371-4C70-B097-E64BAA2D6085}">
      <dgm:prSet/>
      <dgm:spPr/>
      <dgm:t>
        <a:bodyPr/>
        <a:lstStyle/>
        <a:p>
          <a:endParaRPr lang="fr-FR"/>
        </a:p>
      </dgm:t>
    </dgm:pt>
    <dgm:pt modelId="{36A4306D-B676-460F-9AF8-D46E59119EC5}">
      <dgm:prSet phldrT="[Texte]"/>
      <dgm:spPr>
        <a:xfrm>
          <a:off x="4820899" y="3177407"/>
          <a:ext cx="1120484" cy="560242"/>
        </a:xfr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gm:spPr>
      <dgm:t>
        <a:bodyPr/>
        <a:lstStyle/>
        <a:p>
          <a:pPr>
            <a:buNone/>
          </a:pPr>
          <a:r>
            <a:rPr lang="fr-FR" dirty="0">
              <a:solidFill>
                <a:srgbClr val="242F63">
                  <a:hueOff val="0"/>
                  <a:satOff val="0"/>
                  <a:lumOff val="0"/>
                  <a:alphaOff val="0"/>
                </a:srgbClr>
              </a:solidFill>
              <a:latin typeface="Calibri" panose="020F0502020204030204"/>
              <a:ea typeface="+mn-ea"/>
              <a:cs typeface="+mn-cs"/>
            </a:rPr>
            <a:t>+ achat combustible</a:t>
          </a:r>
        </a:p>
      </dgm:t>
    </dgm:pt>
    <dgm:pt modelId="{C00734E2-95FF-4E14-AFED-B4C7E0B84B91}" type="parTrans" cxnId="{B37132E6-793A-4972-8EF6-596A0CE299F9}">
      <dgm:prSet/>
      <dgm:spPr>
        <a:xfrm>
          <a:off x="4652826" y="1351017"/>
          <a:ext cx="168072" cy="2106510"/>
        </a:xfrm>
        <a:noFill/>
        <a:ln w="12700" cap="flat" cmpd="sng" algn="ctr">
          <a:solidFill>
            <a:srgbClr val="242F63">
              <a:shade val="80000"/>
              <a:hueOff val="0"/>
              <a:satOff val="0"/>
              <a:lumOff val="0"/>
              <a:alphaOff val="0"/>
            </a:srgbClr>
          </a:solidFill>
          <a:prstDash val="solid"/>
          <a:miter lim="800000"/>
        </a:ln>
        <a:effectLst/>
      </dgm:spPr>
      <dgm:t>
        <a:bodyPr/>
        <a:lstStyle/>
        <a:p>
          <a:endParaRPr lang="fr-FR"/>
        </a:p>
      </dgm:t>
    </dgm:pt>
    <dgm:pt modelId="{98ECCFAA-58DE-4F29-86CA-32D894A2E643}" type="sibTrans" cxnId="{B37132E6-793A-4972-8EF6-596A0CE299F9}">
      <dgm:prSet/>
      <dgm:spPr/>
      <dgm:t>
        <a:bodyPr/>
        <a:lstStyle/>
        <a:p>
          <a:endParaRPr lang="fr-FR"/>
        </a:p>
      </dgm:t>
    </dgm:pt>
    <dgm:pt modelId="{4F36B318-7AFD-4634-88CA-B01730C3888E}" type="pres">
      <dgm:prSet presAssocID="{437C9C54-7478-49BC-8D00-7DA0E4C3023B}" presName="hierChild1" presStyleCnt="0">
        <dgm:presLayoutVars>
          <dgm:orgChart val="1"/>
          <dgm:chPref val="1"/>
          <dgm:dir/>
          <dgm:animOne val="branch"/>
          <dgm:animLvl val="lvl"/>
          <dgm:resizeHandles/>
        </dgm:presLayoutVars>
      </dgm:prSet>
      <dgm:spPr/>
    </dgm:pt>
    <dgm:pt modelId="{5376E260-8E30-49D1-B4BB-1B8685684B21}" type="pres">
      <dgm:prSet presAssocID="{D445F45B-C32F-4ACB-BBF5-2883C86DE70A}" presName="hierRoot1" presStyleCnt="0">
        <dgm:presLayoutVars>
          <dgm:hierBranch val="init"/>
        </dgm:presLayoutVars>
      </dgm:prSet>
      <dgm:spPr/>
    </dgm:pt>
    <dgm:pt modelId="{850D9032-5404-4757-9FDA-599F78539600}" type="pres">
      <dgm:prSet presAssocID="{D445F45B-C32F-4ACB-BBF5-2883C86DE70A}" presName="rootComposite1" presStyleCnt="0"/>
      <dgm:spPr/>
    </dgm:pt>
    <dgm:pt modelId="{0179C99B-FB95-49F5-9438-6F07F1AEA451}" type="pres">
      <dgm:prSet presAssocID="{D445F45B-C32F-4ACB-BBF5-2883C86DE70A}" presName="rootText1" presStyleLbl="node0" presStyleIdx="0" presStyleCnt="1" custScaleX="559184" custScaleY="98913" custLinFactNeighborY="-1208">
        <dgm:presLayoutVars>
          <dgm:chPref val="3"/>
        </dgm:presLayoutVars>
      </dgm:prSet>
      <dgm:spPr>
        <a:prstGeom prst="rect">
          <a:avLst/>
        </a:prstGeom>
      </dgm:spPr>
    </dgm:pt>
    <dgm:pt modelId="{38F3272D-BE0D-4313-B5F4-B8BB8DFB4046}" type="pres">
      <dgm:prSet presAssocID="{D445F45B-C32F-4ACB-BBF5-2883C86DE70A}" presName="rootConnector1" presStyleLbl="node1" presStyleIdx="0" presStyleCnt="0"/>
      <dgm:spPr/>
    </dgm:pt>
    <dgm:pt modelId="{61049CC2-FCE7-4E3F-B00E-0BA9A8376B2C}" type="pres">
      <dgm:prSet presAssocID="{D445F45B-C32F-4ACB-BBF5-2883C86DE70A}" presName="hierChild2" presStyleCnt="0"/>
      <dgm:spPr/>
    </dgm:pt>
    <dgm:pt modelId="{2F788D21-EF19-4CD3-A4CE-A33861AE7109}" type="pres">
      <dgm:prSet presAssocID="{AD43BA12-CE82-485B-AA40-DF7273C5DB7A}" presName="Name37" presStyleLbl="parChTrans1D2" presStyleIdx="0" presStyleCnt="5"/>
      <dgm:spPr>
        <a:custGeom>
          <a:avLst/>
          <a:gdLst/>
          <a:ahLst/>
          <a:cxnLst/>
          <a:rect l="0" t="0" r="0" b="0"/>
          <a:pathLst>
            <a:path>
              <a:moveTo>
                <a:pt x="2711572" y="0"/>
              </a:moveTo>
              <a:lnTo>
                <a:pt x="2711572" y="118972"/>
              </a:lnTo>
              <a:lnTo>
                <a:pt x="0" y="118972"/>
              </a:lnTo>
              <a:lnTo>
                <a:pt x="0" y="236622"/>
              </a:lnTo>
            </a:path>
          </a:pathLst>
        </a:custGeom>
      </dgm:spPr>
    </dgm:pt>
    <dgm:pt modelId="{4185C5F1-D0F0-4B40-B21C-B4CE9F97BC14}" type="pres">
      <dgm:prSet presAssocID="{87286369-285E-4681-9AC4-5D35105A0F82}" presName="hierRoot2" presStyleCnt="0">
        <dgm:presLayoutVars>
          <dgm:hierBranch val="init"/>
        </dgm:presLayoutVars>
      </dgm:prSet>
      <dgm:spPr/>
    </dgm:pt>
    <dgm:pt modelId="{D95DB4C5-C7E7-44F5-A8CA-98D3BFF39F9C}" type="pres">
      <dgm:prSet presAssocID="{87286369-285E-4681-9AC4-5D35105A0F82}" presName="rootComposite" presStyleCnt="0"/>
      <dgm:spPr/>
    </dgm:pt>
    <dgm:pt modelId="{6394C5E5-DDF7-4678-8F2D-805857FB5561}" type="pres">
      <dgm:prSet presAssocID="{87286369-285E-4681-9AC4-5D35105A0F82}" presName="rootText" presStyleLbl="node2" presStyleIdx="0" presStyleCnt="5">
        <dgm:presLayoutVars>
          <dgm:chPref val="3"/>
        </dgm:presLayoutVars>
      </dgm:prSet>
      <dgm:spPr>
        <a:prstGeom prst="rect">
          <a:avLst/>
        </a:prstGeom>
      </dgm:spPr>
    </dgm:pt>
    <dgm:pt modelId="{81240B1E-D9AD-4CBD-A1B3-2B347E87152D}" type="pres">
      <dgm:prSet presAssocID="{87286369-285E-4681-9AC4-5D35105A0F82}" presName="rootConnector" presStyleLbl="node2" presStyleIdx="0" presStyleCnt="5"/>
      <dgm:spPr/>
    </dgm:pt>
    <dgm:pt modelId="{6A97BF2E-A3AC-453C-BA60-CEE65AB9B2DD}" type="pres">
      <dgm:prSet presAssocID="{87286369-285E-4681-9AC4-5D35105A0F82}" presName="hierChild4" presStyleCnt="0"/>
      <dgm:spPr/>
    </dgm:pt>
    <dgm:pt modelId="{E7403EEC-0A09-46D7-906F-057EFD64E914}" type="pres">
      <dgm:prSet presAssocID="{87286369-285E-4681-9AC4-5D35105A0F82}" presName="hierChild5" presStyleCnt="0"/>
      <dgm:spPr/>
    </dgm:pt>
    <dgm:pt modelId="{AA0A4B80-60B7-48C0-8D2A-39FD25AE1886}" type="pres">
      <dgm:prSet presAssocID="{79DD8E0B-8905-4DD8-B562-09344EAAB568}" presName="Name37" presStyleLbl="parChTrans1D2" presStyleIdx="1" presStyleCnt="5"/>
      <dgm:spPr>
        <a:custGeom>
          <a:avLst/>
          <a:gdLst/>
          <a:ahLst/>
          <a:cxnLst/>
          <a:rect l="0" t="0" r="0" b="0"/>
          <a:pathLst>
            <a:path>
              <a:moveTo>
                <a:pt x="1355786" y="0"/>
              </a:moveTo>
              <a:lnTo>
                <a:pt x="1355786" y="118972"/>
              </a:lnTo>
              <a:lnTo>
                <a:pt x="0" y="118972"/>
              </a:lnTo>
              <a:lnTo>
                <a:pt x="0" y="236622"/>
              </a:lnTo>
            </a:path>
          </a:pathLst>
        </a:custGeom>
      </dgm:spPr>
    </dgm:pt>
    <dgm:pt modelId="{1E37E329-9CF3-4461-BCF4-705BE15CD155}" type="pres">
      <dgm:prSet presAssocID="{32AFCC01-5716-4F85-9CA7-DE98BA89F8FF}" presName="hierRoot2" presStyleCnt="0">
        <dgm:presLayoutVars>
          <dgm:hierBranch val="init"/>
        </dgm:presLayoutVars>
      </dgm:prSet>
      <dgm:spPr/>
    </dgm:pt>
    <dgm:pt modelId="{E178CBEE-A7FA-4759-9BF0-AED317A5DDE5}" type="pres">
      <dgm:prSet presAssocID="{32AFCC01-5716-4F85-9CA7-DE98BA89F8FF}" presName="rootComposite" presStyleCnt="0"/>
      <dgm:spPr/>
    </dgm:pt>
    <dgm:pt modelId="{41DFBF01-15D8-45EC-805E-E08305A4C8B5}" type="pres">
      <dgm:prSet presAssocID="{32AFCC01-5716-4F85-9CA7-DE98BA89F8FF}" presName="rootText" presStyleLbl="node2" presStyleIdx="1" presStyleCnt="5">
        <dgm:presLayoutVars>
          <dgm:chPref val="3"/>
        </dgm:presLayoutVars>
      </dgm:prSet>
      <dgm:spPr>
        <a:prstGeom prst="rect">
          <a:avLst/>
        </a:prstGeom>
      </dgm:spPr>
    </dgm:pt>
    <dgm:pt modelId="{2009AF52-1D6B-42A1-8F00-A94851950C95}" type="pres">
      <dgm:prSet presAssocID="{32AFCC01-5716-4F85-9CA7-DE98BA89F8FF}" presName="rootConnector" presStyleLbl="node2" presStyleIdx="1" presStyleCnt="5"/>
      <dgm:spPr/>
    </dgm:pt>
    <dgm:pt modelId="{7F32DFD0-FB48-47D7-AD53-0C3B2BBE58AD}" type="pres">
      <dgm:prSet presAssocID="{32AFCC01-5716-4F85-9CA7-DE98BA89F8FF}" presName="hierChild4" presStyleCnt="0"/>
      <dgm:spPr/>
    </dgm:pt>
    <dgm:pt modelId="{A6AFC557-D1A3-440F-A427-30DA721143D2}" type="pres">
      <dgm:prSet presAssocID="{532AED7D-D200-44E6-B5C2-B9F5DCF4398E}" presName="Name37" presStyleLbl="parChTrans1D3" presStyleIdx="0" presStyleCnt="9"/>
      <dgm:spPr>
        <a:custGeom>
          <a:avLst/>
          <a:gdLst/>
          <a:ahLst/>
          <a:cxnLst/>
          <a:rect l="0" t="0" r="0" b="0"/>
          <a:pathLst>
            <a:path>
              <a:moveTo>
                <a:pt x="0" y="0"/>
              </a:moveTo>
              <a:lnTo>
                <a:pt x="0" y="515422"/>
              </a:lnTo>
              <a:lnTo>
                <a:pt x="168072" y="515422"/>
              </a:lnTo>
            </a:path>
          </a:pathLst>
        </a:custGeom>
      </dgm:spPr>
    </dgm:pt>
    <dgm:pt modelId="{04A3DA4A-0256-4FE0-86CE-2DCA5057A5E7}" type="pres">
      <dgm:prSet presAssocID="{7A8AAFE6-6316-4C46-9A9D-F242146734C8}" presName="hierRoot2" presStyleCnt="0">
        <dgm:presLayoutVars>
          <dgm:hierBranch val="init"/>
        </dgm:presLayoutVars>
      </dgm:prSet>
      <dgm:spPr/>
    </dgm:pt>
    <dgm:pt modelId="{0827D511-ED78-4DA6-9B1A-FD33A2FAF313}" type="pres">
      <dgm:prSet presAssocID="{7A8AAFE6-6316-4C46-9A9D-F242146734C8}" presName="rootComposite" presStyleCnt="0"/>
      <dgm:spPr/>
    </dgm:pt>
    <dgm:pt modelId="{AA33763F-C79D-4AAC-A0D5-7A6B7EDE62DD}" type="pres">
      <dgm:prSet presAssocID="{7A8AAFE6-6316-4C46-9A9D-F242146734C8}" presName="rootText" presStyleLbl="node3" presStyleIdx="0" presStyleCnt="9">
        <dgm:presLayoutVars>
          <dgm:chPref val="3"/>
        </dgm:presLayoutVars>
      </dgm:prSet>
      <dgm:spPr>
        <a:prstGeom prst="rect">
          <a:avLst/>
        </a:prstGeom>
      </dgm:spPr>
    </dgm:pt>
    <dgm:pt modelId="{8B815C2C-6B5F-4BDA-9C78-2355F6D688F7}" type="pres">
      <dgm:prSet presAssocID="{7A8AAFE6-6316-4C46-9A9D-F242146734C8}" presName="rootConnector" presStyleLbl="node3" presStyleIdx="0" presStyleCnt="9"/>
      <dgm:spPr/>
    </dgm:pt>
    <dgm:pt modelId="{B1CC413B-FFFF-4C19-8967-AB044B4F4F02}" type="pres">
      <dgm:prSet presAssocID="{7A8AAFE6-6316-4C46-9A9D-F242146734C8}" presName="hierChild4" presStyleCnt="0"/>
      <dgm:spPr/>
    </dgm:pt>
    <dgm:pt modelId="{B0699222-3B0E-4F15-8350-9206EAFFBFB3}" type="pres">
      <dgm:prSet presAssocID="{7A8AAFE6-6316-4C46-9A9D-F242146734C8}" presName="hierChild5" presStyleCnt="0"/>
      <dgm:spPr/>
    </dgm:pt>
    <dgm:pt modelId="{B656F26D-AA2D-4059-BA60-A30A7049459A}" type="pres">
      <dgm:prSet presAssocID="{F2004A52-C231-43DD-A3FC-1C652EAC76B2}" presName="Name37" presStyleLbl="parChTrans1D3" presStyleIdx="1" presStyleCnt="9"/>
      <dgm:spPr>
        <a:custGeom>
          <a:avLst/>
          <a:gdLst/>
          <a:ahLst/>
          <a:cxnLst/>
          <a:rect l="0" t="0" r="0" b="0"/>
          <a:pathLst>
            <a:path>
              <a:moveTo>
                <a:pt x="0" y="0"/>
              </a:moveTo>
              <a:lnTo>
                <a:pt x="0" y="1310966"/>
              </a:lnTo>
              <a:lnTo>
                <a:pt x="168072" y="1310966"/>
              </a:lnTo>
            </a:path>
          </a:pathLst>
        </a:custGeom>
      </dgm:spPr>
    </dgm:pt>
    <dgm:pt modelId="{8305AB5D-62D0-4521-A908-7C2D8D7C150D}" type="pres">
      <dgm:prSet presAssocID="{325695A6-5602-49D2-9FE3-61A6A5678600}" presName="hierRoot2" presStyleCnt="0">
        <dgm:presLayoutVars>
          <dgm:hierBranch val="init"/>
        </dgm:presLayoutVars>
      </dgm:prSet>
      <dgm:spPr/>
    </dgm:pt>
    <dgm:pt modelId="{6B08A8D9-C621-4887-B329-F28A4E6B3D39}" type="pres">
      <dgm:prSet presAssocID="{325695A6-5602-49D2-9FE3-61A6A5678600}" presName="rootComposite" presStyleCnt="0"/>
      <dgm:spPr/>
    </dgm:pt>
    <dgm:pt modelId="{2A60971F-1C3E-4D02-80A5-1E52C015B016}" type="pres">
      <dgm:prSet presAssocID="{325695A6-5602-49D2-9FE3-61A6A5678600}" presName="rootText" presStyleLbl="node3" presStyleIdx="1" presStyleCnt="9">
        <dgm:presLayoutVars>
          <dgm:chPref val="3"/>
        </dgm:presLayoutVars>
      </dgm:prSet>
      <dgm:spPr>
        <a:prstGeom prst="rect">
          <a:avLst/>
        </a:prstGeom>
      </dgm:spPr>
    </dgm:pt>
    <dgm:pt modelId="{1A8853C5-CC2C-4BB5-8AE5-32D66E2A30FD}" type="pres">
      <dgm:prSet presAssocID="{325695A6-5602-49D2-9FE3-61A6A5678600}" presName="rootConnector" presStyleLbl="node3" presStyleIdx="1" presStyleCnt="9"/>
      <dgm:spPr/>
    </dgm:pt>
    <dgm:pt modelId="{4C5AC81D-FB1A-432C-A0DE-0CBA8FAD3C6C}" type="pres">
      <dgm:prSet presAssocID="{325695A6-5602-49D2-9FE3-61A6A5678600}" presName="hierChild4" presStyleCnt="0"/>
      <dgm:spPr/>
    </dgm:pt>
    <dgm:pt modelId="{12B81C82-5C5C-483B-875C-735E4E2D103F}" type="pres">
      <dgm:prSet presAssocID="{325695A6-5602-49D2-9FE3-61A6A5678600}" presName="hierChild5" presStyleCnt="0"/>
      <dgm:spPr/>
    </dgm:pt>
    <dgm:pt modelId="{92B5463F-59D0-42AE-8C1B-0F1FE324B4A3}" type="pres">
      <dgm:prSet presAssocID="{4C5EB76F-3CC8-46EF-AF79-1D67765DE856}" presName="Name37" presStyleLbl="parChTrans1D3" presStyleIdx="2" presStyleCnt="9"/>
      <dgm:spPr>
        <a:custGeom>
          <a:avLst/>
          <a:gdLst/>
          <a:ahLst/>
          <a:cxnLst/>
          <a:rect l="0" t="0" r="0" b="0"/>
          <a:pathLst>
            <a:path>
              <a:moveTo>
                <a:pt x="0" y="0"/>
              </a:moveTo>
              <a:lnTo>
                <a:pt x="0" y="2106510"/>
              </a:lnTo>
              <a:lnTo>
                <a:pt x="168072" y="2106510"/>
              </a:lnTo>
            </a:path>
          </a:pathLst>
        </a:custGeom>
      </dgm:spPr>
    </dgm:pt>
    <dgm:pt modelId="{69E1573F-4085-4AE5-995D-E64F5F6EB1BC}" type="pres">
      <dgm:prSet presAssocID="{A736A2E5-70BD-4721-8541-467DA2CD4F0E}" presName="hierRoot2" presStyleCnt="0">
        <dgm:presLayoutVars>
          <dgm:hierBranch val="init"/>
        </dgm:presLayoutVars>
      </dgm:prSet>
      <dgm:spPr/>
    </dgm:pt>
    <dgm:pt modelId="{2BC7506E-3668-4CD0-BD6B-37BA63690F6E}" type="pres">
      <dgm:prSet presAssocID="{A736A2E5-70BD-4721-8541-467DA2CD4F0E}" presName="rootComposite" presStyleCnt="0"/>
      <dgm:spPr/>
    </dgm:pt>
    <dgm:pt modelId="{DE7B9631-C666-480C-9C65-0FA244319CC1}" type="pres">
      <dgm:prSet presAssocID="{A736A2E5-70BD-4721-8541-467DA2CD4F0E}" presName="rootText" presStyleLbl="node3" presStyleIdx="2" presStyleCnt="9">
        <dgm:presLayoutVars>
          <dgm:chPref val="3"/>
        </dgm:presLayoutVars>
      </dgm:prSet>
      <dgm:spPr>
        <a:prstGeom prst="rect">
          <a:avLst/>
        </a:prstGeom>
      </dgm:spPr>
    </dgm:pt>
    <dgm:pt modelId="{9AD8AA14-FBDB-4E30-B7B9-BACCF672BD4A}" type="pres">
      <dgm:prSet presAssocID="{A736A2E5-70BD-4721-8541-467DA2CD4F0E}" presName="rootConnector" presStyleLbl="node3" presStyleIdx="2" presStyleCnt="9"/>
      <dgm:spPr/>
    </dgm:pt>
    <dgm:pt modelId="{861B1057-79F9-47F5-AC3D-7FA420552E30}" type="pres">
      <dgm:prSet presAssocID="{A736A2E5-70BD-4721-8541-467DA2CD4F0E}" presName="hierChild4" presStyleCnt="0"/>
      <dgm:spPr/>
    </dgm:pt>
    <dgm:pt modelId="{CE8CE818-D87A-4CEE-8444-B82DCF417B76}" type="pres">
      <dgm:prSet presAssocID="{A736A2E5-70BD-4721-8541-467DA2CD4F0E}" presName="hierChild5" presStyleCnt="0"/>
      <dgm:spPr/>
    </dgm:pt>
    <dgm:pt modelId="{A293F97C-539B-4E70-A0DE-5AAD52B1E118}" type="pres">
      <dgm:prSet presAssocID="{32AFCC01-5716-4F85-9CA7-DE98BA89F8FF}" presName="hierChild5" presStyleCnt="0"/>
      <dgm:spPr/>
    </dgm:pt>
    <dgm:pt modelId="{61DFD961-4202-4199-B357-1E5161FB2154}" type="pres">
      <dgm:prSet presAssocID="{18744FFA-FCFF-43A8-ABE3-C51841053632}" presName="Name37" presStyleLbl="parChTrans1D2" presStyleIdx="2" presStyleCnt="5"/>
      <dgm:spPr>
        <a:custGeom>
          <a:avLst/>
          <a:gdLst/>
          <a:ahLst/>
          <a:cxnLst/>
          <a:rect l="0" t="0" r="0" b="0"/>
          <a:pathLst>
            <a:path>
              <a:moveTo>
                <a:pt x="45720" y="0"/>
              </a:moveTo>
              <a:lnTo>
                <a:pt x="45720" y="236622"/>
              </a:lnTo>
            </a:path>
          </a:pathLst>
        </a:custGeom>
      </dgm:spPr>
    </dgm:pt>
    <dgm:pt modelId="{1F6E9CA4-B0AF-4B5F-BCAB-5C09C3FE74EC}" type="pres">
      <dgm:prSet presAssocID="{B6647158-22EA-4CC1-AC12-ED58BFC26D06}" presName="hierRoot2" presStyleCnt="0">
        <dgm:presLayoutVars>
          <dgm:hierBranch val="init"/>
        </dgm:presLayoutVars>
      </dgm:prSet>
      <dgm:spPr/>
    </dgm:pt>
    <dgm:pt modelId="{9A821FFB-594F-406C-B241-2312C2F8BBD5}" type="pres">
      <dgm:prSet presAssocID="{B6647158-22EA-4CC1-AC12-ED58BFC26D06}" presName="rootComposite" presStyleCnt="0"/>
      <dgm:spPr/>
    </dgm:pt>
    <dgm:pt modelId="{50B2253E-892D-4BF3-A8F3-9D6513DD372A}" type="pres">
      <dgm:prSet presAssocID="{B6647158-22EA-4CC1-AC12-ED58BFC26D06}" presName="rootText" presStyleLbl="node2" presStyleIdx="2" presStyleCnt="5">
        <dgm:presLayoutVars>
          <dgm:chPref val="3"/>
        </dgm:presLayoutVars>
      </dgm:prSet>
      <dgm:spPr>
        <a:xfrm>
          <a:off x="3532928" y="1019870"/>
          <a:ext cx="1459674" cy="729837"/>
        </a:xfrm>
        <a:prstGeom prst="rect">
          <a:avLst/>
        </a:prstGeom>
      </dgm:spPr>
    </dgm:pt>
    <dgm:pt modelId="{B3932395-81EA-42C9-B82A-65791A82DBC0}" type="pres">
      <dgm:prSet presAssocID="{B6647158-22EA-4CC1-AC12-ED58BFC26D06}" presName="rootConnector" presStyleLbl="node2" presStyleIdx="2" presStyleCnt="5"/>
      <dgm:spPr/>
    </dgm:pt>
    <dgm:pt modelId="{EC3D7B9A-CF19-4B26-924A-A4E0706578AB}" type="pres">
      <dgm:prSet presAssocID="{B6647158-22EA-4CC1-AC12-ED58BFC26D06}" presName="hierChild4" presStyleCnt="0"/>
      <dgm:spPr/>
    </dgm:pt>
    <dgm:pt modelId="{27D2049E-4875-4051-BB15-CB079C968964}" type="pres">
      <dgm:prSet presAssocID="{84F62D6F-7314-4752-AB1B-282EBB1D34A9}" presName="Name37" presStyleLbl="parChTrans1D3" presStyleIdx="3" presStyleCnt="9"/>
      <dgm:spPr>
        <a:custGeom>
          <a:avLst/>
          <a:gdLst/>
          <a:ahLst/>
          <a:cxnLst/>
          <a:rect l="0" t="0" r="0" b="0"/>
          <a:pathLst>
            <a:path>
              <a:moveTo>
                <a:pt x="0" y="0"/>
              </a:moveTo>
              <a:lnTo>
                <a:pt x="0" y="515422"/>
              </a:lnTo>
              <a:lnTo>
                <a:pt x="168072" y="515422"/>
              </a:lnTo>
            </a:path>
          </a:pathLst>
        </a:custGeom>
      </dgm:spPr>
    </dgm:pt>
    <dgm:pt modelId="{982442E6-CC4F-43CF-A402-57AB1F09BF54}" type="pres">
      <dgm:prSet presAssocID="{388D806B-95EC-4983-AAC8-848314323869}" presName="hierRoot2" presStyleCnt="0">
        <dgm:presLayoutVars>
          <dgm:hierBranch val="init"/>
        </dgm:presLayoutVars>
      </dgm:prSet>
      <dgm:spPr/>
    </dgm:pt>
    <dgm:pt modelId="{1005619C-F647-43A3-9719-B60E53D1D5E6}" type="pres">
      <dgm:prSet presAssocID="{388D806B-95EC-4983-AAC8-848314323869}" presName="rootComposite" presStyleCnt="0"/>
      <dgm:spPr/>
    </dgm:pt>
    <dgm:pt modelId="{0430D534-18E9-4581-9F88-F7D632DB58F7}" type="pres">
      <dgm:prSet presAssocID="{388D806B-95EC-4983-AAC8-848314323869}" presName="rootText" presStyleLbl="node3" presStyleIdx="3" presStyleCnt="9">
        <dgm:presLayoutVars>
          <dgm:chPref val="3"/>
        </dgm:presLayoutVars>
      </dgm:prSet>
      <dgm:spPr>
        <a:prstGeom prst="rect">
          <a:avLst/>
        </a:prstGeom>
      </dgm:spPr>
    </dgm:pt>
    <dgm:pt modelId="{F1448B68-231B-40C1-97E8-8DBBCA795193}" type="pres">
      <dgm:prSet presAssocID="{388D806B-95EC-4983-AAC8-848314323869}" presName="rootConnector" presStyleLbl="node3" presStyleIdx="3" presStyleCnt="9"/>
      <dgm:spPr/>
    </dgm:pt>
    <dgm:pt modelId="{FD703753-2C0A-49BD-B3C2-AAA7DBFD8FA3}" type="pres">
      <dgm:prSet presAssocID="{388D806B-95EC-4983-AAC8-848314323869}" presName="hierChild4" presStyleCnt="0"/>
      <dgm:spPr/>
    </dgm:pt>
    <dgm:pt modelId="{D3D6782B-B06C-4988-8D94-82337ABA3EC0}" type="pres">
      <dgm:prSet presAssocID="{388D806B-95EC-4983-AAC8-848314323869}" presName="hierChild5" presStyleCnt="0"/>
      <dgm:spPr/>
    </dgm:pt>
    <dgm:pt modelId="{78DE45B5-9703-41C6-911F-F857142F403F}" type="pres">
      <dgm:prSet presAssocID="{B6647158-22EA-4CC1-AC12-ED58BFC26D06}" presName="hierChild5" presStyleCnt="0"/>
      <dgm:spPr/>
    </dgm:pt>
    <dgm:pt modelId="{8982EA35-B6B3-49F4-AC51-2CA3866ADF6D}" type="pres">
      <dgm:prSet presAssocID="{2691F16F-643C-4B76-8D71-D7917C0EDAEA}" presName="Name37" presStyleLbl="parChTrans1D2" presStyleIdx="3" presStyleCnt="5"/>
      <dgm:spPr>
        <a:custGeom>
          <a:avLst/>
          <a:gdLst/>
          <a:ahLst/>
          <a:cxnLst/>
          <a:rect l="0" t="0" r="0" b="0"/>
          <a:pathLst>
            <a:path>
              <a:moveTo>
                <a:pt x="0" y="0"/>
              </a:moveTo>
              <a:lnTo>
                <a:pt x="0" y="118972"/>
              </a:lnTo>
              <a:lnTo>
                <a:pt x="1355786" y="118972"/>
              </a:lnTo>
              <a:lnTo>
                <a:pt x="1355786" y="236622"/>
              </a:lnTo>
            </a:path>
          </a:pathLst>
        </a:custGeom>
      </dgm:spPr>
    </dgm:pt>
    <dgm:pt modelId="{57996D16-ADCB-4ACA-A855-B37CAD87567B}" type="pres">
      <dgm:prSet presAssocID="{AB72EECE-4BBA-49C4-833E-BE23065147A9}" presName="hierRoot2" presStyleCnt="0">
        <dgm:presLayoutVars>
          <dgm:hierBranch val="init"/>
        </dgm:presLayoutVars>
      </dgm:prSet>
      <dgm:spPr/>
    </dgm:pt>
    <dgm:pt modelId="{4CF07A44-4DAA-4566-8780-6856AD3D012F}" type="pres">
      <dgm:prSet presAssocID="{AB72EECE-4BBA-49C4-833E-BE23065147A9}" presName="rootComposite" presStyleCnt="0"/>
      <dgm:spPr/>
    </dgm:pt>
    <dgm:pt modelId="{751554DB-472E-4693-AF12-46661248318D}" type="pres">
      <dgm:prSet presAssocID="{AB72EECE-4BBA-49C4-833E-BE23065147A9}" presName="rootText" presStyleLbl="node2" presStyleIdx="3" presStyleCnt="5">
        <dgm:presLayoutVars>
          <dgm:chPref val="3"/>
        </dgm:presLayoutVars>
      </dgm:prSet>
      <dgm:spPr>
        <a:xfrm>
          <a:off x="5299134" y="1019870"/>
          <a:ext cx="1459674" cy="729837"/>
        </a:xfrm>
        <a:prstGeom prst="rect">
          <a:avLst/>
        </a:prstGeom>
      </dgm:spPr>
    </dgm:pt>
    <dgm:pt modelId="{918A0045-C5D9-414F-BF87-4A90110FDDB9}" type="pres">
      <dgm:prSet presAssocID="{AB72EECE-4BBA-49C4-833E-BE23065147A9}" presName="rootConnector" presStyleLbl="node2" presStyleIdx="3" presStyleCnt="5"/>
      <dgm:spPr/>
    </dgm:pt>
    <dgm:pt modelId="{8C9266CE-BF21-4CF1-8CDB-114BA6DE763A}" type="pres">
      <dgm:prSet presAssocID="{AB72EECE-4BBA-49C4-833E-BE23065147A9}" presName="hierChild4" presStyleCnt="0"/>
      <dgm:spPr/>
    </dgm:pt>
    <dgm:pt modelId="{3CA6921A-D242-43A9-8553-D18E739AA742}" type="pres">
      <dgm:prSet presAssocID="{6D8023D6-1476-45A8-B8C0-FE85999C39F3}" presName="Name37" presStyleLbl="parChTrans1D3" presStyleIdx="4" presStyleCnt="9"/>
      <dgm:spPr>
        <a:custGeom>
          <a:avLst/>
          <a:gdLst/>
          <a:ahLst/>
          <a:cxnLst/>
          <a:rect l="0" t="0" r="0" b="0"/>
          <a:pathLst>
            <a:path>
              <a:moveTo>
                <a:pt x="0" y="0"/>
              </a:moveTo>
              <a:lnTo>
                <a:pt x="0" y="515422"/>
              </a:lnTo>
              <a:lnTo>
                <a:pt x="168072" y="515422"/>
              </a:lnTo>
            </a:path>
          </a:pathLst>
        </a:custGeom>
      </dgm:spPr>
    </dgm:pt>
    <dgm:pt modelId="{12E1D46F-6A73-4B0B-B0BC-3A35E58EE010}" type="pres">
      <dgm:prSet presAssocID="{DE450263-1B34-4154-861E-1732FC375CA2}" presName="hierRoot2" presStyleCnt="0">
        <dgm:presLayoutVars>
          <dgm:hierBranch val="init"/>
        </dgm:presLayoutVars>
      </dgm:prSet>
      <dgm:spPr/>
    </dgm:pt>
    <dgm:pt modelId="{D62AE2B2-517A-450A-BFB4-F2BC5AA31D6B}" type="pres">
      <dgm:prSet presAssocID="{DE450263-1B34-4154-861E-1732FC375CA2}" presName="rootComposite" presStyleCnt="0"/>
      <dgm:spPr/>
    </dgm:pt>
    <dgm:pt modelId="{A3A5ADF1-8A31-4C42-9E39-755BC26F4505}" type="pres">
      <dgm:prSet presAssocID="{DE450263-1B34-4154-861E-1732FC375CA2}" presName="rootText" presStyleLbl="node3" presStyleIdx="4" presStyleCnt="9">
        <dgm:presLayoutVars>
          <dgm:chPref val="3"/>
        </dgm:presLayoutVars>
      </dgm:prSet>
      <dgm:spPr>
        <a:prstGeom prst="rect">
          <a:avLst/>
        </a:prstGeom>
      </dgm:spPr>
    </dgm:pt>
    <dgm:pt modelId="{B93BC995-C35F-4DC0-9394-511EF92E6E46}" type="pres">
      <dgm:prSet presAssocID="{DE450263-1B34-4154-861E-1732FC375CA2}" presName="rootConnector" presStyleLbl="node3" presStyleIdx="4" presStyleCnt="9"/>
      <dgm:spPr/>
    </dgm:pt>
    <dgm:pt modelId="{7A725EB6-8A3F-4E3C-8E37-E00EAE760EAB}" type="pres">
      <dgm:prSet presAssocID="{DE450263-1B34-4154-861E-1732FC375CA2}" presName="hierChild4" presStyleCnt="0"/>
      <dgm:spPr/>
    </dgm:pt>
    <dgm:pt modelId="{49A7C5AC-17DE-407F-B15F-2582BF7AAE22}" type="pres">
      <dgm:prSet presAssocID="{DE450263-1B34-4154-861E-1732FC375CA2}" presName="hierChild5" presStyleCnt="0"/>
      <dgm:spPr/>
    </dgm:pt>
    <dgm:pt modelId="{40F6A9BD-4D66-4606-9A42-228047972462}" type="pres">
      <dgm:prSet presAssocID="{ADCEE2C3-D13C-4250-92E4-7CA12E87238E}" presName="Name37" presStyleLbl="parChTrans1D3" presStyleIdx="5" presStyleCnt="9"/>
      <dgm:spPr>
        <a:custGeom>
          <a:avLst/>
          <a:gdLst/>
          <a:ahLst/>
          <a:cxnLst/>
          <a:rect l="0" t="0" r="0" b="0"/>
          <a:pathLst>
            <a:path>
              <a:moveTo>
                <a:pt x="0" y="0"/>
              </a:moveTo>
              <a:lnTo>
                <a:pt x="0" y="1310966"/>
              </a:lnTo>
              <a:lnTo>
                <a:pt x="168072" y="1310966"/>
              </a:lnTo>
            </a:path>
          </a:pathLst>
        </a:custGeom>
      </dgm:spPr>
    </dgm:pt>
    <dgm:pt modelId="{83949E3A-D0D4-40FB-8463-A88F96541FA7}" type="pres">
      <dgm:prSet presAssocID="{230BE11B-64EE-449C-83F0-11FD40832BE2}" presName="hierRoot2" presStyleCnt="0">
        <dgm:presLayoutVars>
          <dgm:hierBranch val="init"/>
        </dgm:presLayoutVars>
      </dgm:prSet>
      <dgm:spPr/>
    </dgm:pt>
    <dgm:pt modelId="{B74BDE48-B238-4FBB-8A9A-EAC72CCC8FB9}" type="pres">
      <dgm:prSet presAssocID="{230BE11B-64EE-449C-83F0-11FD40832BE2}" presName="rootComposite" presStyleCnt="0"/>
      <dgm:spPr/>
    </dgm:pt>
    <dgm:pt modelId="{E9B02FD8-B136-4B14-AE3C-DEBB4FF09AAA}" type="pres">
      <dgm:prSet presAssocID="{230BE11B-64EE-449C-83F0-11FD40832BE2}" presName="rootText" presStyleLbl="node3" presStyleIdx="5" presStyleCnt="9">
        <dgm:presLayoutVars>
          <dgm:chPref val="3"/>
        </dgm:presLayoutVars>
      </dgm:prSet>
      <dgm:spPr>
        <a:prstGeom prst="rect">
          <a:avLst/>
        </a:prstGeom>
      </dgm:spPr>
    </dgm:pt>
    <dgm:pt modelId="{526AD11D-4585-4E77-86C9-F934A6EDD6AF}" type="pres">
      <dgm:prSet presAssocID="{230BE11B-64EE-449C-83F0-11FD40832BE2}" presName="rootConnector" presStyleLbl="node3" presStyleIdx="5" presStyleCnt="9"/>
      <dgm:spPr/>
    </dgm:pt>
    <dgm:pt modelId="{96973BE5-5DAA-47DC-8CEA-FC9A5C136C31}" type="pres">
      <dgm:prSet presAssocID="{230BE11B-64EE-449C-83F0-11FD40832BE2}" presName="hierChild4" presStyleCnt="0"/>
      <dgm:spPr/>
    </dgm:pt>
    <dgm:pt modelId="{DEE5BFE1-3C8D-4A0A-8515-D56CAEFFA96C}" type="pres">
      <dgm:prSet presAssocID="{230BE11B-64EE-449C-83F0-11FD40832BE2}" presName="hierChild5" presStyleCnt="0"/>
      <dgm:spPr/>
    </dgm:pt>
    <dgm:pt modelId="{48D0D654-71FB-47F2-9EA1-E50F5DCD0143}" type="pres">
      <dgm:prSet presAssocID="{C00734E2-95FF-4E14-AFED-B4C7E0B84B91}" presName="Name37" presStyleLbl="parChTrans1D3" presStyleIdx="6" presStyleCnt="9"/>
      <dgm:spPr>
        <a:custGeom>
          <a:avLst/>
          <a:gdLst/>
          <a:ahLst/>
          <a:cxnLst/>
          <a:rect l="0" t="0" r="0" b="0"/>
          <a:pathLst>
            <a:path>
              <a:moveTo>
                <a:pt x="0" y="0"/>
              </a:moveTo>
              <a:lnTo>
                <a:pt x="0" y="2106510"/>
              </a:lnTo>
              <a:lnTo>
                <a:pt x="168072" y="2106510"/>
              </a:lnTo>
            </a:path>
          </a:pathLst>
        </a:custGeom>
      </dgm:spPr>
    </dgm:pt>
    <dgm:pt modelId="{928BD1A7-463A-44F0-AC99-14D048626128}" type="pres">
      <dgm:prSet presAssocID="{36A4306D-B676-460F-9AF8-D46E59119EC5}" presName="hierRoot2" presStyleCnt="0">
        <dgm:presLayoutVars>
          <dgm:hierBranch val="init"/>
        </dgm:presLayoutVars>
      </dgm:prSet>
      <dgm:spPr/>
    </dgm:pt>
    <dgm:pt modelId="{8A938E82-C05C-42C1-AB2A-4D276033AAD5}" type="pres">
      <dgm:prSet presAssocID="{36A4306D-B676-460F-9AF8-D46E59119EC5}" presName="rootComposite" presStyleCnt="0"/>
      <dgm:spPr/>
    </dgm:pt>
    <dgm:pt modelId="{56963551-AF89-4860-8EEF-A3A152A6C301}" type="pres">
      <dgm:prSet presAssocID="{36A4306D-B676-460F-9AF8-D46E59119EC5}" presName="rootText" presStyleLbl="node3" presStyleIdx="6" presStyleCnt="9">
        <dgm:presLayoutVars>
          <dgm:chPref val="3"/>
        </dgm:presLayoutVars>
      </dgm:prSet>
      <dgm:spPr>
        <a:prstGeom prst="rect">
          <a:avLst/>
        </a:prstGeom>
      </dgm:spPr>
    </dgm:pt>
    <dgm:pt modelId="{85AA8D09-E84B-482A-88A4-9BE1F5D6099D}" type="pres">
      <dgm:prSet presAssocID="{36A4306D-B676-460F-9AF8-D46E59119EC5}" presName="rootConnector" presStyleLbl="node3" presStyleIdx="6" presStyleCnt="9"/>
      <dgm:spPr/>
    </dgm:pt>
    <dgm:pt modelId="{7D974310-6253-4C75-9F3E-7D9625BC4DFA}" type="pres">
      <dgm:prSet presAssocID="{36A4306D-B676-460F-9AF8-D46E59119EC5}" presName="hierChild4" presStyleCnt="0"/>
      <dgm:spPr/>
    </dgm:pt>
    <dgm:pt modelId="{08563233-18B3-4421-BF13-3E06814C89A9}" type="pres">
      <dgm:prSet presAssocID="{36A4306D-B676-460F-9AF8-D46E59119EC5}" presName="hierChild5" presStyleCnt="0"/>
      <dgm:spPr/>
    </dgm:pt>
    <dgm:pt modelId="{F8BD1829-08FB-4243-8EFF-A2E13DC3C311}" type="pres">
      <dgm:prSet presAssocID="{AB72EECE-4BBA-49C4-833E-BE23065147A9}" presName="hierChild5" presStyleCnt="0"/>
      <dgm:spPr/>
    </dgm:pt>
    <dgm:pt modelId="{56FFB576-D1A1-4F42-9697-B81FE1CE74EE}" type="pres">
      <dgm:prSet presAssocID="{0D3B53E1-E124-46F4-8FD6-F036B4A06A04}" presName="Name37" presStyleLbl="parChTrans1D2" presStyleIdx="4" presStyleCnt="5"/>
      <dgm:spPr>
        <a:custGeom>
          <a:avLst/>
          <a:gdLst/>
          <a:ahLst/>
          <a:cxnLst/>
          <a:rect l="0" t="0" r="0" b="0"/>
          <a:pathLst>
            <a:path>
              <a:moveTo>
                <a:pt x="0" y="0"/>
              </a:moveTo>
              <a:lnTo>
                <a:pt x="0" y="118972"/>
              </a:lnTo>
              <a:lnTo>
                <a:pt x="2711572" y="118972"/>
              </a:lnTo>
              <a:lnTo>
                <a:pt x="2711572" y="236622"/>
              </a:lnTo>
            </a:path>
          </a:pathLst>
        </a:custGeom>
      </dgm:spPr>
    </dgm:pt>
    <dgm:pt modelId="{DC4F47C6-1A49-44F4-92BD-47D1E4524570}" type="pres">
      <dgm:prSet presAssocID="{1489C9EB-A079-42DE-A14A-D345EB5CEF8B}" presName="hierRoot2" presStyleCnt="0">
        <dgm:presLayoutVars>
          <dgm:hierBranch val="init"/>
        </dgm:presLayoutVars>
      </dgm:prSet>
      <dgm:spPr/>
    </dgm:pt>
    <dgm:pt modelId="{4721EACD-9A9A-4CFF-B146-0253BACCCEF1}" type="pres">
      <dgm:prSet presAssocID="{1489C9EB-A079-42DE-A14A-D345EB5CEF8B}" presName="rootComposite" presStyleCnt="0"/>
      <dgm:spPr/>
    </dgm:pt>
    <dgm:pt modelId="{B6186BD1-F617-4FDD-A3AC-A2960B32E47F}" type="pres">
      <dgm:prSet presAssocID="{1489C9EB-A079-42DE-A14A-D345EB5CEF8B}" presName="rootText" presStyleLbl="node2" presStyleIdx="4" presStyleCnt="5">
        <dgm:presLayoutVars>
          <dgm:chPref val="3"/>
        </dgm:presLayoutVars>
      </dgm:prSet>
      <dgm:spPr>
        <a:xfrm>
          <a:off x="7065341" y="1019870"/>
          <a:ext cx="1459674" cy="729837"/>
        </a:xfrm>
        <a:prstGeom prst="rect">
          <a:avLst/>
        </a:prstGeom>
      </dgm:spPr>
    </dgm:pt>
    <dgm:pt modelId="{CFC32DB1-FA10-4858-A5AE-DCA4D9AF5D2E}" type="pres">
      <dgm:prSet presAssocID="{1489C9EB-A079-42DE-A14A-D345EB5CEF8B}" presName="rootConnector" presStyleLbl="node2" presStyleIdx="4" presStyleCnt="5"/>
      <dgm:spPr/>
    </dgm:pt>
    <dgm:pt modelId="{2D552B6C-FCC8-4D69-9743-8071EE7CE73E}" type="pres">
      <dgm:prSet presAssocID="{1489C9EB-A079-42DE-A14A-D345EB5CEF8B}" presName="hierChild4" presStyleCnt="0"/>
      <dgm:spPr/>
    </dgm:pt>
    <dgm:pt modelId="{7F25D56D-B4B9-478A-91D1-DF1E39847111}" type="pres">
      <dgm:prSet presAssocID="{1232DCD9-F4C4-4608-A4AC-1A4F4D9D1053}" presName="Name37" presStyleLbl="parChTrans1D3" presStyleIdx="7" presStyleCnt="9"/>
      <dgm:spPr>
        <a:custGeom>
          <a:avLst/>
          <a:gdLst/>
          <a:ahLst/>
          <a:cxnLst/>
          <a:rect l="0" t="0" r="0" b="0"/>
          <a:pathLst>
            <a:path>
              <a:moveTo>
                <a:pt x="0" y="0"/>
              </a:moveTo>
              <a:lnTo>
                <a:pt x="0" y="515422"/>
              </a:lnTo>
              <a:lnTo>
                <a:pt x="168072" y="515422"/>
              </a:lnTo>
            </a:path>
          </a:pathLst>
        </a:custGeom>
      </dgm:spPr>
    </dgm:pt>
    <dgm:pt modelId="{9AA08713-CEDF-4215-A6B6-3C3C9AA801DA}" type="pres">
      <dgm:prSet presAssocID="{320B6635-313D-431A-A538-9C6BD0C0A16E}" presName="hierRoot2" presStyleCnt="0">
        <dgm:presLayoutVars>
          <dgm:hierBranch val="init"/>
        </dgm:presLayoutVars>
      </dgm:prSet>
      <dgm:spPr/>
    </dgm:pt>
    <dgm:pt modelId="{C17EDA10-4C43-4AFE-90D2-C259E37B9CAC}" type="pres">
      <dgm:prSet presAssocID="{320B6635-313D-431A-A538-9C6BD0C0A16E}" presName="rootComposite" presStyleCnt="0"/>
      <dgm:spPr/>
    </dgm:pt>
    <dgm:pt modelId="{567ADE9D-5862-482B-8361-E8BA5207683F}" type="pres">
      <dgm:prSet presAssocID="{320B6635-313D-431A-A538-9C6BD0C0A16E}" presName="rootText" presStyleLbl="node3" presStyleIdx="7" presStyleCnt="9">
        <dgm:presLayoutVars>
          <dgm:chPref val="3"/>
        </dgm:presLayoutVars>
      </dgm:prSet>
      <dgm:spPr>
        <a:prstGeom prst="rect">
          <a:avLst/>
        </a:prstGeom>
      </dgm:spPr>
    </dgm:pt>
    <dgm:pt modelId="{1C5A0619-5DE8-4D5C-9ED1-34DA0D2F6760}" type="pres">
      <dgm:prSet presAssocID="{320B6635-313D-431A-A538-9C6BD0C0A16E}" presName="rootConnector" presStyleLbl="node3" presStyleIdx="7" presStyleCnt="9"/>
      <dgm:spPr/>
    </dgm:pt>
    <dgm:pt modelId="{5A6453BD-6FC6-4E36-876E-4590CBD7968F}" type="pres">
      <dgm:prSet presAssocID="{320B6635-313D-431A-A538-9C6BD0C0A16E}" presName="hierChild4" presStyleCnt="0"/>
      <dgm:spPr/>
    </dgm:pt>
    <dgm:pt modelId="{0BB95547-AF85-4017-83C6-B7F27A6D7563}" type="pres">
      <dgm:prSet presAssocID="{320B6635-313D-431A-A538-9C6BD0C0A16E}" presName="hierChild5" presStyleCnt="0"/>
      <dgm:spPr/>
    </dgm:pt>
    <dgm:pt modelId="{F6BFBD2F-1435-40E2-8A9B-1C4F56DF5318}" type="pres">
      <dgm:prSet presAssocID="{CDDC0EB3-2459-4008-9547-63D9550C986E}" presName="Name37" presStyleLbl="parChTrans1D3" presStyleIdx="8" presStyleCnt="9"/>
      <dgm:spPr>
        <a:custGeom>
          <a:avLst/>
          <a:gdLst/>
          <a:ahLst/>
          <a:cxnLst/>
          <a:rect l="0" t="0" r="0" b="0"/>
          <a:pathLst>
            <a:path>
              <a:moveTo>
                <a:pt x="0" y="0"/>
              </a:moveTo>
              <a:lnTo>
                <a:pt x="0" y="1318591"/>
              </a:lnTo>
              <a:lnTo>
                <a:pt x="173887" y="1318591"/>
              </a:lnTo>
            </a:path>
          </a:pathLst>
        </a:custGeom>
      </dgm:spPr>
    </dgm:pt>
    <dgm:pt modelId="{D44E754A-46BE-4748-916A-C61B26712F01}" type="pres">
      <dgm:prSet presAssocID="{FAA5D515-CAB0-4129-9A69-B7744C1CC26C}" presName="hierRoot2" presStyleCnt="0">
        <dgm:presLayoutVars>
          <dgm:hierBranch val="init"/>
        </dgm:presLayoutVars>
      </dgm:prSet>
      <dgm:spPr/>
    </dgm:pt>
    <dgm:pt modelId="{6C7D51AF-25F4-4959-9C4D-7A8B5588F870}" type="pres">
      <dgm:prSet presAssocID="{FAA5D515-CAB0-4129-9A69-B7744C1CC26C}" presName="rootComposite" presStyleCnt="0"/>
      <dgm:spPr/>
    </dgm:pt>
    <dgm:pt modelId="{A1A86C28-0D0F-4F96-BE42-2635AF56EB07}" type="pres">
      <dgm:prSet presAssocID="{FAA5D515-CAB0-4129-9A69-B7744C1CC26C}" presName="rootText" presStyleLbl="node3" presStyleIdx="8" presStyleCnt="9" custLinFactNeighborX="519" custLinFactNeighborY="1361">
        <dgm:presLayoutVars>
          <dgm:chPref val="3"/>
        </dgm:presLayoutVars>
      </dgm:prSet>
      <dgm:spPr>
        <a:prstGeom prst="rect">
          <a:avLst/>
        </a:prstGeom>
      </dgm:spPr>
    </dgm:pt>
    <dgm:pt modelId="{C288EC0F-71BB-4FC7-8B03-5A5D94B110FC}" type="pres">
      <dgm:prSet presAssocID="{FAA5D515-CAB0-4129-9A69-B7744C1CC26C}" presName="rootConnector" presStyleLbl="node3" presStyleIdx="8" presStyleCnt="9"/>
      <dgm:spPr/>
    </dgm:pt>
    <dgm:pt modelId="{5C50736B-190F-4C2E-99A2-10A9A06B08BE}" type="pres">
      <dgm:prSet presAssocID="{FAA5D515-CAB0-4129-9A69-B7744C1CC26C}" presName="hierChild4" presStyleCnt="0"/>
      <dgm:spPr/>
    </dgm:pt>
    <dgm:pt modelId="{1D1B72E0-95CC-4C73-BADD-B4C4C772DC5D}" type="pres">
      <dgm:prSet presAssocID="{FAA5D515-CAB0-4129-9A69-B7744C1CC26C}" presName="hierChild5" presStyleCnt="0"/>
      <dgm:spPr/>
    </dgm:pt>
    <dgm:pt modelId="{3DDB0648-635F-4164-AC45-C31D29E78568}" type="pres">
      <dgm:prSet presAssocID="{1489C9EB-A079-42DE-A14A-D345EB5CEF8B}" presName="hierChild5" presStyleCnt="0"/>
      <dgm:spPr/>
    </dgm:pt>
    <dgm:pt modelId="{67714AA7-3B28-4A25-8C16-D1B1D76E2020}" type="pres">
      <dgm:prSet presAssocID="{D445F45B-C32F-4ACB-BBF5-2883C86DE70A}" presName="hierChild3" presStyleCnt="0"/>
      <dgm:spPr/>
    </dgm:pt>
  </dgm:ptLst>
  <dgm:cxnLst>
    <dgm:cxn modelId="{B640AD0F-C2D7-4267-9A86-36C6C795D652}" type="presOf" srcId="{D445F45B-C32F-4ACB-BBF5-2883C86DE70A}" destId="{38F3272D-BE0D-4313-B5F4-B8BB8DFB4046}" srcOrd="1" destOrd="0" presId="urn:microsoft.com/office/officeart/2005/8/layout/orgChart1"/>
    <dgm:cxn modelId="{B8279E13-C153-4607-B3EB-4172842D8E15}" type="presOf" srcId="{FAA5D515-CAB0-4129-9A69-B7744C1CC26C}" destId="{A1A86C28-0D0F-4F96-BE42-2635AF56EB07}" srcOrd="0" destOrd="0" presId="urn:microsoft.com/office/officeart/2005/8/layout/orgChart1"/>
    <dgm:cxn modelId="{B83F581D-E6D8-4120-995F-13331D21A43F}" type="presOf" srcId="{230BE11B-64EE-449C-83F0-11FD40832BE2}" destId="{526AD11D-4585-4E77-86C9-F934A6EDD6AF}" srcOrd="1" destOrd="0" presId="urn:microsoft.com/office/officeart/2005/8/layout/orgChart1"/>
    <dgm:cxn modelId="{F0D9932F-5B44-48B9-8F06-BE4BD4F5AA47}" type="presOf" srcId="{A736A2E5-70BD-4721-8541-467DA2CD4F0E}" destId="{DE7B9631-C666-480C-9C65-0FA244319CC1}" srcOrd="0" destOrd="0" presId="urn:microsoft.com/office/officeart/2005/8/layout/orgChart1"/>
    <dgm:cxn modelId="{D6D38E31-2636-4E03-8EEA-F90F94FBA196}" srcId="{AB72EECE-4BBA-49C4-833E-BE23065147A9}" destId="{DE450263-1B34-4154-861E-1732FC375CA2}" srcOrd="0" destOrd="0" parTransId="{6D8023D6-1476-45A8-B8C0-FE85999C39F3}" sibTransId="{F4CA3183-2001-4BCE-A110-7E692A3754B2}"/>
    <dgm:cxn modelId="{37F71134-1194-4CBE-89BD-9E2D85633003}" type="presOf" srcId="{79DD8E0B-8905-4DD8-B562-09344EAAB568}" destId="{AA0A4B80-60B7-48C0-8D2A-39FD25AE1886}" srcOrd="0" destOrd="0" presId="urn:microsoft.com/office/officeart/2005/8/layout/orgChart1"/>
    <dgm:cxn modelId="{69FBD13D-D509-4470-A663-B157FBA5FF7C}" type="presOf" srcId="{230BE11B-64EE-449C-83F0-11FD40832BE2}" destId="{E9B02FD8-B136-4B14-AE3C-DEBB4FF09AAA}" srcOrd="0" destOrd="0" presId="urn:microsoft.com/office/officeart/2005/8/layout/orgChart1"/>
    <dgm:cxn modelId="{A2D88040-71DB-49C2-825C-42D7B4326B21}" type="presOf" srcId="{437C9C54-7478-49BC-8D00-7DA0E4C3023B}" destId="{4F36B318-7AFD-4634-88CA-B01730C3888E}" srcOrd="0" destOrd="0" presId="urn:microsoft.com/office/officeart/2005/8/layout/orgChart1"/>
    <dgm:cxn modelId="{2923AA5E-E371-4C70-B097-E64BAA2D6085}" srcId="{1489C9EB-A079-42DE-A14A-D345EB5CEF8B}" destId="{320B6635-313D-431A-A538-9C6BD0C0A16E}" srcOrd="0" destOrd="0" parTransId="{1232DCD9-F4C4-4608-A4AC-1A4F4D9D1053}" sibTransId="{4BC73E53-C45C-4ACE-856F-0D3D1B97E689}"/>
    <dgm:cxn modelId="{DC91B160-3978-417C-944D-6135B0FCCDDB}" srcId="{D445F45B-C32F-4ACB-BBF5-2883C86DE70A}" destId="{32AFCC01-5716-4F85-9CA7-DE98BA89F8FF}" srcOrd="1" destOrd="0" parTransId="{79DD8E0B-8905-4DD8-B562-09344EAAB568}" sibTransId="{6D22CA79-76A3-465C-A8F0-AAFFAA057F88}"/>
    <dgm:cxn modelId="{314A0A41-3978-4657-8D9E-F52FE91D220A}" type="presOf" srcId="{36A4306D-B676-460F-9AF8-D46E59119EC5}" destId="{85AA8D09-E84B-482A-88A4-9BE1F5D6099D}" srcOrd="1" destOrd="0" presId="urn:microsoft.com/office/officeart/2005/8/layout/orgChart1"/>
    <dgm:cxn modelId="{99DC1A41-2096-4569-BF7B-7F648FC39BD8}" type="presOf" srcId="{D445F45B-C32F-4ACB-BBF5-2883C86DE70A}" destId="{0179C99B-FB95-49F5-9438-6F07F1AEA451}" srcOrd="0" destOrd="0" presId="urn:microsoft.com/office/officeart/2005/8/layout/orgChart1"/>
    <dgm:cxn modelId="{5D422343-D62C-48F2-BF4E-B54BF0D8A0E9}" srcId="{D445F45B-C32F-4ACB-BBF5-2883C86DE70A}" destId="{B6647158-22EA-4CC1-AC12-ED58BFC26D06}" srcOrd="2" destOrd="0" parTransId="{18744FFA-FCFF-43A8-ABE3-C51841053632}" sibTransId="{8BAC6A9C-6606-4A85-ADE2-6C92DEC2D101}"/>
    <dgm:cxn modelId="{ECF83866-793E-4B75-A992-89554CFC7790}" type="presOf" srcId="{B6647158-22EA-4CC1-AC12-ED58BFC26D06}" destId="{B3932395-81EA-42C9-B82A-65791A82DBC0}" srcOrd="1" destOrd="0" presId="urn:microsoft.com/office/officeart/2005/8/layout/orgChart1"/>
    <dgm:cxn modelId="{ED6E5348-0245-4307-B097-87AAF944D062}" type="presOf" srcId="{2691F16F-643C-4B76-8D71-D7917C0EDAEA}" destId="{8982EA35-B6B3-49F4-AC51-2CA3866ADF6D}" srcOrd="0" destOrd="0" presId="urn:microsoft.com/office/officeart/2005/8/layout/orgChart1"/>
    <dgm:cxn modelId="{16438C48-D42E-4E06-92E9-923CEA75675B}" type="presOf" srcId="{AD43BA12-CE82-485B-AA40-DF7273C5DB7A}" destId="{2F788D21-EF19-4CD3-A4CE-A33861AE7109}" srcOrd="0" destOrd="0" presId="urn:microsoft.com/office/officeart/2005/8/layout/orgChart1"/>
    <dgm:cxn modelId="{9AB0156B-A18F-4186-94FE-8B30D33338E4}" type="presOf" srcId="{6D8023D6-1476-45A8-B8C0-FE85999C39F3}" destId="{3CA6921A-D242-43A9-8553-D18E739AA742}" srcOrd="0" destOrd="0" presId="urn:microsoft.com/office/officeart/2005/8/layout/orgChart1"/>
    <dgm:cxn modelId="{448FD86C-112A-4ECA-BA5F-12C7DF953BA2}" srcId="{B6647158-22EA-4CC1-AC12-ED58BFC26D06}" destId="{388D806B-95EC-4983-AAC8-848314323869}" srcOrd="0" destOrd="0" parTransId="{84F62D6F-7314-4752-AB1B-282EBB1D34A9}" sibTransId="{C94AE670-22BD-42F3-9F8B-9FB3ED21BE63}"/>
    <dgm:cxn modelId="{F8462A6E-7E43-4977-A0A9-83E5DDBFA1C8}" srcId="{32AFCC01-5716-4F85-9CA7-DE98BA89F8FF}" destId="{A736A2E5-70BD-4721-8541-467DA2CD4F0E}" srcOrd="2" destOrd="0" parTransId="{4C5EB76F-3CC8-46EF-AF79-1D67765DE856}" sibTransId="{5A4E3DE9-33AA-4A18-894F-BB8B23AA6E10}"/>
    <dgm:cxn modelId="{7071444F-22D6-426E-A3BA-E738B57097F5}" type="presOf" srcId="{F2004A52-C231-43DD-A3FC-1C652EAC76B2}" destId="{B656F26D-AA2D-4059-BA60-A30A7049459A}" srcOrd="0" destOrd="0" presId="urn:microsoft.com/office/officeart/2005/8/layout/orgChart1"/>
    <dgm:cxn modelId="{0E553970-85FA-418E-A1C6-1C46C0A14159}" type="presOf" srcId="{36A4306D-B676-460F-9AF8-D46E59119EC5}" destId="{56963551-AF89-4860-8EEF-A3A152A6C301}" srcOrd="0" destOrd="0" presId="urn:microsoft.com/office/officeart/2005/8/layout/orgChart1"/>
    <dgm:cxn modelId="{3A609954-7FB5-41B2-9137-D1B5B26EAC63}" type="presOf" srcId="{1489C9EB-A079-42DE-A14A-D345EB5CEF8B}" destId="{B6186BD1-F617-4FDD-A3AC-A2960B32E47F}" srcOrd="0" destOrd="0" presId="urn:microsoft.com/office/officeart/2005/8/layout/orgChart1"/>
    <dgm:cxn modelId="{9E068F75-B7D7-4F23-8840-FCC1015A3EA1}" type="presOf" srcId="{7A8AAFE6-6316-4C46-9A9D-F242146734C8}" destId="{8B815C2C-6B5F-4BDA-9C78-2355F6D688F7}" srcOrd="1" destOrd="0" presId="urn:microsoft.com/office/officeart/2005/8/layout/orgChart1"/>
    <dgm:cxn modelId="{106B2959-CA8C-4CCE-977E-A0BE55653BC6}" srcId="{1489C9EB-A079-42DE-A14A-D345EB5CEF8B}" destId="{FAA5D515-CAB0-4129-9A69-B7744C1CC26C}" srcOrd="1" destOrd="0" parTransId="{CDDC0EB3-2459-4008-9547-63D9550C986E}" sibTransId="{44EF7A3A-1403-4E1F-8408-C54553B9316E}"/>
    <dgm:cxn modelId="{E087FB79-0056-4768-8112-1B1C5F1C715B}" type="presOf" srcId="{0D3B53E1-E124-46F4-8FD6-F036B4A06A04}" destId="{56FFB576-D1A1-4F42-9697-B81FE1CE74EE}" srcOrd="0" destOrd="0" presId="urn:microsoft.com/office/officeart/2005/8/layout/orgChart1"/>
    <dgm:cxn modelId="{0457707D-DB4F-4F06-A5A4-F84482B6FE80}" type="presOf" srcId="{32AFCC01-5716-4F85-9CA7-DE98BA89F8FF}" destId="{41DFBF01-15D8-45EC-805E-E08305A4C8B5}" srcOrd="0" destOrd="0" presId="urn:microsoft.com/office/officeart/2005/8/layout/orgChart1"/>
    <dgm:cxn modelId="{1962D683-4349-45CA-8E90-31A5D7A38581}" srcId="{437C9C54-7478-49BC-8D00-7DA0E4C3023B}" destId="{D445F45B-C32F-4ACB-BBF5-2883C86DE70A}" srcOrd="0" destOrd="0" parTransId="{6B7F17AC-2D99-428D-A31F-71EE68AD82C7}" sibTransId="{E4A4D4B1-613F-49C0-B416-8601FF1EB83F}"/>
    <dgm:cxn modelId="{1543F483-4BFA-48AB-B539-69D92820A7C6}" type="presOf" srcId="{532AED7D-D200-44E6-B5C2-B9F5DCF4398E}" destId="{A6AFC557-D1A3-440F-A427-30DA721143D2}" srcOrd="0" destOrd="0" presId="urn:microsoft.com/office/officeart/2005/8/layout/orgChart1"/>
    <dgm:cxn modelId="{44460B89-8A16-45AC-A9AD-EEB7640A495D}" type="presOf" srcId="{325695A6-5602-49D2-9FE3-61A6A5678600}" destId="{2A60971F-1C3E-4D02-80A5-1E52C015B016}" srcOrd="0" destOrd="0" presId="urn:microsoft.com/office/officeart/2005/8/layout/orgChart1"/>
    <dgm:cxn modelId="{BBDFAB8F-8872-49DA-8DCC-F4CFEB974867}" type="presOf" srcId="{32AFCC01-5716-4F85-9CA7-DE98BA89F8FF}" destId="{2009AF52-1D6B-42A1-8F00-A94851950C95}" srcOrd="1" destOrd="0" presId="urn:microsoft.com/office/officeart/2005/8/layout/orgChart1"/>
    <dgm:cxn modelId="{059AFB92-E932-4ADB-85C6-A72EFDBD4C5E}" type="presOf" srcId="{CDDC0EB3-2459-4008-9547-63D9550C986E}" destId="{F6BFBD2F-1435-40E2-8A9B-1C4F56DF5318}" srcOrd="0" destOrd="0" presId="urn:microsoft.com/office/officeart/2005/8/layout/orgChart1"/>
    <dgm:cxn modelId="{8AE9FF99-42C1-460D-9A1C-314626CEF436}" type="presOf" srcId="{18744FFA-FCFF-43A8-ABE3-C51841053632}" destId="{61DFD961-4202-4199-B357-1E5161FB2154}" srcOrd="0" destOrd="0" presId="urn:microsoft.com/office/officeart/2005/8/layout/orgChart1"/>
    <dgm:cxn modelId="{49D8449B-D6FB-4AC1-A090-B1B06556AE48}" type="presOf" srcId="{AB72EECE-4BBA-49C4-833E-BE23065147A9}" destId="{751554DB-472E-4693-AF12-46661248318D}" srcOrd="0" destOrd="0" presId="urn:microsoft.com/office/officeart/2005/8/layout/orgChart1"/>
    <dgm:cxn modelId="{0A74D49C-8A68-458A-90CA-A8F27C0A6638}" srcId="{D445F45B-C32F-4ACB-BBF5-2883C86DE70A}" destId="{AB72EECE-4BBA-49C4-833E-BE23065147A9}" srcOrd="3" destOrd="0" parTransId="{2691F16F-643C-4B76-8D71-D7917C0EDAEA}" sibTransId="{3AD46014-625E-464A-B150-BB734B09DCC6}"/>
    <dgm:cxn modelId="{44EB009E-91C9-4DB7-8F21-FCCC05AA8609}" type="presOf" srcId="{84F62D6F-7314-4752-AB1B-282EBB1D34A9}" destId="{27D2049E-4875-4051-BB15-CB079C968964}" srcOrd="0" destOrd="0" presId="urn:microsoft.com/office/officeart/2005/8/layout/orgChart1"/>
    <dgm:cxn modelId="{8156499E-EBB7-4528-9573-1422C59B7273}" type="presOf" srcId="{87286369-285E-4681-9AC4-5D35105A0F82}" destId="{81240B1E-D9AD-4CBD-A1B3-2B347E87152D}" srcOrd="1" destOrd="0" presId="urn:microsoft.com/office/officeart/2005/8/layout/orgChart1"/>
    <dgm:cxn modelId="{340D8E9E-F3F2-4D2C-A6E4-69F37D3606C8}" type="presOf" srcId="{388D806B-95EC-4983-AAC8-848314323869}" destId="{F1448B68-231B-40C1-97E8-8DBBCA795193}" srcOrd="1" destOrd="0" presId="urn:microsoft.com/office/officeart/2005/8/layout/orgChart1"/>
    <dgm:cxn modelId="{26CB82A4-216B-4440-8A6E-C7D7AA0B8705}" type="presOf" srcId="{1489C9EB-A079-42DE-A14A-D345EB5CEF8B}" destId="{CFC32DB1-FA10-4858-A5AE-DCA4D9AF5D2E}" srcOrd="1" destOrd="0" presId="urn:microsoft.com/office/officeart/2005/8/layout/orgChart1"/>
    <dgm:cxn modelId="{A3B801AE-B0FC-4BCF-919A-6A58280E8E0D}" type="presOf" srcId="{4C5EB76F-3CC8-46EF-AF79-1D67765DE856}" destId="{92B5463F-59D0-42AE-8C1B-0F1FE324B4A3}" srcOrd="0" destOrd="0" presId="urn:microsoft.com/office/officeart/2005/8/layout/orgChart1"/>
    <dgm:cxn modelId="{AECF09B5-D563-44DE-A50B-6A7B307D701C}" type="presOf" srcId="{ADCEE2C3-D13C-4250-92E4-7CA12E87238E}" destId="{40F6A9BD-4D66-4606-9A42-228047972462}" srcOrd="0" destOrd="0" presId="urn:microsoft.com/office/officeart/2005/8/layout/orgChart1"/>
    <dgm:cxn modelId="{0DFE84B7-EB3B-4155-A74F-E5ADC0C5AFC2}" type="presOf" srcId="{1232DCD9-F4C4-4608-A4AC-1A4F4D9D1053}" destId="{7F25D56D-B4B9-478A-91D1-DF1E39847111}" srcOrd="0" destOrd="0" presId="urn:microsoft.com/office/officeart/2005/8/layout/orgChart1"/>
    <dgm:cxn modelId="{2D4E41B9-7582-4516-A4AA-971F2FC79583}" srcId="{32AFCC01-5716-4F85-9CA7-DE98BA89F8FF}" destId="{325695A6-5602-49D2-9FE3-61A6A5678600}" srcOrd="1" destOrd="0" parTransId="{F2004A52-C231-43DD-A3FC-1C652EAC76B2}" sibTransId="{156D5C33-06A0-43DC-A3A5-FB2252F319CA}"/>
    <dgm:cxn modelId="{D4B893CA-E4BE-4C0F-93CF-97D1E8A1EBF9}" type="presOf" srcId="{388D806B-95EC-4983-AAC8-848314323869}" destId="{0430D534-18E9-4581-9F88-F7D632DB58F7}" srcOrd="0" destOrd="0" presId="urn:microsoft.com/office/officeart/2005/8/layout/orgChart1"/>
    <dgm:cxn modelId="{631067CD-D96D-4D30-B1A0-125C7214A21B}" srcId="{D445F45B-C32F-4ACB-BBF5-2883C86DE70A}" destId="{87286369-285E-4681-9AC4-5D35105A0F82}" srcOrd="0" destOrd="0" parTransId="{AD43BA12-CE82-485B-AA40-DF7273C5DB7A}" sibTransId="{4A6B025D-55F5-45C2-84D3-D5CDEA8FE8B9}"/>
    <dgm:cxn modelId="{4C9273CD-F0CB-4349-BB71-96113EAA04E3}" type="presOf" srcId="{DE450263-1B34-4154-861E-1732FC375CA2}" destId="{B93BC995-C35F-4DC0-9394-511EF92E6E46}" srcOrd="1" destOrd="0" presId="urn:microsoft.com/office/officeart/2005/8/layout/orgChart1"/>
    <dgm:cxn modelId="{173029D0-D3D7-4237-854E-41EC18E03FBE}" type="presOf" srcId="{AB72EECE-4BBA-49C4-833E-BE23065147A9}" destId="{918A0045-C5D9-414F-BF87-4A90110FDDB9}" srcOrd="1" destOrd="0" presId="urn:microsoft.com/office/officeart/2005/8/layout/orgChart1"/>
    <dgm:cxn modelId="{9AD430D0-8C0D-473F-B7B2-4E1A8DFEF528}" type="presOf" srcId="{325695A6-5602-49D2-9FE3-61A6A5678600}" destId="{1A8853C5-CC2C-4BB5-8AE5-32D66E2A30FD}" srcOrd="1" destOrd="0" presId="urn:microsoft.com/office/officeart/2005/8/layout/orgChart1"/>
    <dgm:cxn modelId="{A5C839D3-4F87-4E07-AE85-51A403D858B2}" type="presOf" srcId="{320B6635-313D-431A-A538-9C6BD0C0A16E}" destId="{567ADE9D-5862-482B-8361-E8BA5207683F}" srcOrd="0" destOrd="0" presId="urn:microsoft.com/office/officeart/2005/8/layout/orgChart1"/>
    <dgm:cxn modelId="{01C513D4-57C0-4390-826D-EC3E26FF9638}" type="presOf" srcId="{DE450263-1B34-4154-861E-1732FC375CA2}" destId="{A3A5ADF1-8A31-4C42-9E39-755BC26F4505}" srcOrd="0" destOrd="0" presId="urn:microsoft.com/office/officeart/2005/8/layout/orgChart1"/>
    <dgm:cxn modelId="{588700D8-A528-4699-B3EB-8C90AEC5721D}" type="presOf" srcId="{FAA5D515-CAB0-4129-9A69-B7744C1CC26C}" destId="{C288EC0F-71BB-4FC7-8B03-5A5D94B110FC}" srcOrd="1" destOrd="0" presId="urn:microsoft.com/office/officeart/2005/8/layout/orgChart1"/>
    <dgm:cxn modelId="{4C46E3DB-9686-445F-BD5A-101CBB04EC72}" type="presOf" srcId="{7A8AAFE6-6316-4C46-9A9D-F242146734C8}" destId="{AA33763F-C79D-4AAC-A0D5-7A6B7EDE62DD}" srcOrd="0" destOrd="0" presId="urn:microsoft.com/office/officeart/2005/8/layout/orgChart1"/>
    <dgm:cxn modelId="{B4FC28DC-52C1-474B-A44C-9326127456A8}" srcId="{AB72EECE-4BBA-49C4-833E-BE23065147A9}" destId="{230BE11B-64EE-449C-83F0-11FD40832BE2}" srcOrd="1" destOrd="0" parTransId="{ADCEE2C3-D13C-4250-92E4-7CA12E87238E}" sibTransId="{DA05BA92-F514-4C86-AC23-99BD86F171AB}"/>
    <dgm:cxn modelId="{2E5B8ADC-0F1C-497F-AA54-B3937A00E30D}" type="presOf" srcId="{A736A2E5-70BD-4721-8541-467DA2CD4F0E}" destId="{9AD8AA14-FBDB-4E30-B7B9-BACCF672BD4A}" srcOrd="1" destOrd="0" presId="urn:microsoft.com/office/officeart/2005/8/layout/orgChart1"/>
    <dgm:cxn modelId="{05F49FDD-5590-4181-833C-6E22209D6A2B}" srcId="{D445F45B-C32F-4ACB-BBF5-2883C86DE70A}" destId="{1489C9EB-A079-42DE-A14A-D345EB5CEF8B}" srcOrd="4" destOrd="0" parTransId="{0D3B53E1-E124-46F4-8FD6-F036B4A06A04}" sibTransId="{5B457DD1-A11F-4017-A9E1-8E09487FA0C6}"/>
    <dgm:cxn modelId="{756C9EE3-194D-4BC9-A6EB-1F64271D96E4}" type="presOf" srcId="{C00734E2-95FF-4E14-AFED-B4C7E0B84B91}" destId="{48D0D654-71FB-47F2-9EA1-E50F5DCD0143}" srcOrd="0" destOrd="0" presId="urn:microsoft.com/office/officeart/2005/8/layout/orgChart1"/>
    <dgm:cxn modelId="{B37132E6-793A-4972-8EF6-596A0CE299F9}" srcId="{AB72EECE-4BBA-49C4-833E-BE23065147A9}" destId="{36A4306D-B676-460F-9AF8-D46E59119EC5}" srcOrd="2" destOrd="0" parTransId="{C00734E2-95FF-4E14-AFED-B4C7E0B84B91}" sibTransId="{98ECCFAA-58DE-4F29-86CA-32D894A2E643}"/>
    <dgm:cxn modelId="{1D5238E6-3C6A-4832-A146-A7E79074FC5B}" type="presOf" srcId="{87286369-285E-4681-9AC4-5D35105A0F82}" destId="{6394C5E5-DDF7-4678-8F2D-805857FB5561}" srcOrd="0" destOrd="0" presId="urn:microsoft.com/office/officeart/2005/8/layout/orgChart1"/>
    <dgm:cxn modelId="{2D2B0FF8-088D-4153-8C75-AFF38ADA2173}" type="presOf" srcId="{B6647158-22EA-4CC1-AC12-ED58BFC26D06}" destId="{50B2253E-892D-4BF3-A8F3-9D6513DD372A}" srcOrd="0" destOrd="0" presId="urn:microsoft.com/office/officeart/2005/8/layout/orgChart1"/>
    <dgm:cxn modelId="{7ED888FC-DD1F-4532-ACF9-ED83645A76C8}" srcId="{32AFCC01-5716-4F85-9CA7-DE98BA89F8FF}" destId="{7A8AAFE6-6316-4C46-9A9D-F242146734C8}" srcOrd="0" destOrd="0" parTransId="{532AED7D-D200-44E6-B5C2-B9F5DCF4398E}" sibTransId="{249C4889-B28D-400F-ABFB-6AB2D69A2E16}"/>
    <dgm:cxn modelId="{67E65CFD-FB02-4637-95EF-85B5A1DBCDB4}" type="presOf" srcId="{320B6635-313D-431A-A538-9C6BD0C0A16E}" destId="{1C5A0619-5DE8-4D5C-9ED1-34DA0D2F6760}" srcOrd="1" destOrd="0" presId="urn:microsoft.com/office/officeart/2005/8/layout/orgChart1"/>
    <dgm:cxn modelId="{3A0B5A53-2661-49B0-B783-F29A7477B38C}" type="presParOf" srcId="{4F36B318-7AFD-4634-88CA-B01730C3888E}" destId="{5376E260-8E30-49D1-B4BB-1B8685684B21}" srcOrd="0" destOrd="0" presId="urn:microsoft.com/office/officeart/2005/8/layout/orgChart1"/>
    <dgm:cxn modelId="{1ED93FBA-6B73-4CD3-AFD1-0E9F718B8010}" type="presParOf" srcId="{5376E260-8E30-49D1-B4BB-1B8685684B21}" destId="{850D9032-5404-4757-9FDA-599F78539600}" srcOrd="0" destOrd="0" presId="urn:microsoft.com/office/officeart/2005/8/layout/orgChart1"/>
    <dgm:cxn modelId="{53018F6F-B5A3-47F8-8ACE-91DDEBA609FD}" type="presParOf" srcId="{850D9032-5404-4757-9FDA-599F78539600}" destId="{0179C99B-FB95-49F5-9438-6F07F1AEA451}" srcOrd="0" destOrd="0" presId="urn:microsoft.com/office/officeart/2005/8/layout/orgChart1"/>
    <dgm:cxn modelId="{369B6ED0-E459-42BB-BD62-FF7B643C8D78}" type="presParOf" srcId="{850D9032-5404-4757-9FDA-599F78539600}" destId="{38F3272D-BE0D-4313-B5F4-B8BB8DFB4046}" srcOrd="1" destOrd="0" presId="urn:microsoft.com/office/officeart/2005/8/layout/orgChart1"/>
    <dgm:cxn modelId="{90F54468-96D6-4D93-80CF-7626C70F2B60}" type="presParOf" srcId="{5376E260-8E30-49D1-B4BB-1B8685684B21}" destId="{61049CC2-FCE7-4E3F-B00E-0BA9A8376B2C}" srcOrd="1" destOrd="0" presId="urn:microsoft.com/office/officeart/2005/8/layout/orgChart1"/>
    <dgm:cxn modelId="{1A136191-3217-4A7F-A8B3-88D6B5133BA3}" type="presParOf" srcId="{61049CC2-FCE7-4E3F-B00E-0BA9A8376B2C}" destId="{2F788D21-EF19-4CD3-A4CE-A33861AE7109}" srcOrd="0" destOrd="0" presId="urn:microsoft.com/office/officeart/2005/8/layout/orgChart1"/>
    <dgm:cxn modelId="{AAD5C50C-D464-4B11-BD09-1B57AD45799A}" type="presParOf" srcId="{61049CC2-FCE7-4E3F-B00E-0BA9A8376B2C}" destId="{4185C5F1-D0F0-4B40-B21C-B4CE9F97BC14}" srcOrd="1" destOrd="0" presId="urn:microsoft.com/office/officeart/2005/8/layout/orgChart1"/>
    <dgm:cxn modelId="{8C3096F3-64DC-482A-ACC5-23CF6C340832}" type="presParOf" srcId="{4185C5F1-D0F0-4B40-B21C-B4CE9F97BC14}" destId="{D95DB4C5-C7E7-44F5-A8CA-98D3BFF39F9C}" srcOrd="0" destOrd="0" presId="urn:microsoft.com/office/officeart/2005/8/layout/orgChart1"/>
    <dgm:cxn modelId="{05744AE7-3C1E-446C-8A3E-B325B063C2C0}" type="presParOf" srcId="{D95DB4C5-C7E7-44F5-A8CA-98D3BFF39F9C}" destId="{6394C5E5-DDF7-4678-8F2D-805857FB5561}" srcOrd="0" destOrd="0" presId="urn:microsoft.com/office/officeart/2005/8/layout/orgChart1"/>
    <dgm:cxn modelId="{1FF10353-D157-49C3-B783-1BD313759BF9}" type="presParOf" srcId="{D95DB4C5-C7E7-44F5-A8CA-98D3BFF39F9C}" destId="{81240B1E-D9AD-4CBD-A1B3-2B347E87152D}" srcOrd="1" destOrd="0" presId="urn:microsoft.com/office/officeart/2005/8/layout/orgChart1"/>
    <dgm:cxn modelId="{10CB24B8-3256-437B-9E3F-2C7375EB7ED3}" type="presParOf" srcId="{4185C5F1-D0F0-4B40-B21C-B4CE9F97BC14}" destId="{6A97BF2E-A3AC-453C-BA60-CEE65AB9B2DD}" srcOrd="1" destOrd="0" presId="urn:microsoft.com/office/officeart/2005/8/layout/orgChart1"/>
    <dgm:cxn modelId="{98028B1E-A6EF-4248-B168-0A5BDC67D24E}" type="presParOf" srcId="{4185C5F1-D0F0-4B40-B21C-B4CE9F97BC14}" destId="{E7403EEC-0A09-46D7-906F-057EFD64E914}" srcOrd="2" destOrd="0" presId="urn:microsoft.com/office/officeart/2005/8/layout/orgChart1"/>
    <dgm:cxn modelId="{AAF8F71A-FC52-44E2-8720-9C688293A698}" type="presParOf" srcId="{61049CC2-FCE7-4E3F-B00E-0BA9A8376B2C}" destId="{AA0A4B80-60B7-48C0-8D2A-39FD25AE1886}" srcOrd="2" destOrd="0" presId="urn:microsoft.com/office/officeart/2005/8/layout/orgChart1"/>
    <dgm:cxn modelId="{18039A88-3839-45CB-B2D1-31CA0EB378D7}" type="presParOf" srcId="{61049CC2-FCE7-4E3F-B00E-0BA9A8376B2C}" destId="{1E37E329-9CF3-4461-BCF4-705BE15CD155}" srcOrd="3" destOrd="0" presId="urn:microsoft.com/office/officeart/2005/8/layout/orgChart1"/>
    <dgm:cxn modelId="{3ADD8720-7DFB-448B-B380-186639799177}" type="presParOf" srcId="{1E37E329-9CF3-4461-BCF4-705BE15CD155}" destId="{E178CBEE-A7FA-4759-9BF0-AED317A5DDE5}" srcOrd="0" destOrd="0" presId="urn:microsoft.com/office/officeart/2005/8/layout/orgChart1"/>
    <dgm:cxn modelId="{6A234EAD-225A-485C-8816-B65874FEB410}" type="presParOf" srcId="{E178CBEE-A7FA-4759-9BF0-AED317A5DDE5}" destId="{41DFBF01-15D8-45EC-805E-E08305A4C8B5}" srcOrd="0" destOrd="0" presId="urn:microsoft.com/office/officeart/2005/8/layout/orgChart1"/>
    <dgm:cxn modelId="{1031B41A-7BA8-4682-8D93-D21542DEA905}" type="presParOf" srcId="{E178CBEE-A7FA-4759-9BF0-AED317A5DDE5}" destId="{2009AF52-1D6B-42A1-8F00-A94851950C95}" srcOrd="1" destOrd="0" presId="urn:microsoft.com/office/officeart/2005/8/layout/orgChart1"/>
    <dgm:cxn modelId="{F78F4CD4-3C15-43A7-9F9F-56B69D893614}" type="presParOf" srcId="{1E37E329-9CF3-4461-BCF4-705BE15CD155}" destId="{7F32DFD0-FB48-47D7-AD53-0C3B2BBE58AD}" srcOrd="1" destOrd="0" presId="urn:microsoft.com/office/officeart/2005/8/layout/orgChart1"/>
    <dgm:cxn modelId="{8EFBBD32-4B9F-4D66-BAFB-86AA665418ED}" type="presParOf" srcId="{7F32DFD0-FB48-47D7-AD53-0C3B2BBE58AD}" destId="{A6AFC557-D1A3-440F-A427-30DA721143D2}" srcOrd="0" destOrd="0" presId="urn:microsoft.com/office/officeart/2005/8/layout/orgChart1"/>
    <dgm:cxn modelId="{2F8216B6-3B30-411D-97FE-9A7CB5CE8288}" type="presParOf" srcId="{7F32DFD0-FB48-47D7-AD53-0C3B2BBE58AD}" destId="{04A3DA4A-0256-4FE0-86CE-2DCA5057A5E7}" srcOrd="1" destOrd="0" presId="urn:microsoft.com/office/officeart/2005/8/layout/orgChart1"/>
    <dgm:cxn modelId="{94738472-9355-4C42-951F-BAE7B6CF22E6}" type="presParOf" srcId="{04A3DA4A-0256-4FE0-86CE-2DCA5057A5E7}" destId="{0827D511-ED78-4DA6-9B1A-FD33A2FAF313}" srcOrd="0" destOrd="0" presId="urn:microsoft.com/office/officeart/2005/8/layout/orgChart1"/>
    <dgm:cxn modelId="{591BE121-5123-423F-A56A-414977557EB9}" type="presParOf" srcId="{0827D511-ED78-4DA6-9B1A-FD33A2FAF313}" destId="{AA33763F-C79D-4AAC-A0D5-7A6B7EDE62DD}" srcOrd="0" destOrd="0" presId="urn:microsoft.com/office/officeart/2005/8/layout/orgChart1"/>
    <dgm:cxn modelId="{6320B4A4-531E-4709-B3F0-4A5542A45986}" type="presParOf" srcId="{0827D511-ED78-4DA6-9B1A-FD33A2FAF313}" destId="{8B815C2C-6B5F-4BDA-9C78-2355F6D688F7}" srcOrd="1" destOrd="0" presId="urn:microsoft.com/office/officeart/2005/8/layout/orgChart1"/>
    <dgm:cxn modelId="{E46BC52A-8DBE-4553-85AC-48FBA12FDC03}" type="presParOf" srcId="{04A3DA4A-0256-4FE0-86CE-2DCA5057A5E7}" destId="{B1CC413B-FFFF-4C19-8967-AB044B4F4F02}" srcOrd="1" destOrd="0" presId="urn:microsoft.com/office/officeart/2005/8/layout/orgChart1"/>
    <dgm:cxn modelId="{90DF8DD8-F0F0-418F-AD6F-1FD390885D74}" type="presParOf" srcId="{04A3DA4A-0256-4FE0-86CE-2DCA5057A5E7}" destId="{B0699222-3B0E-4F15-8350-9206EAFFBFB3}" srcOrd="2" destOrd="0" presId="urn:microsoft.com/office/officeart/2005/8/layout/orgChart1"/>
    <dgm:cxn modelId="{E37E9152-F291-4525-AC77-6DD59F47DA60}" type="presParOf" srcId="{7F32DFD0-FB48-47D7-AD53-0C3B2BBE58AD}" destId="{B656F26D-AA2D-4059-BA60-A30A7049459A}" srcOrd="2" destOrd="0" presId="urn:microsoft.com/office/officeart/2005/8/layout/orgChart1"/>
    <dgm:cxn modelId="{15FFA5DC-9112-4F4C-A1DA-730BF627FBAE}" type="presParOf" srcId="{7F32DFD0-FB48-47D7-AD53-0C3B2BBE58AD}" destId="{8305AB5D-62D0-4521-A908-7C2D8D7C150D}" srcOrd="3" destOrd="0" presId="urn:microsoft.com/office/officeart/2005/8/layout/orgChart1"/>
    <dgm:cxn modelId="{F2DD13F3-14A5-4EAC-8375-64F90504157C}" type="presParOf" srcId="{8305AB5D-62D0-4521-A908-7C2D8D7C150D}" destId="{6B08A8D9-C621-4887-B329-F28A4E6B3D39}" srcOrd="0" destOrd="0" presId="urn:microsoft.com/office/officeart/2005/8/layout/orgChart1"/>
    <dgm:cxn modelId="{97AE484C-FAEB-439A-A1DE-1F589ED4A8E5}" type="presParOf" srcId="{6B08A8D9-C621-4887-B329-F28A4E6B3D39}" destId="{2A60971F-1C3E-4D02-80A5-1E52C015B016}" srcOrd="0" destOrd="0" presId="urn:microsoft.com/office/officeart/2005/8/layout/orgChart1"/>
    <dgm:cxn modelId="{21E1B9CA-5659-453A-830B-9361175C1831}" type="presParOf" srcId="{6B08A8D9-C621-4887-B329-F28A4E6B3D39}" destId="{1A8853C5-CC2C-4BB5-8AE5-32D66E2A30FD}" srcOrd="1" destOrd="0" presId="urn:microsoft.com/office/officeart/2005/8/layout/orgChart1"/>
    <dgm:cxn modelId="{7732C1B5-54F7-4D83-B9BF-79CABA814E11}" type="presParOf" srcId="{8305AB5D-62D0-4521-A908-7C2D8D7C150D}" destId="{4C5AC81D-FB1A-432C-A0DE-0CBA8FAD3C6C}" srcOrd="1" destOrd="0" presId="urn:microsoft.com/office/officeart/2005/8/layout/orgChart1"/>
    <dgm:cxn modelId="{3485B0F1-A613-40D5-9083-1DCDC0E8D32D}" type="presParOf" srcId="{8305AB5D-62D0-4521-A908-7C2D8D7C150D}" destId="{12B81C82-5C5C-483B-875C-735E4E2D103F}" srcOrd="2" destOrd="0" presId="urn:microsoft.com/office/officeart/2005/8/layout/orgChart1"/>
    <dgm:cxn modelId="{ECF8840B-696C-4C52-BB1D-6DA10625BC86}" type="presParOf" srcId="{7F32DFD0-FB48-47D7-AD53-0C3B2BBE58AD}" destId="{92B5463F-59D0-42AE-8C1B-0F1FE324B4A3}" srcOrd="4" destOrd="0" presId="urn:microsoft.com/office/officeart/2005/8/layout/orgChart1"/>
    <dgm:cxn modelId="{CDE72CD5-5B51-4902-9838-A2F0C4CC8394}" type="presParOf" srcId="{7F32DFD0-FB48-47D7-AD53-0C3B2BBE58AD}" destId="{69E1573F-4085-4AE5-995D-E64F5F6EB1BC}" srcOrd="5" destOrd="0" presId="urn:microsoft.com/office/officeart/2005/8/layout/orgChart1"/>
    <dgm:cxn modelId="{4208A774-4E57-45E9-A640-76FD86EAD04A}" type="presParOf" srcId="{69E1573F-4085-4AE5-995D-E64F5F6EB1BC}" destId="{2BC7506E-3668-4CD0-BD6B-37BA63690F6E}" srcOrd="0" destOrd="0" presId="urn:microsoft.com/office/officeart/2005/8/layout/orgChart1"/>
    <dgm:cxn modelId="{1EE6EABB-EB6B-492E-85E3-AE8E7600FCEE}" type="presParOf" srcId="{2BC7506E-3668-4CD0-BD6B-37BA63690F6E}" destId="{DE7B9631-C666-480C-9C65-0FA244319CC1}" srcOrd="0" destOrd="0" presId="urn:microsoft.com/office/officeart/2005/8/layout/orgChart1"/>
    <dgm:cxn modelId="{5CD13E6C-0993-46C2-B6A5-9FCC18E1B5AA}" type="presParOf" srcId="{2BC7506E-3668-4CD0-BD6B-37BA63690F6E}" destId="{9AD8AA14-FBDB-4E30-B7B9-BACCF672BD4A}" srcOrd="1" destOrd="0" presId="urn:microsoft.com/office/officeart/2005/8/layout/orgChart1"/>
    <dgm:cxn modelId="{D13446BE-38F4-458B-AD80-21359CBA3227}" type="presParOf" srcId="{69E1573F-4085-4AE5-995D-E64F5F6EB1BC}" destId="{861B1057-79F9-47F5-AC3D-7FA420552E30}" srcOrd="1" destOrd="0" presId="urn:microsoft.com/office/officeart/2005/8/layout/orgChart1"/>
    <dgm:cxn modelId="{04896664-2ABE-4C2D-B7CB-E8A3E2D5F611}" type="presParOf" srcId="{69E1573F-4085-4AE5-995D-E64F5F6EB1BC}" destId="{CE8CE818-D87A-4CEE-8444-B82DCF417B76}" srcOrd="2" destOrd="0" presId="urn:microsoft.com/office/officeart/2005/8/layout/orgChart1"/>
    <dgm:cxn modelId="{EB062C71-85C1-45DF-8F3C-6CF8F2961619}" type="presParOf" srcId="{1E37E329-9CF3-4461-BCF4-705BE15CD155}" destId="{A293F97C-539B-4E70-A0DE-5AAD52B1E118}" srcOrd="2" destOrd="0" presId="urn:microsoft.com/office/officeart/2005/8/layout/orgChart1"/>
    <dgm:cxn modelId="{50E4217C-3FE7-4806-B51E-B2D4D3E31411}" type="presParOf" srcId="{61049CC2-FCE7-4E3F-B00E-0BA9A8376B2C}" destId="{61DFD961-4202-4199-B357-1E5161FB2154}" srcOrd="4" destOrd="0" presId="urn:microsoft.com/office/officeart/2005/8/layout/orgChart1"/>
    <dgm:cxn modelId="{9F4AA374-9D76-48CC-A80C-59D5251EB6E9}" type="presParOf" srcId="{61049CC2-FCE7-4E3F-B00E-0BA9A8376B2C}" destId="{1F6E9CA4-B0AF-4B5F-BCAB-5C09C3FE74EC}" srcOrd="5" destOrd="0" presId="urn:microsoft.com/office/officeart/2005/8/layout/orgChart1"/>
    <dgm:cxn modelId="{19D2D26A-B763-4F71-93C5-27B0860FE54E}" type="presParOf" srcId="{1F6E9CA4-B0AF-4B5F-BCAB-5C09C3FE74EC}" destId="{9A821FFB-594F-406C-B241-2312C2F8BBD5}" srcOrd="0" destOrd="0" presId="urn:microsoft.com/office/officeart/2005/8/layout/orgChart1"/>
    <dgm:cxn modelId="{9795D0F2-DC9F-4214-AFD5-086390A720C3}" type="presParOf" srcId="{9A821FFB-594F-406C-B241-2312C2F8BBD5}" destId="{50B2253E-892D-4BF3-A8F3-9D6513DD372A}" srcOrd="0" destOrd="0" presId="urn:microsoft.com/office/officeart/2005/8/layout/orgChart1"/>
    <dgm:cxn modelId="{B4A45C8E-F579-48C9-9F95-F3FB08432620}" type="presParOf" srcId="{9A821FFB-594F-406C-B241-2312C2F8BBD5}" destId="{B3932395-81EA-42C9-B82A-65791A82DBC0}" srcOrd="1" destOrd="0" presId="urn:microsoft.com/office/officeart/2005/8/layout/orgChart1"/>
    <dgm:cxn modelId="{DF58B99C-2CAD-449C-A170-6C8FA01CFC53}" type="presParOf" srcId="{1F6E9CA4-B0AF-4B5F-BCAB-5C09C3FE74EC}" destId="{EC3D7B9A-CF19-4B26-924A-A4E0706578AB}" srcOrd="1" destOrd="0" presId="urn:microsoft.com/office/officeart/2005/8/layout/orgChart1"/>
    <dgm:cxn modelId="{BAB1768B-1052-43A5-9040-D1E10DE5F1C2}" type="presParOf" srcId="{EC3D7B9A-CF19-4B26-924A-A4E0706578AB}" destId="{27D2049E-4875-4051-BB15-CB079C968964}" srcOrd="0" destOrd="0" presId="urn:microsoft.com/office/officeart/2005/8/layout/orgChart1"/>
    <dgm:cxn modelId="{32AD46BF-53CF-4761-A872-E42D40F64019}" type="presParOf" srcId="{EC3D7B9A-CF19-4B26-924A-A4E0706578AB}" destId="{982442E6-CC4F-43CF-A402-57AB1F09BF54}" srcOrd="1" destOrd="0" presId="urn:microsoft.com/office/officeart/2005/8/layout/orgChart1"/>
    <dgm:cxn modelId="{B034F0BB-D728-43A8-9324-6CD8A95C5742}" type="presParOf" srcId="{982442E6-CC4F-43CF-A402-57AB1F09BF54}" destId="{1005619C-F647-43A3-9719-B60E53D1D5E6}" srcOrd="0" destOrd="0" presId="urn:microsoft.com/office/officeart/2005/8/layout/orgChart1"/>
    <dgm:cxn modelId="{AA9622C4-B217-4779-B399-E30227BC9DE2}" type="presParOf" srcId="{1005619C-F647-43A3-9719-B60E53D1D5E6}" destId="{0430D534-18E9-4581-9F88-F7D632DB58F7}" srcOrd="0" destOrd="0" presId="urn:microsoft.com/office/officeart/2005/8/layout/orgChart1"/>
    <dgm:cxn modelId="{6B90CFE3-626D-4711-A408-D441C939A09A}" type="presParOf" srcId="{1005619C-F647-43A3-9719-B60E53D1D5E6}" destId="{F1448B68-231B-40C1-97E8-8DBBCA795193}" srcOrd="1" destOrd="0" presId="urn:microsoft.com/office/officeart/2005/8/layout/orgChart1"/>
    <dgm:cxn modelId="{B319F835-3BE8-4E74-A9E2-982A0EE142D7}" type="presParOf" srcId="{982442E6-CC4F-43CF-A402-57AB1F09BF54}" destId="{FD703753-2C0A-49BD-B3C2-AAA7DBFD8FA3}" srcOrd="1" destOrd="0" presId="urn:microsoft.com/office/officeart/2005/8/layout/orgChart1"/>
    <dgm:cxn modelId="{B027E346-BED2-4EC6-9BA4-5B6E7E866FD0}" type="presParOf" srcId="{982442E6-CC4F-43CF-A402-57AB1F09BF54}" destId="{D3D6782B-B06C-4988-8D94-82337ABA3EC0}" srcOrd="2" destOrd="0" presId="urn:microsoft.com/office/officeart/2005/8/layout/orgChart1"/>
    <dgm:cxn modelId="{E1B9B1DA-61AC-40F9-B74A-796C7F50E714}" type="presParOf" srcId="{1F6E9CA4-B0AF-4B5F-BCAB-5C09C3FE74EC}" destId="{78DE45B5-9703-41C6-911F-F857142F403F}" srcOrd="2" destOrd="0" presId="urn:microsoft.com/office/officeart/2005/8/layout/orgChart1"/>
    <dgm:cxn modelId="{CAC93A95-08FC-4815-B0F8-BA1034B694DF}" type="presParOf" srcId="{61049CC2-FCE7-4E3F-B00E-0BA9A8376B2C}" destId="{8982EA35-B6B3-49F4-AC51-2CA3866ADF6D}" srcOrd="6" destOrd="0" presId="urn:microsoft.com/office/officeart/2005/8/layout/orgChart1"/>
    <dgm:cxn modelId="{2A96D9DA-C1ED-4831-B594-B0841246C5AD}" type="presParOf" srcId="{61049CC2-FCE7-4E3F-B00E-0BA9A8376B2C}" destId="{57996D16-ADCB-4ACA-A855-B37CAD87567B}" srcOrd="7" destOrd="0" presId="urn:microsoft.com/office/officeart/2005/8/layout/orgChart1"/>
    <dgm:cxn modelId="{946A645A-E305-4A23-A11F-FAF95612F802}" type="presParOf" srcId="{57996D16-ADCB-4ACA-A855-B37CAD87567B}" destId="{4CF07A44-4DAA-4566-8780-6856AD3D012F}" srcOrd="0" destOrd="0" presId="urn:microsoft.com/office/officeart/2005/8/layout/orgChart1"/>
    <dgm:cxn modelId="{BAECE7DC-3450-4E62-8EEB-5C4056041CC8}" type="presParOf" srcId="{4CF07A44-4DAA-4566-8780-6856AD3D012F}" destId="{751554DB-472E-4693-AF12-46661248318D}" srcOrd="0" destOrd="0" presId="urn:microsoft.com/office/officeart/2005/8/layout/orgChart1"/>
    <dgm:cxn modelId="{0FF446BC-915F-488A-9ACB-02A4C97FE000}" type="presParOf" srcId="{4CF07A44-4DAA-4566-8780-6856AD3D012F}" destId="{918A0045-C5D9-414F-BF87-4A90110FDDB9}" srcOrd="1" destOrd="0" presId="urn:microsoft.com/office/officeart/2005/8/layout/orgChart1"/>
    <dgm:cxn modelId="{22E5B93E-B478-4F12-BA95-8DB0131B036B}" type="presParOf" srcId="{57996D16-ADCB-4ACA-A855-B37CAD87567B}" destId="{8C9266CE-BF21-4CF1-8CDB-114BA6DE763A}" srcOrd="1" destOrd="0" presId="urn:microsoft.com/office/officeart/2005/8/layout/orgChart1"/>
    <dgm:cxn modelId="{FA06A1CB-CA07-4B49-88D4-6113DB2FA3D7}" type="presParOf" srcId="{8C9266CE-BF21-4CF1-8CDB-114BA6DE763A}" destId="{3CA6921A-D242-43A9-8553-D18E739AA742}" srcOrd="0" destOrd="0" presId="urn:microsoft.com/office/officeart/2005/8/layout/orgChart1"/>
    <dgm:cxn modelId="{F778116B-4F37-425E-B6D4-40951B8D4E2E}" type="presParOf" srcId="{8C9266CE-BF21-4CF1-8CDB-114BA6DE763A}" destId="{12E1D46F-6A73-4B0B-B0BC-3A35E58EE010}" srcOrd="1" destOrd="0" presId="urn:microsoft.com/office/officeart/2005/8/layout/orgChart1"/>
    <dgm:cxn modelId="{9D5464FD-548E-4DCC-86AF-D0F84BC93A9A}" type="presParOf" srcId="{12E1D46F-6A73-4B0B-B0BC-3A35E58EE010}" destId="{D62AE2B2-517A-450A-BFB4-F2BC5AA31D6B}" srcOrd="0" destOrd="0" presId="urn:microsoft.com/office/officeart/2005/8/layout/orgChart1"/>
    <dgm:cxn modelId="{4EE9A180-97FC-45DC-A06C-3415FD601845}" type="presParOf" srcId="{D62AE2B2-517A-450A-BFB4-F2BC5AA31D6B}" destId="{A3A5ADF1-8A31-4C42-9E39-755BC26F4505}" srcOrd="0" destOrd="0" presId="urn:microsoft.com/office/officeart/2005/8/layout/orgChart1"/>
    <dgm:cxn modelId="{4BD53AEA-CD58-49DB-9E81-215AE41A5AC4}" type="presParOf" srcId="{D62AE2B2-517A-450A-BFB4-F2BC5AA31D6B}" destId="{B93BC995-C35F-4DC0-9394-511EF92E6E46}" srcOrd="1" destOrd="0" presId="urn:microsoft.com/office/officeart/2005/8/layout/orgChart1"/>
    <dgm:cxn modelId="{98FF2CA5-1BA0-4B61-96EB-2B90C0F6C6C5}" type="presParOf" srcId="{12E1D46F-6A73-4B0B-B0BC-3A35E58EE010}" destId="{7A725EB6-8A3F-4E3C-8E37-E00EAE760EAB}" srcOrd="1" destOrd="0" presId="urn:microsoft.com/office/officeart/2005/8/layout/orgChart1"/>
    <dgm:cxn modelId="{CC8D31C8-BC58-4FAD-9A57-64658A2A2A3C}" type="presParOf" srcId="{12E1D46F-6A73-4B0B-B0BC-3A35E58EE010}" destId="{49A7C5AC-17DE-407F-B15F-2582BF7AAE22}" srcOrd="2" destOrd="0" presId="urn:microsoft.com/office/officeart/2005/8/layout/orgChart1"/>
    <dgm:cxn modelId="{0DBF2778-973D-4257-84BD-9415E6BDBD7D}" type="presParOf" srcId="{8C9266CE-BF21-4CF1-8CDB-114BA6DE763A}" destId="{40F6A9BD-4D66-4606-9A42-228047972462}" srcOrd="2" destOrd="0" presId="urn:microsoft.com/office/officeart/2005/8/layout/orgChart1"/>
    <dgm:cxn modelId="{25E9F80D-C0AD-4420-8804-390A385D4DF2}" type="presParOf" srcId="{8C9266CE-BF21-4CF1-8CDB-114BA6DE763A}" destId="{83949E3A-D0D4-40FB-8463-A88F96541FA7}" srcOrd="3" destOrd="0" presId="urn:microsoft.com/office/officeart/2005/8/layout/orgChart1"/>
    <dgm:cxn modelId="{52A32D23-598B-4F1F-98D2-F09ECFE9099D}" type="presParOf" srcId="{83949E3A-D0D4-40FB-8463-A88F96541FA7}" destId="{B74BDE48-B238-4FBB-8A9A-EAC72CCC8FB9}" srcOrd="0" destOrd="0" presId="urn:microsoft.com/office/officeart/2005/8/layout/orgChart1"/>
    <dgm:cxn modelId="{F08182E0-E305-4446-BC05-D818872905B5}" type="presParOf" srcId="{B74BDE48-B238-4FBB-8A9A-EAC72CCC8FB9}" destId="{E9B02FD8-B136-4B14-AE3C-DEBB4FF09AAA}" srcOrd="0" destOrd="0" presId="urn:microsoft.com/office/officeart/2005/8/layout/orgChart1"/>
    <dgm:cxn modelId="{7629EB01-1AB6-41B1-992B-36F4B072B420}" type="presParOf" srcId="{B74BDE48-B238-4FBB-8A9A-EAC72CCC8FB9}" destId="{526AD11D-4585-4E77-86C9-F934A6EDD6AF}" srcOrd="1" destOrd="0" presId="urn:microsoft.com/office/officeart/2005/8/layout/orgChart1"/>
    <dgm:cxn modelId="{E330C826-997F-486D-A905-BD5715500934}" type="presParOf" srcId="{83949E3A-D0D4-40FB-8463-A88F96541FA7}" destId="{96973BE5-5DAA-47DC-8CEA-FC9A5C136C31}" srcOrd="1" destOrd="0" presId="urn:microsoft.com/office/officeart/2005/8/layout/orgChart1"/>
    <dgm:cxn modelId="{0D77CF37-E47A-489F-9784-9E7AFFF8E6E1}" type="presParOf" srcId="{83949E3A-D0D4-40FB-8463-A88F96541FA7}" destId="{DEE5BFE1-3C8D-4A0A-8515-D56CAEFFA96C}" srcOrd="2" destOrd="0" presId="urn:microsoft.com/office/officeart/2005/8/layout/orgChart1"/>
    <dgm:cxn modelId="{45C26E83-4198-4C97-80CF-6A7B83E912BF}" type="presParOf" srcId="{8C9266CE-BF21-4CF1-8CDB-114BA6DE763A}" destId="{48D0D654-71FB-47F2-9EA1-E50F5DCD0143}" srcOrd="4" destOrd="0" presId="urn:microsoft.com/office/officeart/2005/8/layout/orgChart1"/>
    <dgm:cxn modelId="{758C53DC-3D09-4A02-B99B-0BC4034137BC}" type="presParOf" srcId="{8C9266CE-BF21-4CF1-8CDB-114BA6DE763A}" destId="{928BD1A7-463A-44F0-AC99-14D048626128}" srcOrd="5" destOrd="0" presId="urn:microsoft.com/office/officeart/2005/8/layout/orgChart1"/>
    <dgm:cxn modelId="{00956D94-ABBB-44C4-938E-431702BC558E}" type="presParOf" srcId="{928BD1A7-463A-44F0-AC99-14D048626128}" destId="{8A938E82-C05C-42C1-AB2A-4D276033AAD5}" srcOrd="0" destOrd="0" presId="urn:microsoft.com/office/officeart/2005/8/layout/orgChart1"/>
    <dgm:cxn modelId="{AF4D1E5B-5EB9-499F-9ECC-70EC7A27CD03}" type="presParOf" srcId="{8A938E82-C05C-42C1-AB2A-4D276033AAD5}" destId="{56963551-AF89-4860-8EEF-A3A152A6C301}" srcOrd="0" destOrd="0" presId="urn:microsoft.com/office/officeart/2005/8/layout/orgChart1"/>
    <dgm:cxn modelId="{AD2C7CA8-4F0E-4E96-BC13-6C64D56EFEC2}" type="presParOf" srcId="{8A938E82-C05C-42C1-AB2A-4D276033AAD5}" destId="{85AA8D09-E84B-482A-88A4-9BE1F5D6099D}" srcOrd="1" destOrd="0" presId="urn:microsoft.com/office/officeart/2005/8/layout/orgChart1"/>
    <dgm:cxn modelId="{9CC0E6D4-B2AD-45DD-AEEC-FBBDE2092E55}" type="presParOf" srcId="{928BD1A7-463A-44F0-AC99-14D048626128}" destId="{7D974310-6253-4C75-9F3E-7D9625BC4DFA}" srcOrd="1" destOrd="0" presId="urn:microsoft.com/office/officeart/2005/8/layout/orgChart1"/>
    <dgm:cxn modelId="{44A79DBB-E080-4553-9405-C9D698FFAF0D}" type="presParOf" srcId="{928BD1A7-463A-44F0-AC99-14D048626128}" destId="{08563233-18B3-4421-BF13-3E06814C89A9}" srcOrd="2" destOrd="0" presId="urn:microsoft.com/office/officeart/2005/8/layout/orgChart1"/>
    <dgm:cxn modelId="{A6CC30E8-A6A0-4AAF-AADB-A8B1017FD448}" type="presParOf" srcId="{57996D16-ADCB-4ACA-A855-B37CAD87567B}" destId="{F8BD1829-08FB-4243-8EFF-A2E13DC3C311}" srcOrd="2" destOrd="0" presId="urn:microsoft.com/office/officeart/2005/8/layout/orgChart1"/>
    <dgm:cxn modelId="{EA254E0F-D8EB-4B79-ACB9-C83DE79CF8F0}" type="presParOf" srcId="{61049CC2-FCE7-4E3F-B00E-0BA9A8376B2C}" destId="{56FFB576-D1A1-4F42-9697-B81FE1CE74EE}" srcOrd="8" destOrd="0" presId="urn:microsoft.com/office/officeart/2005/8/layout/orgChart1"/>
    <dgm:cxn modelId="{54A43AF3-CD82-48F6-BC81-8997BFCD4037}" type="presParOf" srcId="{61049CC2-FCE7-4E3F-B00E-0BA9A8376B2C}" destId="{DC4F47C6-1A49-44F4-92BD-47D1E4524570}" srcOrd="9" destOrd="0" presId="urn:microsoft.com/office/officeart/2005/8/layout/orgChart1"/>
    <dgm:cxn modelId="{2D9A8DF3-AAA6-4522-ACA3-725C2EECB6EA}" type="presParOf" srcId="{DC4F47C6-1A49-44F4-92BD-47D1E4524570}" destId="{4721EACD-9A9A-4CFF-B146-0253BACCCEF1}" srcOrd="0" destOrd="0" presId="urn:microsoft.com/office/officeart/2005/8/layout/orgChart1"/>
    <dgm:cxn modelId="{572F1AC1-E11F-42AE-A682-4CF853CB0AB4}" type="presParOf" srcId="{4721EACD-9A9A-4CFF-B146-0253BACCCEF1}" destId="{B6186BD1-F617-4FDD-A3AC-A2960B32E47F}" srcOrd="0" destOrd="0" presId="urn:microsoft.com/office/officeart/2005/8/layout/orgChart1"/>
    <dgm:cxn modelId="{BBAF351E-4BED-4449-B7DC-A8511332E56F}" type="presParOf" srcId="{4721EACD-9A9A-4CFF-B146-0253BACCCEF1}" destId="{CFC32DB1-FA10-4858-A5AE-DCA4D9AF5D2E}" srcOrd="1" destOrd="0" presId="urn:microsoft.com/office/officeart/2005/8/layout/orgChart1"/>
    <dgm:cxn modelId="{D2439E76-ADF6-41DE-BDE5-CB65565CF8B5}" type="presParOf" srcId="{DC4F47C6-1A49-44F4-92BD-47D1E4524570}" destId="{2D552B6C-FCC8-4D69-9743-8071EE7CE73E}" srcOrd="1" destOrd="0" presId="urn:microsoft.com/office/officeart/2005/8/layout/orgChart1"/>
    <dgm:cxn modelId="{D3C42F44-3FB2-4B1C-B4FE-E20AA9EAC2CF}" type="presParOf" srcId="{2D552B6C-FCC8-4D69-9743-8071EE7CE73E}" destId="{7F25D56D-B4B9-478A-91D1-DF1E39847111}" srcOrd="0" destOrd="0" presId="urn:microsoft.com/office/officeart/2005/8/layout/orgChart1"/>
    <dgm:cxn modelId="{5923567A-7480-499F-87B3-E935B3A5791F}" type="presParOf" srcId="{2D552B6C-FCC8-4D69-9743-8071EE7CE73E}" destId="{9AA08713-CEDF-4215-A6B6-3C3C9AA801DA}" srcOrd="1" destOrd="0" presId="urn:microsoft.com/office/officeart/2005/8/layout/orgChart1"/>
    <dgm:cxn modelId="{C8270E1B-D332-416E-8846-746F7BF175EB}" type="presParOf" srcId="{9AA08713-CEDF-4215-A6B6-3C3C9AA801DA}" destId="{C17EDA10-4C43-4AFE-90D2-C259E37B9CAC}" srcOrd="0" destOrd="0" presId="urn:microsoft.com/office/officeart/2005/8/layout/orgChart1"/>
    <dgm:cxn modelId="{E1D59776-C4E0-4A4E-A0B9-BD484518CDC4}" type="presParOf" srcId="{C17EDA10-4C43-4AFE-90D2-C259E37B9CAC}" destId="{567ADE9D-5862-482B-8361-E8BA5207683F}" srcOrd="0" destOrd="0" presId="urn:microsoft.com/office/officeart/2005/8/layout/orgChart1"/>
    <dgm:cxn modelId="{21B91CC3-A121-4006-A0E0-9DBBA00A956A}" type="presParOf" srcId="{C17EDA10-4C43-4AFE-90D2-C259E37B9CAC}" destId="{1C5A0619-5DE8-4D5C-9ED1-34DA0D2F6760}" srcOrd="1" destOrd="0" presId="urn:microsoft.com/office/officeart/2005/8/layout/orgChart1"/>
    <dgm:cxn modelId="{ED199118-1C41-4FF9-AB2E-D7039B95EC53}" type="presParOf" srcId="{9AA08713-CEDF-4215-A6B6-3C3C9AA801DA}" destId="{5A6453BD-6FC6-4E36-876E-4590CBD7968F}" srcOrd="1" destOrd="0" presId="urn:microsoft.com/office/officeart/2005/8/layout/orgChart1"/>
    <dgm:cxn modelId="{1282C60D-6FD5-41CC-9943-D9833AAA58B9}" type="presParOf" srcId="{9AA08713-CEDF-4215-A6B6-3C3C9AA801DA}" destId="{0BB95547-AF85-4017-83C6-B7F27A6D7563}" srcOrd="2" destOrd="0" presId="urn:microsoft.com/office/officeart/2005/8/layout/orgChart1"/>
    <dgm:cxn modelId="{0C90CBC2-C326-4A00-A3AA-B49B483A93F6}" type="presParOf" srcId="{2D552B6C-FCC8-4D69-9743-8071EE7CE73E}" destId="{F6BFBD2F-1435-40E2-8A9B-1C4F56DF5318}" srcOrd="2" destOrd="0" presId="urn:microsoft.com/office/officeart/2005/8/layout/orgChart1"/>
    <dgm:cxn modelId="{EB0E5932-897B-4EEC-A2F7-A6C9845C5484}" type="presParOf" srcId="{2D552B6C-FCC8-4D69-9743-8071EE7CE73E}" destId="{D44E754A-46BE-4748-916A-C61B26712F01}" srcOrd="3" destOrd="0" presId="urn:microsoft.com/office/officeart/2005/8/layout/orgChart1"/>
    <dgm:cxn modelId="{036FBF79-25A4-4D9A-8ADE-AF4B47C2F51B}" type="presParOf" srcId="{D44E754A-46BE-4748-916A-C61B26712F01}" destId="{6C7D51AF-25F4-4959-9C4D-7A8B5588F870}" srcOrd="0" destOrd="0" presId="urn:microsoft.com/office/officeart/2005/8/layout/orgChart1"/>
    <dgm:cxn modelId="{124717A8-B2E4-455D-A932-0841A8D19A6C}" type="presParOf" srcId="{6C7D51AF-25F4-4959-9C4D-7A8B5588F870}" destId="{A1A86C28-0D0F-4F96-BE42-2635AF56EB07}" srcOrd="0" destOrd="0" presId="urn:microsoft.com/office/officeart/2005/8/layout/orgChart1"/>
    <dgm:cxn modelId="{F99405DD-15F5-42E6-8888-EAF5BBB6948E}" type="presParOf" srcId="{6C7D51AF-25F4-4959-9C4D-7A8B5588F870}" destId="{C288EC0F-71BB-4FC7-8B03-5A5D94B110FC}" srcOrd="1" destOrd="0" presId="urn:microsoft.com/office/officeart/2005/8/layout/orgChart1"/>
    <dgm:cxn modelId="{E3B2DC8E-1BE7-4A79-A89A-C62055D53E3D}" type="presParOf" srcId="{D44E754A-46BE-4748-916A-C61B26712F01}" destId="{5C50736B-190F-4C2E-99A2-10A9A06B08BE}" srcOrd="1" destOrd="0" presId="urn:microsoft.com/office/officeart/2005/8/layout/orgChart1"/>
    <dgm:cxn modelId="{3834DB97-0A26-4D16-B09B-F7B753AFD966}" type="presParOf" srcId="{D44E754A-46BE-4748-916A-C61B26712F01}" destId="{1D1B72E0-95CC-4C73-BADD-B4C4C772DC5D}" srcOrd="2" destOrd="0" presId="urn:microsoft.com/office/officeart/2005/8/layout/orgChart1"/>
    <dgm:cxn modelId="{714CC6C8-00B6-4207-A171-91F98880520A}" type="presParOf" srcId="{DC4F47C6-1A49-44F4-92BD-47D1E4524570}" destId="{3DDB0648-635F-4164-AC45-C31D29E78568}" srcOrd="2" destOrd="0" presId="urn:microsoft.com/office/officeart/2005/8/layout/orgChart1"/>
    <dgm:cxn modelId="{AAD2B3BB-2F8D-4487-B30C-1BA54D3531BA}" type="presParOf" srcId="{5376E260-8E30-49D1-B4BB-1B8685684B21}" destId="{67714AA7-3B28-4A25-8C16-D1B1D76E202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C1538-3DA6-425F-B46C-CA69824F5B7A}">
      <dsp:nvSpPr>
        <dsp:cNvPr id="0" name=""/>
        <dsp:cNvSpPr/>
      </dsp:nvSpPr>
      <dsp:spPr>
        <a:xfrm>
          <a:off x="4846" y="625798"/>
          <a:ext cx="1991947" cy="4869083"/>
        </a:xfrm>
        <a:prstGeom prst="roundRect">
          <a:avLst>
            <a:gd name="adj" fmla="val 5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fr-FR" sz="2200" kern="1200" dirty="0"/>
            <a:t>2000</a:t>
          </a:r>
        </a:p>
      </dsp:txBody>
      <dsp:txXfrm rot="16200000">
        <a:off x="-1792282" y="2422927"/>
        <a:ext cx="3992648" cy="398389"/>
      </dsp:txXfrm>
    </dsp:sp>
    <dsp:sp modelId="{0D51B0B0-67EC-40C2-81DC-AA181E7BC502}">
      <dsp:nvSpPr>
        <dsp:cNvPr id="0" name=""/>
        <dsp:cNvSpPr/>
      </dsp:nvSpPr>
      <dsp:spPr>
        <a:xfrm>
          <a:off x="459853" y="625798"/>
          <a:ext cx="1484000" cy="48690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r>
            <a:rPr lang="fr-FR" sz="1400" kern="1200" dirty="0"/>
            <a:t>Le gouvernement avait voulu étendre aux produits énergétiques la taxe générale sur les activités polluantes (TGAP, réservée aux déchets). Mais la mesure avait été censurée par le Conseil constitutionnel</a:t>
          </a:r>
        </a:p>
      </dsp:txBody>
      <dsp:txXfrm>
        <a:off x="459853" y="625798"/>
        <a:ext cx="1484000" cy="4869083"/>
      </dsp:txXfrm>
    </dsp:sp>
    <dsp:sp modelId="{B3CAF741-C43C-4884-AC65-D440A97C28D1}">
      <dsp:nvSpPr>
        <dsp:cNvPr id="0" name=""/>
        <dsp:cNvSpPr/>
      </dsp:nvSpPr>
      <dsp:spPr>
        <a:xfrm>
          <a:off x="2093844" y="625798"/>
          <a:ext cx="2069698" cy="4869083"/>
        </a:xfrm>
        <a:prstGeom prst="roundRect">
          <a:avLst>
            <a:gd name="adj" fmla="val 5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fr-FR" sz="2200" kern="1200" dirty="0"/>
            <a:t>2009</a:t>
          </a:r>
        </a:p>
      </dsp:txBody>
      <dsp:txXfrm rot="16200000">
        <a:off x="304489" y="2415152"/>
        <a:ext cx="3992648" cy="413939"/>
      </dsp:txXfrm>
    </dsp:sp>
    <dsp:sp modelId="{FD068612-4910-432C-B235-5185DCF3FA7B}">
      <dsp:nvSpPr>
        <dsp:cNvPr id="0" name=""/>
        <dsp:cNvSpPr/>
      </dsp:nvSpPr>
      <dsp:spPr>
        <a:xfrm rot="5400000">
          <a:off x="1863406" y="3268023"/>
          <a:ext cx="488603" cy="415930"/>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25ECE4-4690-44A0-8B45-8F4D5E9FCE14}">
      <dsp:nvSpPr>
        <dsp:cNvPr id="0" name=""/>
        <dsp:cNvSpPr/>
      </dsp:nvSpPr>
      <dsp:spPr>
        <a:xfrm>
          <a:off x="2558763" y="625798"/>
          <a:ext cx="1541925" cy="48690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r>
            <a:rPr lang="fr-FR" sz="1400" kern="1200" dirty="0"/>
            <a:t>Après le Grenelle de l’environnement, Nicolas Sarkozy avait instauré une contribution climat-énergie (CCE)… qui a été à son tour censurée par le Conseil constitutionnel</a:t>
          </a:r>
        </a:p>
      </dsp:txBody>
      <dsp:txXfrm>
        <a:off x="2558763" y="625798"/>
        <a:ext cx="1541925" cy="4869083"/>
      </dsp:txXfrm>
    </dsp:sp>
    <dsp:sp modelId="{01DA7A4D-D1C2-433A-BB81-228D7A247F6A}">
      <dsp:nvSpPr>
        <dsp:cNvPr id="0" name=""/>
        <dsp:cNvSpPr/>
      </dsp:nvSpPr>
      <dsp:spPr>
        <a:xfrm>
          <a:off x="4260592" y="625798"/>
          <a:ext cx="2203267" cy="4869083"/>
        </a:xfrm>
        <a:prstGeom prst="roundRect">
          <a:avLst>
            <a:gd name="adj" fmla="val 5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fr-FR" sz="2200" kern="1200" dirty="0"/>
            <a:t>2014</a:t>
          </a:r>
        </a:p>
      </dsp:txBody>
      <dsp:txXfrm rot="16200000">
        <a:off x="2484595" y="2401795"/>
        <a:ext cx="3992648" cy="440653"/>
      </dsp:txXfrm>
    </dsp:sp>
    <dsp:sp modelId="{2E7F94C5-7FA0-477F-8F17-F6E0F3478EE9}">
      <dsp:nvSpPr>
        <dsp:cNvPr id="0" name=""/>
        <dsp:cNvSpPr/>
      </dsp:nvSpPr>
      <dsp:spPr>
        <a:xfrm rot="5400000">
          <a:off x="4030155" y="3268023"/>
          <a:ext cx="488603" cy="415930"/>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22C32-773D-4B26-8924-313D8F227566}">
      <dsp:nvSpPr>
        <dsp:cNvPr id="0" name=""/>
        <dsp:cNvSpPr/>
      </dsp:nvSpPr>
      <dsp:spPr>
        <a:xfrm>
          <a:off x="4742542" y="625798"/>
          <a:ext cx="1641434" cy="48690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r>
            <a:rPr lang="fr-FR" sz="1400" kern="1200" dirty="0"/>
            <a:t>Le gouvernement a relancé l’idée, en présentant la taxe carbone comme une « composante carbone » (CC) introduite par la loi de finances dans le calcul de la taxe intérieure de consommation des produits énergétiques (TICPE), du gaz naturel (TICGN) et du charbon (TICC) – mais pas dans la taxe sur l’électricité</a:t>
          </a:r>
        </a:p>
      </dsp:txBody>
      <dsp:txXfrm>
        <a:off x="4742542" y="625798"/>
        <a:ext cx="1641434" cy="4869083"/>
      </dsp:txXfrm>
    </dsp:sp>
    <dsp:sp modelId="{42A81BE9-4E62-4B91-94F1-DA7E2C704E14}">
      <dsp:nvSpPr>
        <dsp:cNvPr id="0" name=""/>
        <dsp:cNvSpPr/>
      </dsp:nvSpPr>
      <dsp:spPr>
        <a:xfrm>
          <a:off x="6560910" y="625798"/>
          <a:ext cx="2363234" cy="4824661"/>
        </a:xfrm>
        <a:prstGeom prst="roundRect">
          <a:avLst>
            <a:gd name="adj" fmla="val 5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fr-FR" sz="2400" kern="1200" dirty="0"/>
            <a:t>2019</a:t>
          </a:r>
        </a:p>
      </dsp:txBody>
      <dsp:txXfrm rot="16200000">
        <a:off x="4819123" y="2367586"/>
        <a:ext cx="3956222" cy="472646"/>
      </dsp:txXfrm>
    </dsp:sp>
    <dsp:sp modelId="{7DA3DB66-9CDD-4A93-9071-513D596FE9DD}">
      <dsp:nvSpPr>
        <dsp:cNvPr id="0" name=""/>
        <dsp:cNvSpPr/>
      </dsp:nvSpPr>
      <dsp:spPr>
        <a:xfrm rot="5400000">
          <a:off x="6330473" y="3268023"/>
          <a:ext cx="488603" cy="415930"/>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13EF39-8D12-4AAB-8805-CA3931EE4005}">
      <dsp:nvSpPr>
        <dsp:cNvPr id="0" name=""/>
        <dsp:cNvSpPr/>
      </dsp:nvSpPr>
      <dsp:spPr>
        <a:xfrm>
          <a:off x="7063256" y="625798"/>
          <a:ext cx="1760609" cy="482466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endParaRPr lang="fr-FR" sz="1400" kern="1200" dirty="0"/>
        </a:p>
        <a:p>
          <a:pPr marL="0" lvl="0" indent="0" algn="l" defTabSz="622300">
            <a:lnSpc>
              <a:spcPct val="90000"/>
            </a:lnSpc>
            <a:spcBef>
              <a:spcPct val="0"/>
            </a:spcBef>
            <a:spcAft>
              <a:spcPct val="35000"/>
            </a:spcAft>
            <a:buNone/>
          </a:pPr>
          <a:r>
            <a:rPr lang="fr-FR" sz="1400" kern="1200" dirty="0"/>
            <a:t>La taxe est gelée suite au mouvement des Gilets Jaunes</a:t>
          </a:r>
        </a:p>
        <a:p>
          <a:pPr marL="0" lvl="0" indent="0" algn="l" defTabSz="622300">
            <a:lnSpc>
              <a:spcPct val="90000"/>
            </a:lnSpc>
            <a:spcBef>
              <a:spcPct val="0"/>
            </a:spcBef>
            <a:spcAft>
              <a:spcPct val="35000"/>
            </a:spcAft>
            <a:buNone/>
          </a:pPr>
          <a:r>
            <a:rPr lang="fr-FR" sz="1400" kern="1200" dirty="0"/>
            <a:t>Faiblement ressentie par les ménages en période de baisse des cours mondiaux du pétrole, l'augmentation de la taxe est plus visible avec la remontée du prix du baril. </a:t>
          </a:r>
        </a:p>
        <a:p>
          <a:pPr marL="0" lvl="0" indent="0" algn="l" defTabSz="622300">
            <a:lnSpc>
              <a:spcPct val="90000"/>
            </a:lnSpc>
            <a:spcBef>
              <a:spcPct val="0"/>
            </a:spcBef>
            <a:spcAft>
              <a:spcPct val="35000"/>
            </a:spcAft>
            <a:buNone/>
          </a:pPr>
          <a:r>
            <a:rPr lang="fr-FR" sz="1400" kern="1200" dirty="0"/>
            <a:t>A l’annonce de l'augmentation de la taxe carbone au 1er janvier 2019, et alors que le prix des carburants, jusque-là relativement contenu, est en forte hausse, c’est le mouvement des Gilets</a:t>
          </a:r>
        </a:p>
      </dsp:txBody>
      <dsp:txXfrm>
        <a:off x="7063256" y="625798"/>
        <a:ext cx="1760609" cy="4824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E142-A4DF-4980-BCD2-EAEB51316AB8}">
      <dsp:nvSpPr>
        <dsp:cNvPr id="0" name=""/>
        <dsp:cNvSpPr/>
      </dsp:nvSpPr>
      <dsp:spPr>
        <a:xfrm rot="16200000">
          <a:off x="164151" y="-164151"/>
          <a:ext cx="2437043" cy="2765346"/>
        </a:xfrm>
        <a:prstGeom prst="flowChartManualOperati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774" bIns="0" numCol="1" spcCol="1270" anchor="t" anchorCtr="0">
          <a:noAutofit/>
        </a:bodyPr>
        <a:lstStyle/>
        <a:p>
          <a:pPr marL="0" lvl="0" indent="0" algn="l" defTabSz="800100">
            <a:lnSpc>
              <a:spcPct val="90000"/>
            </a:lnSpc>
            <a:spcBef>
              <a:spcPct val="0"/>
            </a:spcBef>
            <a:spcAft>
              <a:spcPct val="35000"/>
            </a:spcAft>
            <a:buNone/>
          </a:pPr>
          <a:r>
            <a:rPr lang="fr-FR" sz="1800" kern="1200" dirty="0"/>
            <a:t>Etude d’opportunité</a:t>
          </a:r>
        </a:p>
        <a:p>
          <a:pPr marL="114300" lvl="1" indent="-114300" algn="l" defTabSz="622300">
            <a:lnSpc>
              <a:spcPct val="90000"/>
            </a:lnSpc>
            <a:spcBef>
              <a:spcPct val="0"/>
            </a:spcBef>
            <a:spcAft>
              <a:spcPct val="15000"/>
            </a:spcAft>
            <a:buChar char="•"/>
          </a:pPr>
          <a:r>
            <a:rPr lang="fr-FR" sz="1400" kern="1200" dirty="0"/>
            <a:t>Analyse de la consommation</a:t>
          </a:r>
        </a:p>
        <a:p>
          <a:pPr marL="114300" lvl="1" indent="-114300" algn="l" defTabSz="622300">
            <a:lnSpc>
              <a:spcPct val="90000"/>
            </a:lnSpc>
            <a:spcBef>
              <a:spcPct val="0"/>
            </a:spcBef>
            <a:spcAft>
              <a:spcPct val="15000"/>
            </a:spcAft>
            <a:buChar char="•"/>
          </a:pPr>
          <a:r>
            <a:rPr lang="fr-FR" sz="1400" kern="1200" dirty="0"/>
            <a:t>Analyse du </a:t>
          </a:r>
          <a:r>
            <a:rPr lang="fr-FR" sz="1400" kern="1200" dirty="0" err="1"/>
            <a:t>process</a:t>
          </a:r>
          <a:r>
            <a:rPr lang="fr-FR" sz="1400" kern="1200" dirty="0"/>
            <a:t> industriel</a:t>
          </a:r>
        </a:p>
      </dsp:txBody>
      <dsp:txXfrm rot="5400000">
        <a:off x="0" y="487409"/>
        <a:ext cx="2765346" cy="1462225"/>
      </dsp:txXfrm>
    </dsp:sp>
    <dsp:sp modelId="{CAD16149-336D-4D50-ADBC-9A26BB72A395}">
      <dsp:nvSpPr>
        <dsp:cNvPr id="0" name=""/>
        <dsp:cNvSpPr/>
      </dsp:nvSpPr>
      <dsp:spPr>
        <a:xfrm rot="16200000">
          <a:off x="3181043" y="-164151"/>
          <a:ext cx="2437043" cy="2765346"/>
        </a:xfrm>
        <a:prstGeom prst="flowChartManualOperation">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774" bIns="0" numCol="1" spcCol="1270" anchor="t" anchorCtr="0">
          <a:noAutofit/>
        </a:bodyPr>
        <a:lstStyle/>
        <a:p>
          <a:pPr marL="0" lvl="0" indent="0" algn="l" defTabSz="800100">
            <a:lnSpc>
              <a:spcPct val="90000"/>
            </a:lnSpc>
            <a:spcBef>
              <a:spcPct val="0"/>
            </a:spcBef>
            <a:spcAft>
              <a:spcPct val="35000"/>
            </a:spcAft>
            <a:buNone/>
          </a:pPr>
          <a:r>
            <a:rPr lang="fr-FR" sz="1800" kern="1200" dirty="0"/>
            <a:t>Etude de faisabilité</a:t>
          </a:r>
        </a:p>
        <a:p>
          <a:pPr marL="114300" lvl="1" indent="-114300" algn="l" defTabSz="622300">
            <a:lnSpc>
              <a:spcPct val="90000"/>
            </a:lnSpc>
            <a:spcBef>
              <a:spcPct val="0"/>
            </a:spcBef>
            <a:spcAft>
              <a:spcPct val="15000"/>
            </a:spcAft>
            <a:buChar char="•"/>
          </a:pPr>
          <a:r>
            <a:rPr lang="fr-FR" sz="1400" kern="1200" dirty="0"/>
            <a:t>Potentiel d’efficacité énergétique</a:t>
          </a:r>
        </a:p>
        <a:p>
          <a:pPr marL="114300" lvl="1" indent="-114300" algn="l" defTabSz="622300">
            <a:lnSpc>
              <a:spcPct val="90000"/>
            </a:lnSpc>
            <a:spcBef>
              <a:spcPct val="0"/>
            </a:spcBef>
            <a:spcAft>
              <a:spcPct val="15000"/>
            </a:spcAft>
            <a:buChar char="•"/>
          </a:pPr>
          <a:r>
            <a:rPr lang="fr-FR" sz="1400" kern="1200" dirty="0"/>
            <a:t>Substitution par des énergies renouvelables </a:t>
          </a:r>
        </a:p>
        <a:p>
          <a:pPr marL="114300" lvl="1" indent="-114300" algn="l" defTabSz="622300">
            <a:lnSpc>
              <a:spcPct val="90000"/>
            </a:lnSpc>
            <a:spcBef>
              <a:spcPct val="0"/>
            </a:spcBef>
            <a:spcAft>
              <a:spcPct val="15000"/>
            </a:spcAft>
            <a:buChar char="•"/>
          </a:pPr>
          <a:r>
            <a:rPr lang="fr-FR" sz="1400" kern="1200" dirty="0"/>
            <a:t>Coût de raccordement </a:t>
          </a:r>
        </a:p>
      </dsp:txBody>
      <dsp:txXfrm rot="5400000">
        <a:off x="3016892" y="487409"/>
        <a:ext cx="2765346" cy="1462225"/>
      </dsp:txXfrm>
    </dsp:sp>
    <dsp:sp modelId="{9C714B9E-7A52-4618-8FC6-C23E2D101AB1}">
      <dsp:nvSpPr>
        <dsp:cNvPr id="0" name=""/>
        <dsp:cNvSpPr/>
      </dsp:nvSpPr>
      <dsp:spPr>
        <a:xfrm rot="16200000">
          <a:off x="6110709" y="-164151"/>
          <a:ext cx="2437043" cy="2765346"/>
        </a:xfrm>
        <a:prstGeom prst="flowChartManualOperation">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774" bIns="0" numCol="1" spcCol="1270" anchor="t" anchorCtr="0">
          <a:noAutofit/>
        </a:bodyPr>
        <a:lstStyle/>
        <a:p>
          <a:pPr marL="0" lvl="0" indent="0" algn="l" defTabSz="800100">
            <a:lnSpc>
              <a:spcPct val="90000"/>
            </a:lnSpc>
            <a:spcBef>
              <a:spcPct val="0"/>
            </a:spcBef>
            <a:spcAft>
              <a:spcPct val="35000"/>
            </a:spcAft>
            <a:buNone/>
          </a:pPr>
          <a:r>
            <a:rPr lang="fr-FR" sz="1800" kern="1200" dirty="0"/>
            <a:t>Investissement</a:t>
          </a:r>
        </a:p>
        <a:p>
          <a:pPr marL="114300" lvl="1" indent="-114300" algn="l" defTabSz="622300">
            <a:lnSpc>
              <a:spcPct val="90000"/>
            </a:lnSpc>
            <a:spcBef>
              <a:spcPct val="0"/>
            </a:spcBef>
            <a:spcAft>
              <a:spcPct val="15000"/>
            </a:spcAft>
            <a:buChar char="•"/>
          </a:pPr>
          <a:r>
            <a:rPr lang="fr-FR" sz="1400" kern="1200" dirty="0"/>
            <a:t>Electrification des </a:t>
          </a:r>
          <a:r>
            <a:rPr lang="fr-FR" sz="1400" kern="1200" dirty="0" err="1"/>
            <a:t>process</a:t>
          </a:r>
          <a:endParaRPr lang="fr-FR" sz="1400" kern="1200" dirty="0"/>
        </a:p>
        <a:p>
          <a:pPr marL="114300" lvl="1" indent="-114300" algn="l" defTabSz="622300">
            <a:lnSpc>
              <a:spcPct val="90000"/>
            </a:lnSpc>
            <a:spcBef>
              <a:spcPct val="0"/>
            </a:spcBef>
            <a:spcAft>
              <a:spcPct val="15000"/>
            </a:spcAft>
            <a:buChar char="•"/>
          </a:pPr>
          <a:r>
            <a:rPr lang="fr-FR" sz="1400" kern="1200" dirty="0"/>
            <a:t>Energies renouvelables</a:t>
          </a:r>
        </a:p>
        <a:p>
          <a:pPr marL="114300" lvl="1" indent="-114300" algn="l" defTabSz="622300">
            <a:lnSpc>
              <a:spcPct val="90000"/>
            </a:lnSpc>
            <a:spcBef>
              <a:spcPct val="0"/>
            </a:spcBef>
            <a:spcAft>
              <a:spcPct val="15000"/>
            </a:spcAft>
            <a:buChar char="•"/>
          </a:pPr>
          <a:r>
            <a:rPr lang="fr-FR" sz="1400" kern="1200" dirty="0"/>
            <a:t>Raccordement au réseau de gaz ou électrique</a:t>
          </a:r>
        </a:p>
      </dsp:txBody>
      <dsp:txXfrm rot="5400000">
        <a:off x="5946558" y="487409"/>
        <a:ext cx="2765346" cy="14622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6F539-DFBD-E14F-8684-5BAFF529332F}">
      <dsp:nvSpPr>
        <dsp:cNvPr id="0" name=""/>
        <dsp:cNvSpPr/>
      </dsp:nvSpPr>
      <dsp:spPr>
        <a:xfrm>
          <a:off x="3030" y="412627"/>
          <a:ext cx="1764131" cy="705652"/>
        </a:xfrm>
        <a:prstGeom prst="chevron">
          <a:avLst/>
        </a:prstGeom>
        <a:gradFill rotWithShape="0">
          <a:gsLst>
            <a:gs pos="0">
              <a:srgbClr val="242F63">
                <a:alpha val="90000"/>
              </a:srgbClr>
            </a:gs>
            <a:gs pos="49000">
              <a:srgbClr val="242F63">
                <a:alpha val="95000"/>
              </a:srgbClr>
            </a:gs>
            <a:gs pos="99000">
              <a:srgbClr val="242F63"/>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FR" sz="1500" b="0" i="0" kern="1200" dirty="0">
              <a:solidFill>
                <a:srgbClr val="FFFFFF"/>
              </a:solidFill>
              <a:latin typeface="Radnika" pitchFamily="2" charset="77"/>
              <a:ea typeface="+mn-ea"/>
              <a:cs typeface="+mn-cs"/>
            </a:rPr>
            <a:t>Développer</a:t>
          </a:r>
        </a:p>
      </dsp:txBody>
      <dsp:txXfrm>
        <a:off x="355856" y="412627"/>
        <a:ext cx="1058479" cy="705652"/>
      </dsp:txXfrm>
    </dsp:sp>
    <dsp:sp modelId="{68F750A9-C6B1-F14B-81A8-1793F9D627E7}">
      <dsp:nvSpPr>
        <dsp:cNvPr id="0" name=""/>
        <dsp:cNvSpPr/>
      </dsp:nvSpPr>
      <dsp:spPr>
        <a:xfrm>
          <a:off x="1590749" y="412627"/>
          <a:ext cx="1764131" cy="705652"/>
        </a:xfrm>
        <a:prstGeom prst="chevron">
          <a:avLst/>
        </a:prstGeom>
        <a:gradFill rotWithShape="0">
          <a:gsLst>
            <a:gs pos="0">
              <a:srgbClr val="242F63">
                <a:alpha val="90000"/>
              </a:srgbClr>
            </a:gs>
            <a:gs pos="49000">
              <a:srgbClr val="242F63">
                <a:alpha val="95000"/>
              </a:srgbClr>
            </a:gs>
            <a:gs pos="99000">
              <a:srgbClr val="242F63"/>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FR" sz="1500" b="0" i="0" kern="1200" dirty="0">
              <a:solidFill>
                <a:srgbClr val="FFFFFF"/>
              </a:solidFill>
              <a:latin typeface="Radnika" pitchFamily="2" charset="77"/>
              <a:ea typeface="+mn-ea"/>
              <a:cs typeface="+mn-cs"/>
            </a:rPr>
            <a:t>Concevoir</a:t>
          </a:r>
        </a:p>
      </dsp:txBody>
      <dsp:txXfrm>
        <a:off x="1943575" y="412627"/>
        <a:ext cx="1058479" cy="705652"/>
      </dsp:txXfrm>
    </dsp:sp>
    <dsp:sp modelId="{D36D7716-2064-9240-904B-5B04846F1BA8}">
      <dsp:nvSpPr>
        <dsp:cNvPr id="0" name=""/>
        <dsp:cNvSpPr/>
      </dsp:nvSpPr>
      <dsp:spPr>
        <a:xfrm>
          <a:off x="3178467" y="412627"/>
          <a:ext cx="1764131" cy="705652"/>
        </a:xfrm>
        <a:prstGeom prst="chevron">
          <a:avLst/>
        </a:prstGeom>
        <a:gradFill rotWithShape="0">
          <a:gsLst>
            <a:gs pos="0">
              <a:srgbClr val="242F63">
                <a:alpha val="90000"/>
              </a:srgbClr>
            </a:gs>
            <a:gs pos="49000">
              <a:srgbClr val="242F63">
                <a:alpha val="95000"/>
              </a:srgbClr>
            </a:gs>
            <a:gs pos="100000">
              <a:srgbClr val="242F63"/>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FR" sz="1500" b="0" i="0" kern="1200" dirty="0">
              <a:solidFill>
                <a:srgbClr val="FFFFFF"/>
              </a:solidFill>
              <a:latin typeface="Radnika" pitchFamily="2" charset="77"/>
              <a:ea typeface="+mn-ea"/>
              <a:cs typeface="+mn-cs"/>
            </a:rPr>
            <a:t>Réaliser</a:t>
          </a:r>
        </a:p>
      </dsp:txBody>
      <dsp:txXfrm>
        <a:off x="3531293" y="412627"/>
        <a:ext cx="1058479" cy="705652"/>
      </dsp:txXfrm>
    </dsp:sp>
    <dsp:sp modelId="{57B89382-7CAA-6F43-9D2C-EF77033713C1}">
      <dsp:nvSpPr>
        <dsp:cNvPr id="0" name=""/>
        <dsp:cNvSpPr/>
      </dsp:nvSpPr>
      <dsp:spPr>
        <a:xfrm>
          <a:off x="4766186" y="412627"/>
          <a:ext cx="1764131" cy="705652"/>
        </a:xfrm>
        <a:prstGeom prst="chevron">
          <a:avLst/>
        </a:prstGeom>
        <a:gradFill rotWithShape="0">
          <a:gsLst>
            <a:gs pos="0">
              <a:srgbClr val="242F63">
                <a:alpha val="90000"/>
              </a:srgbClr>
            </a:gs>
            <a:gs pos="48000">
              <a:srgbClr val="242F63">
                <a:alpha val="95000"/>
              </a:srgbClr>
            </a:gs>
            <a:gs pos="99000">
              <a:srgbClr val="242F63"/>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FR" sz="1500" b="0" i="0" kern="1200" dirty="0">
              <a:solidFill>
                <a:srgbClr val="FFFFFF"/>
              </a:solidFill>
              <a:latin typeface="Radnika" pitchFamily="2" charset="77"/>
              <a:ea typeface="+mn-ea"/>
              <a:cs typeface="+mn-cs"/>
            </a:rPr>
            <a:t>Exploiter</a:t>
          </a:r>
        </a:p>
      </dsp:txBody>
      <dsp:txXfrm>
        <a:off x="5119012" y="412627"/>
        <a:ext cx="1058479" cy="705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FBD2F-1435-40E2-8A9B-1C4F56DF5318}">
      <dsp:nvSpPr>
        <dsp:cNvPr id="0" name=""/>
        <dsp:cNvSpPr/>
      </dsp:nvSpPr>
      <dsp:spPr>
        <a:xfrm>
          <a:off x="6008613" y="1351017"/>
          <a:ext cx="173887" cy="1318591"/>
        </a:xfrm>
        <a:custGeom>
          <a:avLst/>
          <a:gdLst/>
          <a:ahLst/>
          <a:cxnLst/>
          <a:rect l="0" t="0" r="0" b="0"/>
          <a:pathLst>
            <a:path>
              <a:moveTo>
                <a:pt x="0" y="0"/>
              </a:moveTo>
              <a:lnTo>
                <a:pt x="0" y="1318591"/>
              </a:lnTo>
              <a:lnTo>
                <a:pt x="173887" y="1318591"/>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F25D56D-B4B9-478A-91D1-DF1E39847111}">
      <dsp:nvSpPr>
        <dsp:cNvPr id="0" name=""/>
        <dsp:cNvSpPr/>
      </dsp:nvSpPr>
      <dsp:spPr>
        <a:xfrm>
          <a:off x="6008613" y="1351017"/>
          <a:ext cx="168072" cy="515422"/>
        </a:xfrm>
        <a:custGeom>
          <a:avLst/>
          <a:gdLst/>
          <a:ahLst/>
          <a:cxnLst/>
          <a:rect l="0" t="0" r="0" b="0"/>
          <a:pathLst>
            <a:path>
              <a:moveTo>
                <a:pt x="0" y="0"/>
              </a:moveTo>
              <a:lnTo>
                <a:pt x="0" y="515422"/>
              </a:lnTo>
              <a:lnTo>
                <a:pt x="168072" y="515422"/>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6FFB576-D1A1-4F42-9697-B81FE1CE74EE}">
      <dsp:nvSpPr>
        <dsp:cNvPr id="0" name=""/>
        <dsp:cNvSpPr/>
      </dsp:nvSpPr>
      <dsp:spPr>
        <a:xfrm>
          <a:off x="3745234" y="554152"/>
          <a:ext cx="2711572" cy="236622"/>
        </a:xfrm>
        <a:custGeom>
          <a:avLst/>
          <a:gdLst/>
          <a:ahLst/>
          <a:cxnLst/>
          <a:rect l="0" t="0" r="0" b="0"/>
          <a:pathLst>
            <a:path>
              <a:moveTo>
                <a:pt x="0" y="0"/>
              </a:moveTo>
              <a:lnTo>
                <a:pt x="0" y="118972"/>
              </a:lnTo>
              <a:lnTo>
                <a:pt x="2711572" y="118972"/>
              </a:lnTo>
              <a:lnTo>
                <a:pt x="2711572" y="236622"/>
              </a:lnTo>
            </a:path>
          </a:pathLst>
        </a:custGeom>
        <a:noFill/>
        <a:ln w="12700" cap="flat" cmpd="sng" algn="ctr">
          <a:solidFill>
            <a:srgbClr val="242F6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8D0D654-71FB-47F2-9EA1-E50F5DCD0143}">
      <dsp:nvSpPr>
        <dsp:cNvPr id="0" name=""/>
        <dsp:cNvSpPr/>
      </dsp:nvSpPr>
      <dsp:spPr>
        <a:xfrm>
          <a:off x="4652826" y="1351017"/>
          <a:ext cx="168072" cy="2106510"/>
        </a:xfrm>
        <a:custGeom>
          <a:avLst/>
          <a:gdLst/>
          <a:ahLst/>
          <a:cxnLst/>
          <a:rect l="0" t="0" r="0" b="0"/>
          <a:pathLst>
            <a:path>
              <a:moveTo>
                <a:pt x="0" y="0"/>
              </a:moveTo>
              <a:lnTo>
                <a:pt x="0" y="2106510"/>
              </a:lnTo>
              <a:lnTo>
                <a:pt x="168072" y="2106510"/>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0F6A9BD-4D66-4606-9A42-228047972462}">
      <dsp:nvSpPr>
        <dsp:cNvPr id="0" name=""/>
        <dsp:cNvSpPr/>
      </dsp:nvSpPr>
      <dsp:spPr>
        <a:xfrm>
          <a:off x="4652826" y="1351017"/>
          <a:ext cx="168072" cy="1310966"/>
        </a:xfrm>
        <a:custGeom>
          <a:avLst/>
          <a:gdLst/>
          <a:ahLst/>
          <a:cxnLst/>
          <a:rect l="0" t="0" r="0" b="0"/>
          <a:pathLst>
            <a:path>
              <a:moveTo>
                <a:pt x="0" y="0"/>
              </a:moveTo>
              <a:lnTo>
                <a:pt x="0" y="1310966"/>
              </a:lnTo>
              <a:lnTo>
                <a:pt x="168072" y="1310966"/>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CA6921A-D242-43A9-8553-D18E739AA742}">
      <dsp:nvSpPr>
        <dsp:cNvPr id="0" name=""/>
        <dsp:cNvSpPr/>
      </dsp:nvSpPr>
      <dsp:spPr>
        <a:xfrm>
          <a:off x="4652826" y="1351017"/>
          <a:ext cx="168072" cy="515422"/>
        </a:xfrm>
        <a:custGeom>
          <a:avLst/>
          <a:gdLst/>
          <a:ahLst/>
          <a:cxnLst/>
          <a:rect l="0" t="0" r="0" b="0"/>
          <a:pathLst>
            <a:path>
              <a:moveTo>
                <a:pt x="0" y="0"/>
              </a:moveTo>
              <a:lnTo>
                <a:pt x="0" y="515422"/>
              </a:lnTo>
              <a:lnTo>
                <a:pt x="168072" y="515422"/>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982EA35-B6B3-49F4-AC51-2CA3866ADF6D}">
      <dsp:nvSpPr>
        <dsp:cNvPr id="0" name=""/>
        <dsp:cNvSpPr/>
      </dsp:nvSpPr>
      <dsp:spPr>
        <a:xfrm>
          <a:off x="3745234" y="554152"/>
          <a:ext cx="1355786" cy="236622"/>
        </a:xfrm>
        <a:custGeom>
          <a:avLst/>
          <a:gdLst/>
          <a:ahLst/>
          <a:cxnLst/>
          <a:rect l="0" t="0" r="0" b="0"/>
          <a:pathLst>
            <a:path>
              <a:moveTo>
                <a:pt x="0" y="0"/>
              </a:moveTo>
              <a:lnTo>
                <a:pt x="0" y="118972"/>
              </a:lnTo>
              <a:lnTo>
                <a:pt x="1355786" y="118972"/>
              </a:lnTo>
              <a:lnTo>
                <a:pt x="1355786" y="236622"/>
              </a:lnTo>
            </a:path>
          </a:pathLst>
        </a:custGeom>
        <a:noFill/>
        <a:ln w="12700" cap="flat" cmpd="sng" algn="ctr">
          <a:solidFill>
            <a:srgbClr val="242F6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D2049E-4875-4051-BB15-CB079C968964}">
      <dsp:nvSpPr>
        <dsp:cNvPr id="0" name=""/>
        <dsp:cNvSpPr/>
      </dsp:nvSpPr>
      <dsp:spPr>
        <a:xfrm>
          <a:off x="3297040" y="1351017"/>
          <a:ext cx="168072" cy="515422"/>
        </a:xfrm>
        <a:custGeom>
          <a:avLst/>
          <a:gdLst/>
          <a:ahLst/>
          <a:cxnLst/>
          <a:rect l="0" t="0" r="0" b="0"/>
          <a:pathLst>
            <a:path>
              <a:moveTo>
                <a:pt x="0" y="0"/>
              </a:moveTo>
              <a:lnTo>
                <a:pt x="0" y="515422"/>
              </a:lnTo>
              <a:lnTo>
                <a:pt x="168072" y="515422"/>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1DFD961-4202-4199-B357-1E5161FB2154}">
      <dsp:nvSpPr>
        <dsp:cNvPr id="0" name=""/>
        <dsp:cNvSpPr/>
      </dsp:nvSpPr>
      <dsp:spPr>
        <a:xfrm>
          <a:off x="3699514" y="554152"/>
          <a:ext cx="91440" cy="236622"/>
        </a:xfrm>
        <a:custGeom>
          <a:avLst/>
          <a:gdLst/>
          <a:ahLst/>
          <a:cxnLst/>
          <a:rect l="0" t="0" r="0" b="0"/>
          <a:pathLst>
            <a:path>
              <a:moveTo>
                <a:pt x="45720" y="0"/>
              </a:moveTo>
              <a:lnTo>
                <a:pt x="45720" y="236622"/>
              </a:lnTo>
            </a:path>
          </a:pathLst>
        </a:custGeom>
        <a:noFill/>
        <a:ln w="12700" cap="flat" cmpd="sng" algn="ctr">
          <a:solidFill>
            <a:srgbClr val="242F6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2B5463F-59D0-42AE-8C1B-0F1FE324B4A3}">
      <dsp:nvSpPr>
        <dsp:cNvPr id="0" name=""/>
        <dsp:cNvSpPr/>
      </dsp:nvSpPr>
      <dsp:spPr>
        <a:xfrm>
          <a:off x="1941254" y="1351017"/>
          <a:ext cx="168072" cy="2106510"/>
        </a:xfrm>
        <a:custGeom>
          <a:avLst/>
          <a:gdLst/>
          <a:ahLst/>
          <a:cxnLst/>
          <a:rect l="0" t="0" r="0" b="0"/>
          <a:pathLst>
            <a:path>
              <a:moveTo>
                <a:pt x="0" y="0"/>
              </a:moveTo>
              <a:lnTo>
                <a:pt x="0" y="2106510"/>
              </a:lnTo>
              <a:lnTo>
                <a:pt x="168072" y="2106510"/>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656F26D-AA2D-4059-BA60-A30A7049459A}">
      <dsp:nvSpPr>
        <dsp:cNvPr id="0" name=""/>
        <dsp:cNvSpPr/>
      </dsp:nvSpPr>
      <dsp:spPr>
        <a:xfrm>
          <a:off x="1941254" y="1351017"/>
          <a:ext cx="168072" cy="1310966"/>
        </a:xfrm>
        <a:custGeom>
          <a:avLst/>
          <a:gdLst/>
          <a:ahLst/>
          <a:cxnLst/>
          <a:rect l="0" t="0" r="0" b="0"/>
          <a:pathLst>
            <a:path>
              <a:moveTo>
                <a:pt x="0" y="0"/>
              </a:moveTo>
              <a:lnTo>
                <a:pt x="0" y="1310966"/>
              </a:lnTo>
              <a:lnTo>
                <a:pt x="168072" y="1310966"/>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6AFC557-D1A3-440F-A427-30DA721143D2}">
      <dsp:nvSpPr>
        <dsp:cNvPr id="0" name=""/>
        <dsp:cNvSpPr/>
      </dsp:nvSpPr>
      <dsp:spPr>
        <a:xfrm>
          <a:off x="1941254" y="1351017"/>
          <a:ext cx="168072" cy="515422"/>
        </a:xfrm>
        <a:custGeom>
          <a:avLst/>
          <a:gdLst/>
          <a:ahLst/>
          <a:cxnLst/>
          <a:rect l="0" t="0" r="0" b="0"/>
          <a:pathLst>
            <a:path>
              <a:moveTo>
                <a:pt x="0" y="0"/>
              </a:moveTo>
              <a:lnTo>
                <a:pt x="0" y="515422"/>
              </a:lnTo>
              <a:lnTo>
                <a:pt x="168072" y="515422"/>
              </a:lnTo>
            </a:path>
          </a:pathLst>
        </a:custGeom>
        <a:noFill/>
        <a:ln w="12700" cap="flat" cmpd="sng" algn="ctr">
          <a:solidFill>
            <a:srgbClr val="242F6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A0A4B80-60B7-48C0-8D2A-39FD25AE1886}">
      <dsp:nvSpPr>
        <dsp:cNvPr id="0" name=""/>
        <dsp:cNvSpPr/>
      </dsp:nvSpPr>
      <dsp:spPr>
        <a:xfrm>
          <a:off x="2389448" y="554152"/>
          <a:ext cx="1355786" cy="236622"/>
        </a:xfrm>
        <a:custGeom>
          <a:avLst/>
          <a:gdLst/>
          <a:ahLst/>
          <a:cxnLst/>
          <a:rect l="0" t="0" r="0" b="0"/>
          <a:pathLst>
            <a:path>
              <a:moveTo>
                <a:pt x="1355786" y="0"/>
              </a:moveTo>
              <a:lnTo>
                <a:pt x="1355786" y="118972"/>
              </a:lnTo>
              <a:lnTo>
                <a:pt x="0" y="118972"/>
              </a:lnTo>
              <a:lnTo>
                <a:pt x="0" y="236622"/>
              </a:lnTo>
            </a:path>
          </a:pathLst>
        </a:custGeom>
        <a:noFill/>
        <a:ln w="12700" cap="flat" cmpd="sng" algn="ctr">
          <a:solidFill>
            <a:srgbClr val="242F6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F788D21-EF19-4CD3-A4CE-A33861AE7109}">
      <dsp:nvSpPr>
        <dsp:cNvPr id="0" name=""/>
        <dsp:cNvSpPr/>
      </dsp:nvSpPr>
      <dsp:spPr>
        <a:xfrm>
          <a:off x="1033661" y="554152"/>
          <a:ext cx="2711572" cy="236622"/>
        </a:xfrm>
        <a:custGeom>
          <a:avLst/>
          <a:gdLst/>
          <a:ahLst/>
          <a:cxnLst/>
          <a:rect l="0" t="0" r="0" b="0"/>
          <a:pathLst>
            <a:path>
              <a:moveTo>
                <a:pt x="2711572" y="0"/>
              </a:moveTo>
              <a:lnTo>
                <a:pt x="2711572" y="118972"/>
              </a:lnTo>
              <a:lnTo>
                <a:pt x="0" y="118972"/>
              </a:lnTo>
              <a:lnTo>
                <a:pt x="0" y="236622"/>
              </a:lnTo>
            </a:path>
          </a:pathLst>
        </a:custGeom>
        <a:noFill/>
        <a:ln w="12700" cap="flat" cmpd="sng" algn="ctr">
          <a:solidFill>
            <a:srgbClr val="242F6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179C99B-FB95-49F5-9438-6F07F1AEA451}">
      <dsp:nvSpPr>
        <dsp:cNvPr id="0" name=""/>
        <dsp:cNvSpPr/>
      </dsp:nvSpPr>
      <dsp:spPr>
        <a:xfrm>
          <a:off x="612449" y="0"/>
          <a:ext cx="6265570" cy="554152"/>
        </a:xfrm>
        <a:prstGeom prst="rect">
          <a:avLst/>
        </a:prstGeom>
        <a:solidFill>
          <a:srgbClr val="B6DFE9"/>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rgbClr val="242F63"/>
              </a:solidFill>
              <a:latin typeface="Calibri" panose="020F0502020204030204"/>
              <a:ea typeface="+mn-ea"/>
              <a:cs typeface="+mn-cs"/>
            </a:rPr>
            <a:t>Prix de la chaleur « utile »</a:t>
          </a:r>
        </a:p>
      </dsp:txBody>
      <dsp:txXfrm>
        <a:off x="612449" y="0"/>
        <a:ext cx="6265570" cy="554152"/>
      </dsp:txXfrm>
    </dsp:sp>
    <dsp:sp modelId="{6394C5E5-DDF7-4678-8F2D-805857FB5561}">
      <dsp:nvSpPr>
        <dsp:cNvPr id="0" name=""/>
        <dsp:cNvSpPr/>
      </dsp:nvSpPr>
      <dsp:spPr>
        <a:xfrm>
          <a:off x="473419" y="790775"/>
          <a:ext cx="1120484" cy="560242"/>
        </a:xfrm>
        <a:prstGeom prst="rect">
          <a:avLst/>
        </a:prstGeom>
        <a:solidFill>
          <a:srgbClr val="F0813C"/>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Solaire thermique</a:t>
          </a:r>
        </a:p>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25 - 50 €/MWh utile</a:t>
          </a:r>
        </a:p>
      </dsp:txBody>
      <dsp:txXfrm>
        <a:off x="473419" y="790775"/>
        <a:ext cx="1120484" cy="560242"/>
      </dsp:txXfrm>
    </dsp:sp>
    <dsp:sp modelId="{41DFBF01-15D8-45EC-805E-E08305A4C8B5}">
      <dsp:nvSpPr>
        <dsp:cNvPr id="0" name=""/>
        <dsp:cNvSpPr/>
      </dsp:nvSpPr>
      <dsp:spPr>
        <a:xfrm>
          <a:off x="1829205" y="790775"/>
          <a:ext cx="1120484" cy="560242"/>
        </a:xfrm>
        <a:prstGeom prst="rect">
          <a:avLst/>
        </a:prstGeom>
        <a:solidFill>
          <a:srgbClr val="242F63"/>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Gaz naturel fossile</a:t>
          </a:r>
          <a:br>
            <a:rPr lang="fr-FR" sz="1100" b="1" kern="1200" dirty="0">
              <a:solidFill>
                <a:srgbClr val="FFFFFF"/>
              </a:solidFill>
              <a:latin typeface="Calibri" panose="020F0502020204030204"/>
              <a:ea typeface="+mn-ea"/>
              <a:cs typeface="+mn-cs"/>
            </a:rPr>
          </a:br>
          <a:r>
            <a:rPr lang="fr-FR" sz="1100" b="1" kern="1200" dirty="0">
              <a:solidFill>
                <a:srgbClr val="FFFFFF"/>
              </a:solidFill>
              <a:latin typeface="Calibri" panose="020F0502020204030204"/>
              <a:ea typeface="+mn-ea"/>
              <a:cs typeface="+mn-cs"/>
            </a:rPr>
            <a:t>~40 €/MWh utile</a:t>
          </a:r>
        </a:p>
      </dsp:txBody>
      <dsp:txXfrm>
        <a:off x="1829205" y="790775"/>
        <a:ext cx="1120484" cy="560242"/>
      </dsp:txXfrm>
    </dsp:sp>
    <dsp:sp modelId="{AA33763F-C79D-4AAC-A0D5-7A6B7EDE62DD}">
      <dsp:nvSpPr>
        <dsp:cNvPr id="0" name=""/>
        <dsp:cNvSpPr/>
      </dsp:nvSpPr>
      <dsp:spPr>
        <a:xfrm>
          <a:off x="2109326" y="1586319"/>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Prix marginal </a:t>
          </a:r>
        </a:p>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(hors abonnement)</a:t>
          </a:r>
        </a:p>
      </dsp:txBody>
      <dsp:txXfrm>
        <a:off x="2109326" y="1586319"/>
        <a:ext cx="1120484" cy="560242"/>
      </dsp:txXfrm>
    </dsp:sp>
    <dsp:sp modelId="{2A60971F-1C3E-4D02-80A5-1E52C015B016}">
      <dsp:nvSpPr>
        <dsp:cNvPr id="0" name=""/>
        <dsp:cNvSpPr/>
      </dsp:nvSpPr>
      <dsp:spPr>
        <a:xfrm>
          <a:off x="2109326" y="2381863"/>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Hypothèses : prix de25 €/MWh PCS, 85% de rendement sur PCS, 8,45 € de TICGN OU 9,57 € PNAQ</a:t>
          </a:r>
        </a:p>
      </dsp:txBody>
      <dsp:txXfrm>
        <a:off x="2109326" y="2381863"/>
        <a:ext cx="1120484" cy="560242"/>
      </dsp:txXfrm>
    </dsp:sp>
    <dsp:sp modelId="{DE7B9631-C666-480C-9C65-0FA244319CC1}">
      <dsp:nvSpPr>
        <dsp:cNvPr id="0" name=""/>
        <dsp:cNvSpPr/>
      </dsp:nvSpPr>
      <dsp:spPr>
        <a:xfrm>
          <a:off x="2109326" y="3177407"/>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Energie non renouvelable, corrélée au prix de marché</a:t>
          </a:r>
        </a:p>
      </dsp:txBody>
      <dsp:txXfrm>
        <a:off x="2109326" y="3177407"/>
        <a:ext cx="1120484" cy="560242"/>
      </dsp:txXfrm>
    </dsp:sp>
    <dsp:sp modelId="{50B2253E-892D-4BF3-A8F3-9D6513DD372A}">
      <dsp:nvSpPr>
        <dsp:cNvPr id="0" name=""/>
        <dsp:cNvSpPr/>
      </dsp:nvSpPr>
      <dsp:spPr>
        <a:xfrm>
          <a:off x="3184992" y="790775"/>
          <a:ext cx="1120484" cy="560242"/>
        </a:xfrm>
        <a:prstGeom prst="rect">
          <a:avLst/>
        </a:prstGeom>
        <a:solidFill>
          <a:srgbClr val="242F63"/>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Biogaz</a:t>
          </a:r>
        </a:p>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&gt; 50 €/MWh utile</a:t>
          </a:r>
        </a:p>
      </dsp:txBody>
      <dsp:txXfrm>
        <a:off x="3184992" y="790775"/>
        <a:ext cx="1120484" cy="560242"/>
      </dsp:txXfrm>
    </dsp:sp>
    <dsp:sp modelId="{0430D534-18E9-4581-9F88-F7D632DB58F7}">
      <dsp:nvSpPr>
        <dsp:cNvPr id="0" name=""/>
        <dsp:cNvSpPr/>
      </dsp:nvSpPr>
      <dsp:spPr>
        <a:xfrm>
          <a:off x="3465113" y="1586319"/>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Garantie d’origine </a:t>
          </a:r>
        </a:p>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&gt; 10 €/MWh utile</a:t>
          </a:r>
        </a:p>
      </dsp:txBody>
      <dsp:txXfrm>
        <a:off x="3465113" y="1586319"/>
        <a:ext cx="1120484" cy="560242"/>
      </dsp:txXfrm>
    </dsp:sp>
    <dsp:sp modelId="{751554DB-472E-4693-AF12-46661248318D}">
      <dsp:nvSpPr>
        <dsp:cNvPr id="0" name=""/>
        <dsp:cNvSpPr/>
      </dsp:nvSpPr>
      <dsp:spPr>
        <a:xfrm>
          <a:off x="4540778" y="790775"/>
          <a:ext cx="1120484" cy="560242"/>
        </a:xfrm>
        <a:prstGeom prst="rect">
          <a:avLst/>
        </a:prstGeom>
        <a:solidFill>
          <a:srgbClr val="242F63"/>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Biomasse</a:t>
          </a:r>
        </a:p>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Entre 40 et 50 €/MWh utile</a:t>
          </a:r>
        </a:p>
      </dsp:txBody>
      <dsp:txXfrm>
        <a:off x="4540778" y="790775"/>
        <a:ext cx="1120484" cy="560242"/>
      </dsp:txXfrm>
    </dsp:sp>
    <dsp:sp modelId="{A3A5ADF1-8A31-4C42-9E39-755BC26F4505}">
      <dsp:nvSpPr>
        <dsp:cNvPr id="0" name=""/>
        <dsp:cNvSpPr/>
      </dsp:nvSpPr>
      <dsp:spPr>
        <a:xfrm>
          <a:off x="4820899" y="1586319"/>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Comprends la part investissement</a:t>
          </a:r>
        </a:p>
      </dsp:txBody>
      <dsp:txXfrm>
        <a:off x="4820899" y="1586319"/>
        <a:ext cx="1120484" cy="560242"/>
      </dsp:txXfrm>
    </dsp:sp>
    <dsp:sp modelId="{E9B02FD8-B136-4B14-AE3C-DEBB4FF09AAA}">
      <dsp:nvSpPr>
        <dsp:cNvPr id="0" name=""/>
        <dsp:cNvSpPr/>
      </dsp:nvSpPr>
      <dsp:spPr>
        <a:xfrm>
          <a:off x="4820899" y="2381863"/>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 Exploitation / maintenance</a:t>
          </a:r>
        </a:p>
      </dsp:txBody>
      <dsp:txXfrm>
        <a:off x="4820899" y="2381863"/>
        <a:ext cx="1120484" cy="560242"/>
      </dsp:txXfrm>
    </dsp:sp>
    <dsp:sp modelId="{56963551-AF89-4860-8EEF-A3A152A6C301}">
      <dsp:nvSpPr>
        <dsp:cNvPr id="0" name=""/>
        <dsp:cNvSpPr/>
      </dsp:nvSpPr>
      <dsp:spPr>
        <a:xfrm>
          <a:off x="4820899" y="3177407"/>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 achat combustible</a:t>
          </a:r>
        </a:p>
      </dsp:txBody>
      <dsp:txXfrm>
        <a:off x="4820899" y="3177407"/>
        <a:ext cx="1120484" cy="560242"/>
      </dsp:txXfrm>
    </dsp:sp>
    <dsp:sp modelId="{B6186BD1-F617-4FDD-A3AC-A2960B32E47F}">
      <dsp:nvSpPr>
        <dsp:cNvPr id="0" name=""/>
        <dsp:cNvSpPr/>
      </dsp:nvSpPr>
      <dsp:spPr>
        <a:xfrm>
          <a:off x="5896564" y="790775"/>
          <a:ext cx="1120484" cy="560242"/>
        </a:xfrm>
        <a:prstGeom prst="rect">
          <a:avLst/>
        </a:prstGeom>
        <a:solidFill>
          <a:srgbClr val="242F63"/>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Pompe à chaleur</a:t>
          </a:r>
        </a:p>
        <a:p>
          <a:pPr marL="0" lvl="0" indent="0" algn="ctr" defTabSz="488950">
            <a:lnSpc>
              <a:spcPct val="90000"/>
            </a:lnSpc>
            <a:spcBef>
              <a:spcPct val="0"/>
            </a:spcBef>
            <a:spcAft>
              <a:spcPct val="35000"/>
            </a:spcAft>
            <a:buNone/>
          </a:pPr>
          <a:r>
            <a:rPr lang="fr-FR" sz="1100" b="1" kern="1200" dirty="0">
              <a:solidFill>
                <a:srgbClr val="FFFFFF"/>
              </a:solidFill>
              <a:latin typeface="Calibri" panose="020F0502020204030204"/>
              <a:ea typeface="+mn-ea"/>
              <a:cs typeface="+mn-cs"/>
            </a:rPr>
            <a:t>~ 30 €/MWh utile</a:t>
          </a:r>
        </a:p>
      </dsp:txBody>
      <dsp:txXfrm>
        <a:off x="5896564" y="790775"/>
        <a:ext cx="1120484" cy="560242"/>
      </dsp:txXfrm>
    </dsp:sp>
    <dsp:sp modelId="{567ADE9D-5862-482B-8361-E8BA5207683F}">
      <dsp:nvSpPr>
        <dsp:cNvPr id="0" name=""/>
        <dsp:cNvSpPr/>
      </dsp:nvSpPr>
      <dsp:spPr>
        <a:xfrm>
          <a:off x="6176685" y="1586319"/>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Pour un COP moyen de 3</a:t>
          </a:r>
        </a:p>
      </dsp:txBody>
      <dsp:txXfrm>
        <a:off x="6176685" y="1586319"/>
        <a:ext cx="1120484" cy="560242"/>
      </dsp:txXfrm>
    </dsp:sp>
    <dsp:sp modelId="{A1A86C28-0D0F-4F96-BE42-2635AF56EB07}">
      <dsp:nvSpPr>
        <dsp:cNvPr id="0" name=""/>
        <dsp:cNvSpPr/>
      </dsp:nvSpPr>
      <dsp:spPr>
        <a:xfrm>
          <a:off x="6182501" y="2389488"/>
          <a:ext cx="1120484" cy="560242"/>
        </a:xfrm>
        <a:prstGeom prst="rect">
          <a:avLst/>
        </a:prstGeom>
        <a:solidFill>
          <a:srgbClr val="FFFFFF">
            <a:hueOff val="0"/>
            <a:satOff val="0"/>
            <a:lumOff val="0"/>
            <a:alphaOff val="0"/>
          </a:srgbClr>
        </a:solidFill>
        <a:ln w="12700" cap="flat" cmpd="sng" algn="ctr">
          <a:solidFill>
            <a:srgbClr val="242F6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solidFill>
                <a:srgbClr val="242F63">
                  <a:hueOff val="0"/>
                  <a:satOff val="0"/>
                  <a:lumOff val="0"/>
                  <a:alphaOff val="0"/>
                </a:srgbClr>
              </a:solidFill>
              <a:latin typeface="Calibri" panose="020F0502020204030204"/>
              <a:ea typeface="+mn-ea"/>
              <a:cs typeface="+mn-cs"/>
            </a:rPr>
            <a:t>Corrélée au prix de marché</a:t>
          </a:r>
        </a:p>
      </dsp:txBody>
      <dsp:txXfrm>
        <a:off x="6182501" y="2389488"/>
        <a:ext cx="1120484" cy="5602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332"/>
          </a:xfrm>
          <a:prstGeom prst="rect">
            <a:avLst/>
          </a:prstGeom>
        </p:spPr>
        <p:txBody>
          <a:bodyPr vert="horz" lIns="95562" tIns="47781" rIns="95562" bIns="47781" rtlCol="0"/>
          <a:lstStyle>
            <a:lvl1pPr algn="l" fontAlgn="auto">
              <a:spcBef>
                <a:spcPts val="0"/>
              </a:spcBef>
              <a:spcAft>
                <a:spcPts val="0"/>
              </a:spcAft>
              <a:defRPr sz="1300">
                <a:latin typeface="+mn-lt"/>
              </a:defRPr>
            </a:lvl1pPr>
          </a:lstStyle>
          <a:p>
            <a:pPr>
              <a:defRPr/>
            </a:pPr>
            <a:endParaRPr lang="fr-FR" dirty="0">
              <a:latin typeface="Gotham-Book"/>
              <a:cs typeface="Gotham-Book"/>
            </a:endParaRPr>
          </a:p>
        </p:txBody>
      </p:sp>
      <p:sp>
        <p:nvSpPr>
          <p:cNvPr id="4" name="Espace réservé du pied de page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fontAlgn="auto">
              <a:spcBef>
                <a:spcPts val="0"/>
              </a:spcBef>
              <a:spcAft>
                <a:spcPts val="0"/>
              </a:spcAft>
              <a:defRPr sz="1300">
                <a:latin typeface="+mn-lt"/>
              </a:defRPr>
            </a:lvl1pPr>
          </a:lstStyle>
          <a:p>
            <a:pPr>
              <a:defRPr/>
            </a:pPr>
            <a:endParaRPr lang="fr-FR" dirty="0">
              <a:latin typeface="Gotham-Book"/>
              <a:cs typeface="Gotham-Book"/>
            </a:endParaRPr>
          </a:p>
        </p:txBody>
      </p:sp>
      <p:sp>
        <p:nvSpPr>
          <p:cNvPr id="5" name="Espace réservé du numéro de diapositive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fontAlgn="auto">
              <a:spcBef>
                <a:spcPts val="0"/>
              </a:spcBef>
              <a:spcAft>
                <a:spcPts val="0"/>
              </a:spcAft>
              <a:defRPr sz="1300">
                <a:latin typeface="+mn-lt"/>
              </a:defRPr>
            </a:lvl1pPr>
          </a:lstStyle>
          <a:p>
            <a:pPr>
              <a:defRPr/>
            </a:pPr>
            <a:fld id="{074E3EEC-CEE1-48D7-8586-11D820A900E1}" type="slidenum">
              <a:rPr lang="fr-FR">
                <a:latin typeface="Gotham-Book"/>
                <a:cs typeface="Gotham-Book"/>
              </a:rPr>
              <a:pPr>
                <a:defRPr/>
              </a:pPr>
              <a:t>‹N°›</a:t>
            </a:fld>
            <a:endParaRPr lang="fr-FR" dirty="0">
              <a:latin typeface="Gotham-Book"/>
              <a:cs typeface="Gotham-Book"/>
            </a:endParaRPr>
          </a:p>
        </p:txBody>
      </p:sp>
    </p:spTree>
    <p:extLst>
      <p:ext uri="{BB962C8B-B14F-4D97-AF65-F5344CB8AC3E}">
        <p14:creationId xmlns:p14="http://schemas.microsoft.com/office/powerpoint/2010/main" val="33125068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332"/>
          </a:xfrm>
          <a:prstGeom prst="rect">
            <a:avLst/>
          </a:prstGeom>
        </p:spPr>
        <p:txBody>
          <a:bodyPr vert="horz" lIns="95562" tIns="47781" rIns="95562" bIns="47781" rtlCol="0"/>
          <a:lstStyle>
            <a:lvl1pPr algn="l" fontAlgn="auto">
              <a:spcBef>
                <a:spcPts val="0"/>
              </a:spcBef>
              <a:spcAft>
                <a:spcPts val="0"/>
              </a:spcAft>
              <a:defRPr sz="1300">
                <a:latin typeface="Gotham-book"/>
              </a:defRPr>
            </a:lvl1pPr>
          </a:lstStyle>
          <a:p>
            <a:pPr>
              <a:defRPr/>
            </a:pPr>
            <a:endParaRPr lang="fr-FR" dirty="0"/>
          </a:p>
        </p:txBody>
      </p:sp>
      <p:sp>
        <p:nvSpPr>
          <p:cNvPr id="3" name="Espace réservé de la date 2"/>
          <p:cNvSpPr>
            <a:spLocks noGrp="1"/>
          </p:cNvSpPr>
          <p:nvPr>
            <p:ph type="dt" idx="1"/>
          </p:nvPr>
        </p:nvSpPr>
        <p:spPr>
          <a:xfrm>
            <a:off x="3850443" y="1"/>
            <a:ext cx="2945659" cy="496332"/>
          </a:xfrm>
          <a:prstGeom prst="rect">
            <a:avLst/>
          </a:prstGeom>
        </p:spPr>
        <p:txBody>
          <a:bodyPr vert="horz" lIns="95562" tIns="47781" rIns="95562" bIns="47781" rtlCol="0"/>
          <a:lstStyle>
            <a:lvl1pPr algn="r" fontAlgn="auto">
              <a:spcBef>
                <a:spcPts val="0"/>
              </a:spcBef>
              <a:spcAft>
                <a:spcPts val="0"/>
              </a:spcAft>
              <a:defRPr sz="1300">
                <a:latin typeface="Gotham-book"/>
              </a:defRPr>
            </a:lvl1pPr>
          </a:lstStyle>
          <a:p>
            <a:pPr>
              <a:defRPr/>
            </a:pPr>
            <a:fld id="{C07A59B8-03D1-4186-82E3-E1F1C846BCF6}" type="datetime1">
              <a:rPr lang="fr-FR" smtClean="0"/>
              <a:pPr>
                <a:defRPr/>
              </a:pPr>
              <a:t>22/02/2022</a:t>
            </a:fld>
            <a:endParaRPr lang="fr-FR" dirty="0"/>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pPr lvl="0"/>
            <a:endParaRPr lang="fr-FR" noProof="0"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5562" tIns="47781" rIns="95562" bIns="47781"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fontAlgn="auto">
              <a:spcBef>
                <a:spcPts val="0"/>
              </a:spcBef>
              <a:spcAft>
                <a:spcPts val="0"/>
              </a:spcAft>
              <a:defRPr sz="1300">
                <a:latin typeface="Gotham-book"/>
              </a:defRPr>
            </a:lvl1pPr>
          </a:lstStyle>
          <a:p>
            <a:pPr>
              <a:defRPr/>
            </a:pPr>
            <a:endParaRPr lang="fr-FR" dirty="0"/>
          </a:p>
        </p:txBody>
      </p:sp>
      <p:sp>
        <p:nvSpPr>
          <p:cNvPr id="7" name="Espace réservé du numéro de diapositive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fontAlgn="auto">
              <a:spcBef>
                <a:spcPts val="0"/>
              </a:spcBef>
              <a:spcAft>
                <a:spcPts val="0"/>
              </a:spcAft>
              <a:defRPr sz="1300">
                <a:latin typeface="Gotham-book"/>
              </a:defRPr>
            </a:lvl1pPr>
          </a:lstStyle>
          <a:p>
            <a:pPr>
              <a:defRPr/>
            </a:pPr>
            <a:fld id="{A0073751-B219-4DDF-827C-23CF7A61E760}" type="slidenum">
              <a:rPr lang="fr-FR" smtClean="0"/>
              <a:pPr>
                <a:defRPr/>
              </a:pPr>
              <a:t>‹N°›</a:t>
            </a:fld>
            <a:endParaRPr lang="fr-FR" dirty="0"/>
          </a:p>
        </p:txBody>
      </p:sp>
    </p:spTree>
    <p:extLst>
      <p:ext uri="{BB962C8B-B14F-4D97-AF65-F5344CB8AC3E}">
        <p14:creationId xmlns:p14="http://schemas.microsoft.com/office/powerpoint/2010/main" val="329442015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Gotham-book"/>
        <a:ea typeface="+mn-ea"/>
        <a:cs typeface="+mn-cs"/>
      </a:defRPr>
    </a:lvl1pPr>
    <a:lvl2pPr marL="457200" algn="l" defTabSz="457200" rtl="0" eaLnBrk="0" fontAlgn="base" hangingPunct="0">
      <a:spcBef>
        <a:spcPct val="30000"/>
      </a:spcBef>
      <a:spcAft>
        <a:spcPct val="0"/>
      </a:spcAft>
      <a:defRPr sz="1200" kern="1200">
        <a:solidFill>
          <a:schemeClr val="tx1"/>
        </a:solidFill>
        <a:latin typeface="Gotham-book"/>
        <a:ea typeface="+mn-ea"/>
        <a:cs typeface="+mn-cs"/>
      </a:defRPr>
    </a:lvl2pPr>
    <a:lvl3pPr marL="914400" algn="l" defTabSz="457200" rtl="0" eaLnBrk="0" fontAlgn="base" hangingPunct="0">
      <a:spcBef>
        <a:spcPct val="30000"/>
      </a:spcBef>
      <a:spcAft>
        <a:spcPct val="0"/>
      </a:spcAft>
      <a:defRPr sz="1200" kern="1200">
        <a:solidFill>
          <a:schemeClr val="tx1"/>
        </a:solidFill>
        <a:latin typeface="Gotham-book"/>
        <a:ea typeface="+mn-ea"/>
        <a:cs typeface="+mn-cs"/>
      </a:defRPr>
    </a:lvl3pPr>
    <a:lvl4pPr marL="1371600" algn="l" defTabSz="457200" rtl="0" eaLnBrk="0" fontAlgn="base" hangingPunct="0">
      <a:spcBef>
        <a:spcPct val="30000"/>
      </a:spcBef>
      <a:spcAft>
        <a:spcPct val="0"/>
      </a:spcAft>
      <a:defRPr sz="1200" kern="1200">
        <a:solidFill>
          <a:schemeClr val="tx1"/>
        </a:solidFill>
        <a:latin typeface="Gotham-book"/>
        <a:ea typeface="+mn-ea"/>
        <a:cs typeface="+mn-cs"/>
      </a:defRPr>
    </a:lvl4pPr>
    <a:lvl5pPr marL="1828800" algn="l" defTabSz="457200" rtl="0" eaLnBrk="0" fontAlgn="base" hangingPunct="0">
      <a:spcBef>
        <a:spcPct val="30000"/>
      </a:spcBef>
      <a:spcAft>
        <a:spcPct val="0"/>
      </a:spcAft>
      <a:defRPr sz="1200" kern="1200">
        <a:solidFill>
          <a:schemeClr val="tx1"/>
        </a:solidFill>
        <a:latin typeface="Gotham-book"/>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a:t>
            </a:fld>
            <a:endParaRPr lang="fr-FR"/>
          </a:p>
        </p:txBody>
      </p:sp>
    </p:spTree>
    <p:extLst>
      <p:ext uri="{BB962C8B-B14F-4D97-AF65-F5344CB8AC3E}">
        <p14:creationId xmlns:p14="http://schemas.microsoft.com/office/powerpoint/2010/main" val="759957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18</a:t>
            </a:fld>
            <a:endParaRPr lang="fr-FR"/>
          </a:p>
        </p:txBody>
      </p:sp>
    </p:spTree>
    <p:extLst>
      <p:ext uri="{BB962C8B-B14F-4D97-AF65-F5344CB8AC3E}">
        <p14:creationId xmlns:p14="http://schemas.microsoft.com/office/powerpoint/2010/main" val="226906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19</a:t>
            </a:fld>
            <a:endParaRPr lang="fr-FR"/>
          </a:p>
        </p:txBody>
      </p:sp>
    </p:spTree>
    <p:extLst>
      <p:ext uri="{BB962C8B-B14F-4D97-AF65-F5344CB8AC3E}">
        <p14:creationId xmlns:p14="http://schemas.microsoft.com/office/powerpoint/2010/main" val="277685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20</a:t>
            </a:fld>
            <a:endParaRPr lang="fr-FR"/>
          </a:p>
        </p:txBody>
      </p:sp>
    </p:spTree>
    <p:extLst>
      <p:ext uri="{BB962C8B-B14F-4D97-AF65-F5344CB8AC3E}">
        <p14:creationId xmlns:p14="http://schemas.microsoft.com/office/powerpoint/2010/main" val="189892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21</a:t>
            </a:fld>
            <a:endParaRPr lang="fr-FR"/>
          </a:p>
        </p:txBody>
      </p:sp>
    </p:spTree>
    <p:extLst>
      <p:ext uri="{BB962C8B-B14F-4D97-AF65-F5344CB8AC3E}">
        <p14:creationId xmlns:p14="http://schemas.microsoft.com/office/powerpoint/2010/main" val="88601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22</a:t>
            </a:fld>
            <a:endParaRPr lang="fr-FR"/>
          </a:p>
        </p:txBody>
      </p:sp>
    </p:spTree>
    <p:extLst>
      <p:ext uri="{BB962C8B-B14F-4D97-AF65-F5344CB8AC3E}">
        <p14:creationId xmlns:p14="http://schemas.microsoft.com/office/powerpoint/2010/main" val="303595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23</a:t>
            </a:fld>
            <a:endParaRPr lang="fr-FR"/>
          </a:p>
        </p:txBody>
      </p:sp>
    </p:spTree>
    <p:extLst>
      <p:ext uri="{BB962C8B-B14F-4D97-AF65-F5344CB8AC3E}">
        <p14:creationId xmlns:p14="http://schemas.microsoft.com/office/powerpoint/2010/main" val="3007763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24</a:t>
            </a:fld>
            <a:endParaRPr lang="fr-FR"/>
          </a:p>
        </p:txBody>
      </p:sp>
    </p:spTree>
    <p:extLst>
      <p:ext uri="{BB962C8B-B14F-4D97-AF65-F5344CB8AC3E}">
        <p14:creationId xmlns:p14="http://schemas.microsoft.com/office/powerpoint/2010/main" val="191106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25</a:t>
            </a:fld>
            <a:endParaRPr lang="fr-FR"/>
          </a:p>
        </p:txBody>
      </p:sp>
    </p:spTree>
    <p:extLst>
      <p:ext uri="{BB962C8B-B14F-4D97-AF65-F5344CB8AC3E}">
        <p14:creationId xmlns:p14="http://schemas.microsoft.com/office/powerpoint/2010/main" val="2945971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26</a:t>
            </a:fld>
            <a:endParaRPr lang="fr-FR"/>
          </a:p>
        </p:txBody>
      </p:sp>
    </p:spTree>
    <p:extLst>
      <p:ext uri="{BB962C8B-B14F-4D97-AF65-F5344CB8AC3E}">
        <p14:creationId xmlns:p14="http://schemas.microsoft.com/office/powerpoint/2010/main" val="1266584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27</a:t>
            </a:fld>
            <a:endParaRPr lang="fr-FR"/>
          </a:p>
        </p:txBody>
      </p:sp>
    </p:spTree>
    <p:extLst>
      <p:ext uri="{BB962C8B-B14F-4D97-AF65-F5344CB8AC3E}">
        <p14:creationId xmlns:p14="http://schemas.microsoft.com/office/powerpoint/2010/main" val="15798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6</a:t>
            </a:fld>
            <a:endParaRPr lang="fr-FR"/>
          </a:p>
        </p:txBody>
      </p:sp>
    </p:spTree>
    <p:extLst>
      <p:ext uri="{BB962C8B-B14F-4D97-AF65-F5344CB8AC3E}">
        <p14:creationId xmlns:p14="http://schemas.microsoft.com/office/powerpoint/2010/main" val="365738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28</a:t>
            </a:fld>
            <a:endParaRPr lang="fr-FR"/>
          </a:p>
        </p:txBody>
      </p:sp>
    </p:spTree>
    <p:extLst>
      <p:ext uri="{BB962C8B-B14F-4D97-AF65-F5344CB8AC3E}">
        <p14:creationId xmlns:p14="http://schemas.microsoft.com/office/powerpoint/2010/main" val="2241317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29</a:t>
            </a:fld>
            <a:endParaRPr lang="fr-FR"/>
          </a:p>
        </p:txBody>
      </p:sp>
    </p:spTree>
    <p:extLst>
      <p:ext uri="{BB962C8B-B14F-4D97-AF65-F5344CB8AC3E}">
        <p14:creationId xmlns:p14="http://schemas.microsoft.com/office/powerpoint/2010/main" val="301374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30</a:t>
            </a:fld>
            <a:endParaRPr lang="fr-FR"/>
          </a:p>
        </p:txBody>
      </p:sp>
    </p:spTree>
    <p:extLst>
      <p:ext uri="{BB962C8B-B14F-4D97-AF65-F5344CB8AC3E}">
        <p14:creationId xmlns:p14="http://schemas.microsoft.com/office/powerpoint/2010/main" val="949466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31</a:t>
            </a:fld>
            <a:endParaRPr lang="fr-FR"/>
          </a:p>
        </p:txBody>
      </p:sp>
    </p:spTree>
    <p:extLst>
      <p:ext uri="{BB962C8B-B14F-4D97-AF65-F5344CB8AC3E}">
        <p14:creationId xmlns:p14="http://schemas.microsoft.com/office/powerpoint/2010/main" val="1451401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32</a:t>
            </a:fld>
            <a:endParaRPr lang="fr-FR"/>
          </a:p>
        </p:txBody>
      </p:sp>
    </p:spTree>
    <p:extLst>
      <p:ext uri="{BB962C8B-B14F-4D97-AF65-F5344CB8AC3E}">
        <p14:creationId xmlns:p14="http://schemas.microsoft.com/office/powerpoint/2010/main" val="2041695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33</a:t>
            </a:fld>
            <a:endParaRPr lang="fr-FR"/>
          </a:p>
        </p:txBody>
      </p:sp>
    </p:spTree>
    <p:extLst>
      <p:ext uri="{BB962C8B-B14F-4D97-AF65-F5344CB8AC3E}">
        <p14:creationId xmlns:p14="http://schemas.microsoft.com/office/powerpoint/2010/main" val="3504669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36443">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34</a:t>
            </a:fld>
            <a:endParaRPr lang="fr-FR"/>
          </a:p>
        </p:txBody>
      </p:sp>
    </p:spTree>
    <p:extLst>
      <p:ext uri="{BB962C8B-B14F-4D97-AF65-F5344CB8AC3E}">
        <p14:creationId xmlns:p14="http://schemas.microsoft.com/office/powerpoint/2010/main" val="1387302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36443">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35</a:t>
            </a:fld>
            <a:endParaRPr lang="fr-FR"/>
          </a:p>
        </p:txBody>
      </p:sp>
    </p:spTree>
    <p:extLst>
      <p:ext uri="{BB962C8B-B14F-4D97-AF65-F5344CB8AC3E}">
        <p14:creationId xmlns:p14="http://schemas.microsoft.com/office/powerpoint/2010/main" val="2968684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36443">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36</a:t>
            </a:fld>
            <a:endParaRPr lang="fr-FR"/>
          </a:p>
        </p:txBody>
      </p:sp>
    </p:spTree>
    <p:extLst>
      <p:ext uri="{BB962C8B-B14F-4D97-AF65-F5344CB8AC3E}">
        <p14:creationId xmlns:p14="http://schemas.microsoft.com/office/powerpoint/2010/main" val="929640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36443">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37</a:t>
            </a:fld>
            <a:endParaRPr lang="fr-FR"/>
          </a:p>
        </p:txBody>
      </p:sp>
    </p:spTree>
    <p:extLst>
      <p:ext uri="{BB962C8B-B14F-4D97-AF65-F5344CB8AC3E}">
        <p14:creationId xmlns:p14="http://schemas.microsoft.com/office/powerpoint/2010/main" val="1536470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11</a:t>
            </a:fld>
            <a:endParaRPr lang="fr-FR"/>
          </a:p>
        </p:txBody>
      </p:sp>
    </p:spTree>
    <p:extLst>
      <p:ext uri="{BB962C8B-B14F-4D97-AF65-F5344CB8AC3E}">
        <p14:creationId xmlns:p14="http://schemas.microsoft.com/office/powerpoint/2010/main" val="2157220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36443">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38</a:t>
            </a:fld>
            <a:endParaRPr lang="fr-FR"/>
          </a:p>
        </p:txBody>
      </p:sp>
    </p:spTree>
    <p:extLst>
      <p:ext uri="{BB962C8B-B14F-4D97-AF65-F5344CB8AC3E}">
        <p14:creationId xmlns:p14="http://schemas.microsoft.com/office/powerpoint/2010/main" val="198383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39</a:t>
            </a:fld>
            <a:endParaRPr lang="fr-FR"/>
          </a:p>
        </p:txBody>
      </p:sp>
    </p:spTree>
    <p:extLst>
      <p:ext uri="{BB962C8B-B14F-4D97-AF65-F5344CB8AC3E}">
        <p14:creationId xmlns:p14="http://schemas.microsoft.com/office/powerpoint/2010/main" val="2367552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41</a:t>
            </a:fld>
            <a:endParaRPr lang="fr-FR"/>
          </a:p>
        </p:txBody>
      </p:sp>
    </p:spTree>
    <p:extLst>
      <p:ext uri="{BB962C8B-B14F-4D97-AF65-F5344CB8AC3E}">
        <p14:creationId xmlns:p14="http://schemas.microsoft.com/office/powerpoint/2010/main" val="275680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42</a:t>
            </a:fld>
            <a:endParaRPr lang="fr-FR"/>
          </a:p>
        </p:txBody>
      </p:sp>
    </p:spTree>
    <p:extLst>
      <p:ext uri="{BB962C8B-B14F-4D97-AF65-F5344CB8AC3E}">
        <p14:creationId xmlns:p14="http://schemas.microsoft.com/office/powerpoint/2010/main" val="15319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12</a:t>
            </a:fld>
            <a:endParaRPr lang="fr-FR"/>
          </a:p>
        </p:txBody>
      </p:sp>
    </p:spTree>
    <p:extLst>
      <p:ext uri="{BB962C8B-B14F-4D97-AF65-F5344CB8AC3E}">
        <p14:creationId xmlns:p14="http://schemas.microsoft.com/office/powerpoint/2010/main" val="86123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13</a:t>
            </a:fld>
            <a:endParaRPr lang="fr-FR"/>
          </a:p>
        </p:txBody>
      </p:sp>
    </p:spTree>
    <p:extLst>
      <p:ext uri="{BB962C8B-B14F-4D97-AF65-F5344CB8AC3E}">
        <p14:creationId xmlns:p14="http://schemas.microsoft.com/office/powerpoint/2010/main" val="124598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14</a:t>
            </a:fld>
            <a:endParaRPr lang="fr-FR"/>
          </a:p>
        </p:txBody>
      </p:sp>
    </p:spTree>
    <p:extLst>
      <p:ext uri="{BB962C8B-B14F-4D97-AF65-F5344CB8AC3E}">
        <p14:creationId xmlns:p14="http://schemas.microsoft.com/office/powerpoint/2010/main" val="1037321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15</a:t>
            </a:fld>
            <a:endParaRPr lang="fr-FR"/>
          </a:p>
        </p:txBody>
      </p:sp>
    </p:spTree>
    <p:extLst>
      <p:ext uri="{BB962C8B-B14F-4D97-AF65-F5344CB8AC3E}">
        <p14:creationId xmlns:p14="http://schemas.microsoft.com/office/powerpoint/2010/main" val="399602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16</a:t>
            </a:fld>
            <a:endParaRPr lang="fr-FR"/>
          </a:p>
        </p:txBody>
      </p:sp>
    </p:spTree>
    <p:extLst>
      <p:ext uri="{BB962C8B-B14F-4D97-AF65-F5344CB8AC3E}">
        <p14:creationId xmlns:p14="http://schemas.microsoft.com/office/powerpoint/2010/main" val="3680516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517560">
              <a:defRPr/>
            </a:pPr>
            <a:r>
              <a:rPr lang="fr-FR" sz="1400" dirty="0">
                <a:solidFill>
                  <a:srgbClr val="313231"/>
                </a:solidFill>
                <a:latin typeface="VAG Rounded Std Light" pitchFamily="34" charset="0"/>
              </a:rPr>
              <a:t>La norme ISO 15403  « Gaz naturel pour usage comme carburant comprimé pour véhicules - Partie 1</a:t>
            </a:r>
            <a:endParaRPr lang="fr-FR" dirty="0"/>
          </a:p>
          <a:p>
            <a:r>
              <a:rPr lang="fr-FR" sz="1400" dirty="0">
                <a:solidFill>
                  <a:srgbClr val="313231"/>
                </a:solidFill>
                <a:latin typeface="VAG Rounded Std Light" pitchFamily="34" charset="0"/>
              </a:rPr>
              <a:t>«  définit les caractéristiques  respecter </a:t>
            </a:r>
            <a:endParaRPr lang="fr-FR" dirty="0"/>
          </a:p>
        </p:txBody>
      </p:sp>
      <p:sp>
        <p:nvSpPr>
          <p:cNvPr id="4" name="Espace réservé du numéro de diapositive 3"/>
          <p:cNvSpPr>
            <a:spLocks noGrp="1"/>
          </p:cNvSpPr>
          <p:nvPr>
            <p:ph type="sldNum" sz="quarter" idx="10"/>
          </p:nvPr>
        </p:nvSpPr>
        <p:spPr/>
        <p:txBody>
          <a:bodyPr/>
          <a:lstStyle/>
          <a:p>
            <a:pPr>
              <a:defRPr/>
            </a:pPr>
            <a:fld id="{A0073751-B219-4DDF-827C-23CF7A61E760}" type="slidenum">
              <a:rPr lang="fr-FR" smtClean="0"/>
              <a:pPr>
                <a:defRPr/>
              </a:pPr>
              <a:t>17</a:t>
            </a:fld>
            <a:endParaRPr lang="fr-FR"/>
          </a:p>
        </p:txBody>
      </p:sp>
    </p:spTree>
    <p:extLst>
      <p:ext uri="{BB962C8B-B14F-4D97-AF65-F5344CB8AC3E}">
        <p14:creationId xmlns:p14="http://schemas.microsoft.com/office/powerpoint/2010/main" val="3364463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rgbClr val="BE002D"/>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1405" y="1464127"/>
            <a:ext cx="2893198" cy="393187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4186051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989487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629146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08035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814830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608862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63293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380859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6792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547287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sposition personnalisée">
    <p:bg>
      <p:bgPr>
        <a:solidFill>
          <a:srgbClr val="BE002D"/>
        </a:solidFill>
        <a:effectLst/>
      </p:bgPr>
    </p:bg>
    <p:spTree>
      <p:nvGrpSpPr>
        <p:cNvPr id="1" name=""/>
        <p:cNvGrpSpPr/>
        <p:nvPr/>
      </p:nvGrpSpPr>
      <p:grpSpPr>
        <a:xfrm>
          <a:off x="0" y="0"/>
          <a:ext cx="0" cy="0"/>
          <a:chOff x="0" y="0"/>
          <a:chExt cx="0" cy="0"/>
        </a:xfrm>
      </p:grpSpPr>
      <p:pic>
        <p:nvPicPr>
          <p:cNvPr id="2" name="Image 1" descr="NA_PPT_region-blanc.png"/>
          <p:cNvPicPr>
            <a:picLocks noChangeAspect="1"/>
          </p:cNvPicPr>
          <p:nvPr userDrawn="1"/>
        </p:nvPicPr>
        <p:blipFill>
          <a:blip r:embed="rId2">
            <a:alphaModFix amt="53000"/>
            <a:extLst>
              <a:ext uri="{28A0092B-C50C-407E-A947-70E740481C1C}">
                <a14:useLocalDpi xmlns:a14="http://schemas.microsoft.com/office/drawing/2010/main" val="0"/>
              </a:ext>
            </a:extLst>
          </a:blip>
          <a:stretch>
            <a:fillRect/>
          </a:stretch>
        </p:blipFill>
        <p:spPr>
          <a:xfrm>
            <a:off x="3563888" y="188640"/>
            <a:ext cx="5108364" cy="6545794"/>
          </a:xfrm>
          <a:prstGeom prst="rect">
            <a:avLst/>
          </a:prstGeom>
        </p:spPr>
      </p:pic>
      <p:sp>
        <p:nvSpPr>
          <p:cNvPr id="4" name="Espace réservé du texte 3"/>
          <p:cNvSpPr>
            <a:spLocks noGrp="1"/>
          </p:cNvSpPr>
          <p:nvPr>
            <p:ph type="body" sz="quarter" idx="10" hasCustomPrompt="1"/>
          </p:nvPr>
        </p:nvSpPr>
        <p:spPr>
          <a:xfrm>
            <a:off x="5076825" y="1628800"/>
            <a:ext cx="3527425" cy="3455963"/>
          </a:xfrm>
          <a:prstGeom prst="rect">
            <a:avLst/>
          </a:prstGeom>
        </p:spPr>
        <p:txBody>
          <a:bodyPr vert="horz" anchor="ctr"/>
          <a:lstStyle>
            <a:lvl1pPr marL="0" indent="0">
              <a:buNone/>
              <a:defRPr>
                <a:solidFill>
                  <a:srgbClr val="FFFFFF"/>
                </a:solidFill>
                <a:latin typeface="Gotham-book"/>
                <a:cs typeface="Gotham-book"/>
              </a:defRPr>
            </a:lvl1pPr>
          </a:lstStyle>
          <a:p>
            <a:pPr lvl="0"/>
            <a:r>
              <a:rPr lang="fr-FR" dirty="0"/>
              <a:t>CLIQUEZ POUR MODIFIER LES STYLES DU TEXTE DU MASQUE</a:t>
            </a:r>
          </a:p>
        </p:txBody>
      </p:sp>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738" y="1412776"/>
            <a:ext cx="2893198" cy="3931874"/>
          </a:xfrm>
          <a:prstGeom prst="rect">
            <a:avLst/>
          </a:prstGeom>
        </p:spPr>
      </p:pic>
    </p:spTree>
    <p:extLst>
      <p:ext uri="{BB962C8B-B14F-4D97-AF65-F5344CB8AC3E}">
        <p14:creationId xmlns:p14="http://schemas.microsoft.com/office/powerpoint/2010/main" val="3628835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00314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71086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896713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174494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572264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913177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28737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024154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27704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402721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1800" y="1261878"/>
            <a:ext cx="3348372" cy="4546300"/>
          </a:xfrm>
          <a:prstGeom prst="rect">
            <a:avLst/>
          </a:prstGeom>
        </p:spPr>
      </p:pic>
    </p:spTree>
    <p:extLst>
      <p:ext uri="{BB962C8B-B14F-4D97-AF65-F5344CB8AC3E}">
        <p14:creationId xmlns:p14="http://schemas.microsoft.com/office/powerpoint/2010/main" val="289754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837461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282539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045696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012976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889659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176509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34420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659338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876097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04000" y="306000"/>
            <a:ext cx="8136000" cy="900000"/>
          </a:xfrm>
          <a:prstGeom prst="rect">
            <a:avLst/>
          </a:prstGeom>
        </p:spPr>
        <p:txBody>
          <a:bodyPr/>
          <a:lstStyle>
            <a:lvl1pPr>
              <a:defRPr sz="2400"/>
            </a:lvl1pPr>
          </a:lstStyle>
          <a:p>
            <a:r>
              <a:rPr lang="fr-FR" dirty="0"/>
              <a:t>Modifiez le style du titre</a:t>
            </a:r>
            <a:endParaRPr lang="de-DE" dirty="0"/>
          </a:p>
        </p:txBody>
      </p:sp>
      <p:sp>
        <p:nvSpPr>
          <p:cNvPr id="3" name="Inhaltsplatzhalter 2"/>
          <p:cNvSpPr>
            <a:spLocks noGrp="1"/>
          </p:cNvSpPr>
          <p:nvPr>
            <p:ph idx="1"/>
          </p:nvPr>
        </p:nvSpPr>
        <p:spPr>
          <a:xfrm>
            <a:off x="504000" y="1701799"/>
            <a:ext cx="8136000" cy="4173399"/>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
        <p:nvSpPr>
          <p:cNvPr id="5" name="Fußzeilenplatzhalter 4"/>
          <p:cNvSpPr>
            <a:spLocks noGrp="1"/>
          </p:cNvSpPr>
          <p:nvPr>
            <p:ph type="ftr" sz="quarter" idx="11"/>
          </p:nvPr>
        </p:nvSpPr>
        <p:spPr>
          <a:xfrm>
            <a:off x="3124200" y="6525344"/>
            <a:ext cx="2895600" cy="196131"/>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525344"/>
            <a:ext cx="2133600" cy="196131"/>
          </a:xfrm>
          <a:prstGeom prst="rect">
            <a:avLst/>
          </a:prstGeom>
        </p:spPr>
        <p:txBody>
          <a:bodyPr/>
          <a:lstStyle/>
          <a:p>
            <a:fld id="{9D543ADB-E95E-4587-963D-D3C6AB2E96C0}" type="slidenum">
              <a:rPr lang="de-DE" smtClean="0"/>
              <a:pPr/>
              <a:t>‹N°›</a:t>
            </a:fld>
            <a:endParaRPr lang="de-DE"/>
          </a:p>
        </p:txBody>
      </p:sp>
    </p:spTree>
    <p:extLst>
      <p:ext uri="{BB962C8B-B14F-4D97-AF65-F5344CB8AC3E}">
        <p14:creationId xmlns:p14="http://schemas.microsoft.com/office/powerpoint/2010/main" val="196673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2060848"/>
            <a:ext cx="4744012" cy="1606359"/>
          </a:xfrm>
          <a:prstGeom prst="rect">
            <a:avLst/>
          </a:prstGeom>
        </p:spPr>
      </p:pic>
      <p:pic>
        <p:nvPicPr>
          <p:cNvPr id="7" name="Image 6" descr="NA_PPT_region_rouge.png"/>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923928" y="116632"/>
            <a:ext cx="5113205" cy="6552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798847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3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2716053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40763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5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270558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4088561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66861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701496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a:prstGeom prst="rect">
            <a:avLst/>
          </a:prstGeom>
        </p:spPr>
        <p:txBody>
          <a:bodyPr/>
          <a:lstStyle>
            <a:lvl1pPr>
              <a:defRPr sz="3600">
                <a:solidFill>
                  <a:srgbClr val="BE0041"/>
                </a:solidFill>
                <a:latin typeface="Gotham-book"/>
                <a:cs typeface="Gotham-book"/>
              </a:defRPr>
            </a:lvl1pPr>
          </a:lstStyle>
          <a:p>
            <a:r>
              <a:rPr lang="fr-FR" dirty="0"/>
              <a:t>CLIQUEZ ET MODIFIEZ LE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solidFill>
                <a:latin typeface="Gotham-book"/>
                <a:cs typeface="Gotham-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4" name="Espace réservé de la date 3"/>
          <p:cNvSpPr>
            <a:spLocks noGrp="1"/>
          </p:cNvSpPr>
          <p:nvPr>
            <p:ph type="dt" sz="half" idx="10"/>
          </p:nvPr>
        </p:nvSpPr>
        <p:spPr>
          <a:xfrm>
            <a:off x="457200" y="6525344"/>
            <a:ext cx="2133600" cy="196131"/>
          </a:xfrm>
          <a:prstGeom prst="rect">
            <a:avLst/>
          </a:prstGeom>
        </p:spPr>
        <p:txBody>
          <a:bodyPr/>
          <a:lstStyle>
            <a:lvl1pPr>
              <a:defRPr>
                <a:latin typeface="Gotham-book"/>
                <a:cs typeface="Gotham-book"/>
              </a:defRPr>
            </a:lvl1pPr>
          </a:lstStyle>
          <a:p>
            <a:fld id="{DB70F941-8881-D047-BA51-D9798EDA284F}" type="datetimeFigureOut">
              <a:rPr lang="fr-FR" smtClean="0"/>
              <a:pPr/>
              <a:t>22/02/2022</a:t>
            </a:fld>
            <a:endParaRPr lang="fr-FR" dirty="0"/>
          </a:p>
        </p:txBody>
      </p:sp>
      <p:sp>
        <p:nvSpPr>
          <p:cNvPr id="5" name="Espace réservé du pied de page 4"/>
          <p:cNvSpPr>
            <a:spLocks noGrp="1"/>
          </p:cNvSpPr>
          <p:nvPr>
            <p:ph type="ftr" sz="quarter" idx="11"/>
          </p:nvPr>
        </p:nvSpPr>
        <p:spPr>
          <a:xfrm>
            <a:off x="3124200" y="6525344"/>
            <a:ext cx="2895600" cy="196131"/>
          </a:xfrm>
          <a:prstGeom prst="rect">
            <a:avLst/>
          </a:prstGeom>
        </p:spPr>
        <p:txBody>
          <a:bodyPr/>
          <a:lstStyle>
            <a:lvl1pPr>
              <a:defRPr>
                <a:latin typeface="Gotham-book"/>
                <a:cs typeface="Gotham-book"/>
              </a:defRPr>
            </a:lvl1pPr>
          </a:lstStyle>
          <a:p>
            <a:endParaRPr lang="fr-FR" dirty="0"/>
          </a:p>
        </p:txBody>
      </p:sp>
      <p:sp>
        <p:nvSpPr>
          <p:cNvPr id="6" name="Espace réservé du numéro de diapositive 5"/>
          <p:cNvSpPr>
            <a:spLocks noGrp="1"/>
          </p:cNvSpPr>
          <p:nvPr>
            <p:ph type="sldNum" sz="quarter" idx="12"/>
          </p:nvPr>
        </p:nvSpPr>
        <p:spPr>
          <a:xfrm>
            <a:off x="6553200" y="6525344"/>
            <a:ext cx="2133600" cy="196131"/>
          </a:xfrm>
          <a:prstGeom prst="rect">
            <a:avLst/>
          </a:prstGeom>
        </p:spPr>
        <p:txBody>
          <a:bodyPr/>
          <a:lstStyle>
            <a:lvl1pPr>
              <a:defRPr>
                <a:latin typeface="Gotham-book"/>
                <a:cs typeface="Gotham-book"/>
              </a:defRPr>
            </a:lvl1pPr>
          </a:lstStyle>
          <a:p>
            <a:fld id="{8B1F1595-6C59-E84B-8105-24A8F13FA756}" type="slidenum">
              <a:rPr lang="fr-FR" smtClean="0"/>
              <a:pPr/>
              <a:t>‹N°›</a:t>
            </a:fld>
            <a:endParaRPr lang="fr-FR" dirty="0"/>
          </a:p>
        </p:txBody>
      </p:sp>
    </p:spTree>
    <p:extLst>
      <p:ext uri="{BB962C8B-B14F-4D97-AF65-F5344CB8AC3E}">
        <p14:creationId xmlns:p14="http://schemas.microsoft.com/office/powerpoint/2010/main" val="1713076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892785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3600" b="1" cap="all">
                <a:latin typeface="Gotham-Book"/>
                <a:cs typeface="Gotham-Book"/>
              </a:defRPr>
            </a:lvl1pPr>
          </a:lstStyle>
          <a:p>
            <a:r>
              <a:rPr lang="fr-FR" dirty="0"/>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BE0041"/>
                </a:solidFill>
                <a:latin typeface="Gotham-Book"/>
                <a:cs typeface="Gotham-Boo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4" name="Espace réservé de la date 3"/>
          <p:cNvSpPr>
            <a:spLocks noGrp="1"/>
          </p:cNvSpPr>
          <p:nvPr>
            <p:ph type="dt" sz="half" idx="10"/>
          </p:nvPr>
        </p:nvSpPr>
        <p:spPr>
          <a:xfrm>
            <a:off x="457200" y="6525344"/>
            <a:ext cx="2133600" cy="196131"/>
          </a:xfrm>
          <a:prstGeom prst="rect">
            <a:avLst/>
          </a:prstGeom>
        </p:spPr>
        <p:txBody>
          <a:bodyPr/>
          <a:lstStyle>
            <a:lvl1pPr>
              <a:defRPr>
                <a:latin typeface="Gotham-book"/>
                <a:cs typeface="Gotham-book"/>
              </a:defRPr>
            </a:lvl1pPr>
          </a:lstStyle>
          <a:p>
            <a:fld id="{DB70F941-8881-D047-BA51-D9798EDA284F}" type="datetimeFigureOut">
              <a:rPr lang="fr-FR" smtClean="0"/>
              <a:pPr/>
              <a:t>22/02/2022</a:t>
            </a:fld>
            <a:endParaRPr lang="fr-FR" dirty="0"/>
          </a:p>
        </p:txBody>
      </p:sp>
      <p:sp>
        <p:nvSpPr>
          <p:cNvPr id="5" name="Espace réservé du pied de page 4"/>
          <p:cNvSpPr>
            <a:spLocks noGrp="1"/>
          </p:cNvSpPr>
          <p:nvPr>
            <p:ph type="ftr" sz="quarter" idx="11"/>
          </p:nvPr>
        </p:nvSpPr>
        <p:spPr>
          <a:xfrm>
            <a:off x="3124200" y="6525344"/>
            <a:ext cx="2895600" cy="196131"/>
          </a:xfrm>
          <a:prstGeom prst="rect">
            <a:avLst/>
          </a:prstGeom>
        </p:spPr>
        <p:txBody>
          <a:bodyPr/>
          <a:lstStyle>
            <a:lvl1pPr>
              <a:defRPr>
                <a:latin typeface="Gotham-book"/>
                <a:cs typeface="Gotham-book"/>
              </a:defRPr>
            </a:lvl1pPr>
          </a:lstStyle>
          <a:p>
            <a:endParaRPr lang="fr-FR" dirty="0"/>
          </a:p>
        </p:txBody>
      </p:sp>
      <p:sp>
        <p:nvSpPr>
          <p:cNvPr id="6" name="Espace réservé du numéro de diapositive 5"/>
          <p:cNvSpPr>
            <a:spLocks noGrp="1"/>
          </p:cNvSpPr>
          <p:nvPr>
            <p:ph type="sldNum" sz="quarter" idx="12"/>
          </p:nvPr>
        </p:nvSpPr>
        <p:spPr>
          <a:xfrm>
            <a:off x="6553200" y="6525344"/>
            <a:ext cx="2133600" cy="196131"/>
          </a:xfrm>
          <a:prstGeom prst="rect">
            <a:avLst/>
          </a:prstGeom>
        </p:spPr>
        <p:txBody>
          <a:bodyPr/>
          <a:lstStyle>
            <a:lvl1pPr>
              <a:defRPr>
                <a:latin typeface="Gotham-book"/>
                <a:cs typeface="Gotham-book"/>
              </a:defRPr>
            </a:lvl1pPr>
          </a:lstStyle>
          <a:p>
            <a:fld id="{8B1F1595-6C59-E84B-8105-24A8F13FA756}" type="slidenum">
              <a:rPr lang="fr-FR" smtClean="0"/>
              <a:pPr/>
              <a:t>‹N°›</a:t>
            </a:fld>
            <a:endParaRPr lang="fr-FR" dirty="0"/>
          </a:p>
        </p:txBody>
      </p:sp>
    </p:spTree>
    <p:extLst>
      <p:ext uri="{BB962C8B-B14F-4D97-AF65-F5344CB8AC3E}">
        <p14:creationId xmlns:p14="http://schemas.microsoft.com/office/powerpoint/2010/main" val="60265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solidFill>
          <a:srgbClr val="BE002D"/>
        </a:solidFill>
        <a:effectLst/>
      </p:bgPr>
    </p:bg>
    <p:spTree>
      <p:nvGrpSpPr>
        <p:cNvPr id="1" name=""/>
        <p:cNvGrpSpPr/>
        <p:nvPr/>
      </p:nvGrpSpPr>
      <p:grpSpPr>
        <a:xfrm>
          <a:off x="0" y="0"/>
          <a:ext cx="0" cy="0"/>
          <a:chOff x="0" y="0"/>
          <a:chExt cx="0" cy="0"/>
        </a:xfrm>
      </p:grpSpPr>
      <p:sp>
        <p:nvSpPr>
          <p:cNvPr id="6" name="Espace réservé du contenu 9"/>
          <p:cNvSpPr>
            <a:spLocks noGrp="1"/>
          </p:cNvSpPr>
          <p:nvPr>
            <p:ph sz="quarter" idx="10"/>
          </p:nvPr>
        </p:nvSpPr>
        <p:spPr>
          <a:xfrm>
            <a:off x="0" y="1644824"/>
            <a:ext cx="9144000" cy="5213176"/>
          </a:xfrm>
          <a:prstGeom prst="rect">
            <a:avLst/>
          </a:prstGeom>
        </p:spPr>
        <p:txBody>
          <a:bodyPr vert="horz" lIns="0" tIns="0" rIns="0" bIns="0" anchor="t" anchorCtr="0"/>
          <a:lstStyle>
            <a:lvl1pPr marL="0" indent="0" algn="l">
              <a:spcBef>
                <a:spcPts val="0"/>
              </a:spcBef>
              <a:buFont typeface="+mj-lt"/>
              <a:buNone/>
              <a:defRPr sz="3500">
                <a:latin typeface="Gotham-Book"/>
              </a:defRPr>
            </a:lvl1pPr>
            <a:lvl2pPr marL="971550" indent="-514350" algn="r">
              <a:spcAft>
                <a:spcPts val="0"/>
              </a:spcAft>
              <a:buFont typeface="+mj-lt"/>
              <a:buAutoNum type="arabicPeriod"/>
              <a:defRPr sz="3200" strike="noStrike"/>
            </a:lvl2pPr>
          </a:lstStyle>
          <a:p>
            <a:pPr lvl="0"/>
            <a:r>
              <a:rPr lang="fr-FR"/>
              <a:t>Modifiez les styles du texte du masque</a:t>
            </a:r>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1880" y="312894"/>
            <a:ext cx="2061500" cy="955866"/>
          </a:xfrm>
          <a:prstGeom prst="rect">
            <a:avLst/>
          </a:prstGeom>
        </p:spPr>
      </p:pic>
    </p:spTree>
    <p:extLst>
      <p:ext uri="{BB962C8B-B14F-4D97-AF65-F5344CB8AC3E}">
        <p14:creationId xmlns:p14="http://schemas.microsoft.com/office/powerpoint/2010/main" val="2316231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000">
                <a:latin typeface="Gotham-book"/>
                <a:cs typeface="Gotham-book"/>
              </a:defRPr>
            </a:lvl1pPr>
            <a:lvl2pPr>
              <a:defRPr sz="1800">
                <a:latin typeface="Gotham-book"/>
                <a:cs typeface="Gotham-book"/>
              </a:defRPr>
            </a:lvl2pPr>
            <a:lvl3pPr>
              <a:defRPr sz="1600">
                <a:latin typeface="Gotham-book"/>
                <a:cs typeface="Gotham-book"/>
              </a:defRPr>
            </a:lvl3pPr>
            <a:lvl4pPr>
              <a:defRPr sz="1400">
                <a:latin typeface="Gotham-book"/>
                <a:cs typeface="Gotham-book"/>
              </a:defRPr>
            </a:lvl4pPr>
            <a:lvl5pPr>
              <a:defRPr sz="1400">
                <a:latin typeface="Gotham-book"/>
                <a:cs typeface="Gotham-book"/>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000">
                <a:latin typeface="Gotham-book"/>
                <a:cs typeface="Gotham-book"/>
              </a:defRPr>
            </a:lvl1pPr>
            <a:lvl2pPr>
              <a:defRPr sz="1800">
                <a:latin typeface="Gotham-book"/>
                <a:cs typeface="Gotham-book"/>
              </a:defRPr>
            </a:lvl2pPr>
            <a:lvl3pPr>
              <a:defRPr sz="1600">
                <a:latin typeface="Gotham-book"/>
                <a:cs typeface="Gotham-book"/>
              </a:defRPr>
            </a:lvl3pPr>
            <a:lvl4pPr>
              <a:defRPr sz="1400">
                <a:latin typeface="Gotham-book"/>
                <a:cs typeface="Gotham-book"/>
              </a:defRPr>
            </a:lvl4pPr>
            <a:lvl5pPr>
              <a:defRPr sz="1400">
                <a:latin typeface="Gotham-book"/>
                <a:cs typeface="Gotham-book"/>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457200" y="6525344"/>
            <a:ext cx="2133600" cy="196131"/>
          </a:xfrm>
          <a:prstGeom prst="rect">
            <a:avLst/>
          </a:prstGeom>
        </p:spPr>
        <p:txBody>
          <a:bodyPr/>
          <a:lstStyle>
            <a:lvl1pPr>
              <a:defRPr>
                <a:latin typeface="Gotham-book"/>
                <a:cs typeface="Gotham-book"/>
              </a:defRPr>
            </a:lvl1pPr>
          </a:lstStyle>
          <a:p>
            <a:fld id="{DB70F941-8881-D047-BA51-D9798EDA284F}" type="datetimeFigureOut">
              <a:rPr lang="fr-FR" smtClean="0"/>
              <a:pPr/>
              <a:t>22/02/2022</a:t>
            </a:fld>
            <a:endParaRPr lang="fr-FR" dirty="0"/>
          </a:p>
        </p:txBody>
      </p:sp>
      <p:sp>
        <p:nvSpPr>
          <p:cNvPr id="6" name="Espace réservé du pied de page 5"/>
          <p:cNvSpPr>
            <a:spLocks noGrp="1"/>
          </p:cNvSpPr>
          <p:nvPr>
            <p:ph type="ftr" sz="quarter" idx="11"/>
          </p:nvPr>
        </p:nvSpPr>
        <p:spPr>
          <a:xfrm>
            <a:off x="3124200" y="6525344"/>
            <a:ext cx="2895600" cy="196131"/>
          </a:xfrm>
          <a:prstGeom prst="rect">
            <a:avLst/>
          </a:prstGeom>
        </p:spPr>
        <p:txBody>
          <a:bodyPr/>
          <a:lstStyle>
            <a:lvl1pPr>
              <a:defRPr>
                <a:latin typeface="Gotham-book"/>
                <a:cs typeface="Gotham-book"/>
              </a:defRPr>
            </a:lvl1pPr>
          </a:lstStyle>
          <a:p>
            <a:endParaRPr lang="fr-FR" dirty="0"/>
          </a:p>
        </p:txBody>
      </p:sp>
      <p:sp>
        <p:nvSpPr>
          <p:cNvPr id="7" name="Espace réservé du numéro de diapositive 6"/>
          <p:cNvSpPr>
            <a:spLocks noGrp="1"/>
          </p:cNvSpPr>
          <p:nvPr>
            <p:ph type="sldNum" sz="quarter" idx="12"/>
          </p:nvPr>
        </p:nvSpPr>
        <p:spPr>
          <a:xfrm>
            <a:off x="6553200" y="6525344"/>
            <a:ext cx="2133600" cy="196131"/>
          </a:xfrm>
          <a:prstGeom prst="rect">
            <a:avLst/>
          </a:prstGeom>
        </p:spPr>
        <p:txBody>
          <a:bodyPr/>
          <a:lstStyle>
            <a:lvl1pPr>
              <a:defRPr>
                <a:latin typeface="Gotham-book"/>
                <a:cs typeface="Gotham-book"/>
              </a:defRPr>
            </a:lvl1pPr>
          </a:lstStyle>
          <a:p>
            <a:fld id="{8B1F1595-6C59-E84B-8105-24A8F13FA756}" type="slidenum">
              <a:rPr lang="fr-FR" smtClean="0"/>
              <a:pPr/>
              <a:t>‹N°›</a:t>
            </a:fld>
            <a:endParaRPr lang="fr-FR" dirty="0"/>
          </a:p>
        </p:txBody>
      </p:sp>
    </p:spTree>
    <p:extLst>
      <p:ext uri="{BB962C8B-B14F-4D97-AF65-F5344CB8AC3E}">
        <p14:creationId xmlns:p14="http://schemas.microsoft.com/office/powerpoint/2010/main" val="2513534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457200" y="1535113"/>
            <a:ext cx="4040188" cy="639762"/>
          </a:xfrm>
          <a:prstGeom prst="rect">
            <a:avLst/>
          </a:prstGeom>
        </p:spPr>
        <p:txBody>
          <a:bodyPr anchor="b"/>
          <a:lstStyle>
            <a:lvl1pPr marL="0" indent="0">
              <a:buNone/>
              <a:defRPr sz="1600" b="1">
                <a:latin typeface="Gotham-book"/>
                <a:cs typeface="Gotham-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1600">
                <a:latin typeface="Gotham-book"/>
                <a:cs typeface="Gotham-book"/>
              </a:defRPr>
            </a:lvl1pPr>
            <a:lvl2pPr>
              <a:defRPr sz="1400">
                <a:latin typeface="Gotham-book"/>
                <a:cs typeface="Gotham-book"/>
              </a:defRPr>
            </a:lvl2pPr>
            <a:lvl3pPr>
              <a:defRPr sz="1400">
                <a:latin typeface="Gotham-book"/>
                <a:cs typeface="Gotham-book"/>
              </a:defRPr>
            </a:lvl3pPr>
            <a:lvl4pPr>
              <a:defRPr sz="1200">
                <a:latin typeface="Gotham-book"/>
                <a:cs typeface="Gotham-book"/>
              </a:defRPr>
            </a:lvl4pPr>
            <a:lvl5pPr>
              <a:defRPr sz="1200">
                <a:latin typeface="Gotham-book"/>
                <a:cs typeface="Gotham-book"/>
              </a:defRPr>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hasCustomPrompt="1"/>
          </p:nvPr>
        </p:nvSpPr>
        <p:spPr>
          <a:xfrm>
            <a:off x="4645025" y="1535113"/>
            <a:ext cx="4041775" cy="639762"/>
          </a:xfrm>
          <a:prstGeom prst="rect">
            <a:avLst/>
          </a:prstGeom>
        </p:spPr>
        <p:txBody>
          <a:bodyPr anchor="b"/>
          <a:lstStyle>
            <a:lvl1pPr marL="0" indent="0">
              <a:buNone/>
              <a:defRPr sz="1600" b="1">
                <a:latin typeface="Gotham-book"/>
                <a:cs typeface="Gotham-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1600">
                <a:latin typeface="Gotham-book"/>
                <a:cs typeface="Gotham-book"/>
              </a:defRPr>
            </a:lvl1pPr>
            <a:lvl2pPr>
              <a:defRPr sz="1400">
                <a:latin typeface="Gotham-book"/>
                <a:cs typeface="Gotham-book"/>
              </a:defRPr>
            </a:lvl2pPr>
            <a:lvl3pPr>
              <a:defRPr sz="1400">
                <a:latin typeface="Gotham-book"/>
                <a:cs typeface="Gotham-book"/>
              </a:defRPr>
            </a:lvl3pPr>
            <a:lvl4pPr>
              <a:defRPr sz="1200">
                <a:latin typeface="Gotham-book"/>
                <a:cs typeface="Gotham-book"/>
              </a:defRPr>
            </a:lvl4pPr>
            <a:lvl5pPr>
              <a:defRPr sz="1200">
                <a:latin typeface="Gotham-book"/>
                <a:cs typeface="Gotham-book"/>
              </a:defRPr>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457200" y="6525344"/>
            <a:ext cx="2133600" cy="196131"/>
          </a:xfrm>
          <a:prstGeom prst="rect">
            <a:avLst/>
          </a:prstGeom>
        </p:spPr>
        <p:txBody>
          <a:bodyPr/>
          <a:lstStyle>
            <a:lvl1pPr>
              <a:defRPr>
                <a:latin typeface="Gotham-book"/>
                <a:cs typeface="Gotham-book"/>
              </a:defRPr>
            </a:lvl1pPr>
          </a:lstStyle>
          <a:p>
            <a:fld id="{DB70F941-8881-D047-BA51-D9798EDA284F}" type="datetimeFigureOut">
              <a:rPr lang="fr-FR" smtClean="0"/>
              <a:pPr/>
              <a:t>22/02/2022</a:t>
            </a:fld>
            <a:endParaRPr lang="fr-FR" dirty="0"/>
          </a:p>
        </p:txBody>
      </p:sp>
      <p:sp>
        <p:nvSpPr>
          <p:cNvPr id="8" name="Espace réservé du pied de page 7"/>
          <p:cNvSpPr>
            <a:spLocks noGrp="1"/>
          </p:cNvSpPr>
          <p:nvPr>
            <p:ph type="ftr" sz="quarter" idx="11"/>
          </p:nvPr>
        </p:nvSpPr>
        <p:spPr>
          <a:xfrm>
            <a:off x="3124200" y="6525344"/>
            <a:ext cx="2895600" cy="196131"/>
          </a:xfrm>
          <a:prstGeom prst="rect">
            <a:avLst/>
          </a:prstGeom>
        </p:spPr>
        <p:txBody>
          <a:bodyPr/>
          <a:lstStyle>
            <a:lvl1pPr>
              <a:defRPr>
                <a:latin typeface="Gotham-book"/>
                <a:cs typeface="Gotham-book"/>
              </a:defRPr>
            </a:lvl1pPr>
          </a:lstStyle>
          <a:p>
            <a:endParaRPr lang="fr-FR" dirty="0"/>
          </a:p>
        </p:txBody>
      </p:sp>
      <p:sp>
        <p:nvSpPr>
          <p:cNvPr id="9" name="Espace réservé du numéro de diapositive 8"/>
          <p:cNvSpPr>
            <a:spLocks noGrp="1"/>
          </p:cNvSpPr>
          <p:nvPr>
            <p:ph type="sldNum" sz="quarter" idx="12"/>
          </p:nvPr>
        </p:nvSpPr>
        <p:spPr>
          <a:xfrm>
            <a:off x="6553200" y="6525344"/>
            <a:ext cx="2133600" cy="196131"/>
          </a:xfrm>
          <a:prstGeom prst="rect">
            <a:avLst/>
          </a:prstGeom>
        </p:spPr>
        <p:txBody>
          <a:bodyPr/>
          <a:lstStyle>
            <a:lvl1pPr>
              <a:defRPr>
                <a:latin typeface="Gotham-book"/>
                <a:cs typeface="Gotham-book"/>
              </a:defRPr>
            </a:lvl1pPr>
          </a:lstStyle>
          <a:p>
            <a:fld id="{8B1F1595-6C59-E84B-8105-24A8F13FA756}" type="slidenum">
              <a:rPr lang="fr-FR" smtClean="0"/>
              <a:pPr/>
              <a:t>‹N°›</a:t>
            </a:fld>
            <a:endParaRPr lang="fr-FR" dirty="0"/>
          </a:p>
        </p:txBody>
      </p:sp>
    </p:spTree>
    <p:extLst>
      <p:ext uri="{BB962C8B-B14F-4D97-AF65-F5344CB8AC3E}">
        <p14:creationId xmlns:p14="http://schemas.microsoft.com/office/powerpoint/2010/main" val="1178656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5050" y="1435100"/>
            <a:ext cx="5111750" cy="4691063"/>
          </a:xfrm>
          <a:prstGeom prst="rect">
            <a:avLst/>
          </a:prstGeom>
        </p:spPr>
        <p:txBody>
          <a:bodyPr/>
          <a:lstStyle>
            <a:lvl1pPr>
              <a:defRPr sz="2400">
                <a:latin typeface="Gotham-book"/>
                <a:cs typeface="Gotham-book"/>
              </a:defRPr>
            </a:lvl1pPr>
            <a:lvl2pPr>
              <a:defRPr sz="2000">
                <a:latin typeface="Gotham-book"/>
                <a:cs typeface="Gotham-book"/>
              </a:defRPr>
            </a:lvl2pPr>
            <a:lvl3pPr>
              <a:defRPr sz="1800">
                <a:latin typeface="Gotham-book"/>
                <a:cs typeface="Gotham-book"/>
              </a:defRPr>
            </a:lvl3pPr>
            <a:lvl4pPr>
              <a:defRPr sz="1600">
                <a:latin typeface="Gotham-book"/>
                <a:cs typeface="Gotham-book"/>
              </a:defRPr>
            </a:lvl4pPr>
            <a:lvl5pPr>
              <a:defRPr sz="1400">
                <a:latin typeface="Gotham-book"/>
                <a:cs typeface="Gotham-book"/>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atin typeface="Gotham-book"/>
                <a:cs typeface="Gotham-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a:xfrm>
            <a:off x="457200" y="6525344"/>
            <a:ext cx="2133600" cy="196131"/>
          </a:xfrm>
          <a:prstGeom prst="rect">
            <a:avLst/>
          </a:prstGeom>
        </p:spPr>
        <p:txBody>
          <a:bodyPr/>
          <a:lstStyle>
            <a:lvl1pPr>
              <a:defRPr>
                <a:latin typeface="Gotham-book"/>
                <a:cs typeface="Gotham-book"/>
              </a:defRPr>
            </a:lvl1pPr>
          </a:lstStyle>
          <a:p>
            <a:fld id="{DB70F941-8881-D047-BA51-D9798EDA284F}" type="datetimeFigureOut">
              <a:rPr lang="fr-FR" smtClean="0"/>
              <a:pPr/>
              <a:t>22/02/2022</a:t>
            </a:fld>
            <a:endParaRPr lang="fr-FR" dirty="0"/>
          </a:p>
        </p:txBody>
      </p:sp>
      <p:sp>
        <p:nvSpPr>
          <p:cNvPr id="6" name="Espace réservé du pied de page 5"/>
          <p:cNvSpPr>
            <a:spLocks noGrp="1"/>
          </p:cNvSpPr>
          <p:nvPr>
            <p:ph type="ftr" sz="quarter" idx="11"/>
          </p:nvPr>
        </p:nvSpPr>
        <p:spPr>
          <a:xfrm>
            <a:off x="3124200" y="6525344"/>
            <a:ext cx="2895600" cy="196131"/>
          </a:xfrm>
          <a:prstGeom prst="rect">
            <a:avLst/>
          </a:prstGeom>
        </p:spPr>
        <p:txBody>
          <a:bodyPr/>
          <a:lstStyle>
            <a:lvl1pPr>
              <a:defRPr>
                <a:latin typeface="Gotham-book"/>
                <a:cs typeface="Gotham-book"/>
              </a:defRPr>
            </a:lvl1pPr>
          </a:lstStyle>
          <a:p>
            <a:endParaRPr lang="fr-FR" dirty="0"/>
          </a:p>
        </p:txBody>
      </p:sp>
      <p:sp>
        <p:nvSpPr>
          <p:cNvPr id="7" name="Espace réservé du numéro de diapositive 6"/>
          <p:cNvSpPr>
            <a:spLocks noGrp="1"/>
          </p:cNvSpPr>
          <p:nvPr>
            <p:ph type="sldNum" sz="quarter" idx="12"/>
          </p:nvPr>
        </p:nvSpPr>
        <p:spPr>
          <a:xfrm>
            <a:off x="6553200" y="6525344"/>
            <a:ext cx="2133600" cy="196131"/>
          </a:xfrm>
          <a:prstGeom prst="rect">
            <a:avLst/>
          </a:prstGeom>
        </p:spPr>
        <p:txBody>
          <a:bodyPr/>
          <a:lstStyle>
            <a:lvl1pPr>
              <a:defRPr>
                <a:latin typeface="Gotham-book"/>
                <a:cs typeface="Gotham-book"/>
              </a:defRPr>
            </a:lvl1pPr>
          </a:lstStyle>
          <a:p>
            <a:fld id="{8B1F1595-6C59-E84B-8105-24A8F13FA756}" type="slidenum">
              <a:rPr lang="fr-FR" smtClean="0"/>
              <a:pPr/>
              <a:t>‹N°›</a:t>
            </a:fld>
            <a:endParaRPr lang="fr-FR" dirty="0"/>
          </a:p>
        </p:txBody>
      </p:sp>
    </p:spTree>
    <p:extLst>
      <p:ext uri="{BB962C8B-B14F-4D97-AF65-F5344CB8AC3E}">
        <p14:creationId xmlns:p14="http://schemas.microsoft.com/office/powerpoint/2010/main" val="1996165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0" y="1268760"/>
            <a:ext cx="9180512" cy="5589240"/>
          </a:xfrm>
          <a:prstGeom prst="rect">
            <a:avLst/>
          </a:prstGeom>
        </p:spPr>
        <p:txBody>
          <a:bodyPr/>
          <a:lstStyle>
            <a:lvl1pPr marL="0" indent="0" algn="ctr">
              <a:buNone/>
              <a:defRPr sz="3200">
                <a:latin typeface="Gotham-book"/>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Tree>
    <p:extLst>
      <p:ext uri="{BB962C8B-B14F-4D97-AF65-F5344CB8AC3E}">
        <p14:creationId xmlns:p14="http://schemas.microsoft.com/office/powerpoint/2010/main" val="1776135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2060848"/>
            <a:ext cx="4744012" cy="1606359"/>
          </a:xfrm>
          <a:prstGeom prst="rect">
            <a:avLst/>
          </a:prstGeom>
        </p:spPr>
      </p:pic>
      <p:pic>
        <p:nvPicPr>
          <p:cNvPr id="7" name="Image 6" descr="NA_PPT_region_rouge.png"/>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923928" y="116632"/>
            <a:ext cx="5113205" cy="6552000"/>
          </a:xfrm>
          <a:prstGeom prst="rect">
            <a:avLst/>
          </a:prstGeom>
        </p:spPr>
      </p:pic>
    </p:spTree>
    <p:extLst>
      <p:ext uri="{BB962C8B-B14F-4D97-AF65-F5344CB8AC3E}">
        <p14:creationId xmlns:p14="http://schemas.microsoft.com/office/powerpoint/2010/main" val="275522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u contenu 9"/>
          <p:cNvSpPr>
            <a:spLocks noGrp="1"/>
          </p:cNvSpPr>
          <p:nvPr>
            <p:ph sz="quarter" idx="10"/>
          </p:nvPr>
        </p:nvSpPr>
        <p:spPr>
          <a:xfrm>
            <a:off x="0" y="1600200"/>
            <a:ext cx="9144000" cy="5213176"/>
          </a:xfrm>
          <a:prstGeom prst="rect">
            <a:avLst/>
          </a:prstGeom>
        </p:spPr>
        <p:txBody>
          <a:bodyPr vert="horz" lIns="0" tIns="0" rIns="0" bIns="0" anchor="t" anchorCtr="0"/>
          <a:lstStyle>
            <a:lvl1pPr marL="0" indent="0" algn="l">
              <a:spcBef>
                <a:spcPts val="0"/>
              </a:spcBef>
              <a:buFont typeface="+mj-lt"/>
              <a:buNone/>
              <a:defRPr sz="3500">
                <a:latin typeface="Gotham-Book"/>
              </a:defRPr>
            </a:lvl1pPr>
            <a:lvl2pPr marL="971550" indent="-514350" algn="r">
              <a:spcAft>
                <a:spcPts val="0"/>
              </a:spcAft>
              <a:buFont typeface="+mj-lt"/>
              <a:buAutoNum type="arabicPeriod"/>
              <a:defRPr sz="3200" strike="noStrike"/>
            </a:lvl2pPr>
          </a:lstStyle>
          <a:p>
            <a:pPr lvl="0"/>
            <a:r>
              <a:rPr lang="fr-FR"/>
              <a:t>Modifiez les styles du texte du masque</a:t>
            </a: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1880" y="312894"/>
            <a:ext cx="2061500" cy="955866"/>
          </a:xfrm>
          <a:prstGeom prst="rect">
            <a:avLst/>
          </a:prstGeom>
        </p:spPr>
      </p:pic>
    </p:spTree>
    <p:extLst>
      <p:ext uri="{BB962C8B-B14F-4D97-AF65-F5344CB8AC3E}">
        <p14:creationId xmlns:p14="http://schemas.microsoft.com/office/powerpoint/2010/main" val="209452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5050" y="1435100"/>
            <a:ext cx="5111750" cy="4691063"/>
          </a:xfrm>
          <a:prstGeom prst="rect">
            <a:avLst/>
          </a:prstGeom>
        </p:spPr>
        <p:txBody>
          <a:bodyPr/>
          <a:lstStyle>
            <a:lvl1pPr>
              <a:defRPr sz="2400">
                <a:latin typeface="Gotham-book"/>
                <a:cs typeface="Gotham-book"/>
              </a:defRPr>
            </a:lvl1pPr>
            <a:lvl2pPr>
              <a:defRPr sz="2000">
                <a:latin typeface="Gotham-book"/>
                <a:cs typeface="Gotham-book"/>
              </a:defRPr>
            </a:lvl2pPr>
            <a:lvl3pPr>
              <a:defRPr sz="1800">
                <a:latin typeface="Gotham-book"/>
                <a:cs typeface="Gotham-book"/>
              </a:defRPr>
            </a:lvl3pPr>
            <a:lvl4pPr>
              <a:defRPr sz="1600">
                <a:latin typeface="Gotham-book"/>
                <a:cs typeface="Gotham-book"/>
              </a:defRPr>
            </a:lvl4pPr>
            <a:lvl5pPr>
              <a:defRPr sz="1400">
                <a:latin typeface="Gotham-book"/>
                <a:cs typeface="Gotham-book"/>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atin typeface="Gotham-book"/>
                <a:cs typeface="Gotham-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a:xfrm>
            <a:off x="457200" y="6525344"/>
            <a:ext cx="2133600" cy="196131"/>
          </a:xfrm>
          <a:prstGeom prst="rect">
            <a:avLst/>
          </a:prstGeom>
        </p:spPr>
        <p:txBody>
          <a:bodyPr/>
          <a:lstStyle>
            <a:lvl1pPr>
              <a:defRPr>
                <a:latin typeface="Gotham-book"/>
                <a:cs typeface="Gotham-book"/>
              </a:defRPr>
            </a:lvl1pPr>
          </a:lstStyle>
          <a:p>
            <a:fld id="{DB70F941-8881-D047-BA51-D9798EDA284F}" type="datetimeFigureOut">
              <a:rPr lang="fr-FR" smtClean="0"/>
              <a:pPr/>
              <a:t>22/02/2022</a:t>
            </a:fld>
            <a:endParaRPr lang="fr-FR" dirty="0"/>
          </a:p>
        </p:txBody>
      </p:sp>
      <p:sp>
        <p:nvSpPr>
          <p:cNvPr id="6" name="Espace réservé du pied de page 5"/>
          <p:cNvSpPr>
            <a:spLocks noGrp="1"/>
          </p:cNvSpPr>
          <p:nvPr>
            <p:ph type="ftr" sz="quarter" idx="11"/>
          </p:nvPr>
        </p:nvSpPr>
        <p:spPr>
          <a:xfrm>
            <a:off x="3124200" y="6525344"/>
            <a:ext cx="2895600" cy="196131"/>
          </a:xfrm>
          <a:prstGeom prst="rect">
            <a:avLst/>
          </a:prstGeom>
        </p:spPr>
        <p:txBody>
          <a:bodyPr/>
          <a:lstStyle>
            <a:lvl1pPr>
              <a:defRPr>
                <a:latin typeface="Gotham-book"/>
                <a:cs typeface="Gotham-book"/>
              </a:defRPr>
            </a:lvl1pPr>
          </a:lstStyle>
          <a:p>
            <a:endParaRPr lang="fr-FR" dirty="0"/>
          </a:p>
        </p:txBody>
      </p:sp>
      <p:sp>
        <p:nvSpPr>
          <p:cNvPr id="7" name="Espace réservé du numéro de diapositive 6"/>
          <p:cNvSpPr>
            <a:spLocks noGrp="1"/>
          </p:cNvSpPr>
          <p:nvPr>
            <p:ph type="sldNum" sz="quarter" idx="12"/>
          </p:nvPr>
        </p:nvSpPr>
        <p:spPr>
          <a:xfrm>
            <a:off x="6553200" y="6525344"/>
            <a:ext cx="2133600" cy="196131"/>
          </a:xfrm>
          <a:prstGeom prst="rect">
            <a:avLst/>
          </a:prstGeom>
        </p:spPr>
        <p:txBody>
          <a:bodyPr/>
          <a:lstStyle>
            <a:lvl1pPr>
              <a:defRPr>
                <a:latin typeface="Gotham-book"/>
                <a:cs typeface="Gotham-book"/>
              </a:defRPr>
            </a:lvl1pPr>
          </a:lstStyle>
          <a:p>
            <a:fld id="{8B1F1595-6C59-E84B-8105-24A8F13FA756}" type="slidenum">
              <a:rPr lang="fr-FR" smtClean="0"/>
              <a:pPr/>
              <a:t>‹N°›</a:t>
            </a:fld>
            <a:endParaRPr lang="fr-FR" dirty="0"/>
          </a:p>
        </p:txBody>
      </p:sp>
    </p:spTree>
    <p:extLst>
      <p:ext uri="{BB962C8B-B14F-4D97-AF65-F5344CB8AC3E}">
        <p14:creationId xmlns:p14="http://schemas.microsoft.com/office/powerpoint/2010/main" val="672198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122662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00200"/>
            <a:ext cx="8229600" cy="4525963"/>
          </a:xfrm>
          <a:prstGeom prst="rect">
            <a:avLst/>
          </a:prstGeom>
        </p:spPr>
        <p:txBody>
          <a:bodyPr/>
          <a:lstStyle>
            <a:lvl1pPr>
              <a:defRPr sz="1400">
                <a:solidFill>
                  <a:srgbClr val="BE0041"/>
                </a:solidFill>
                <a:latin typeface="Gotham-book"/>
                <a:cs typeface="Gotham-book"/>
              </a:defRPr>
            </a:lvl1pPr>
            <a:lvl2pPr>
              <a:defRPr sz="1400">
                <a:latin typeface="Gotham-book"/>
                <a:cs typeface="Gotham-book"/>
              </a:defRPr>
            </a:lvl2pPr>
            <a:lvl3pPr>
              <a:defRPr sz="1400">
                <a:latin typeface="Gotham-book"/>
                <a:cs typeface="Gotham-book"/>
              </a:defRPr>
            </a:lvl3pPr>
            <a:lvl4pPr>
              <a:defRPr sz="1400">
                <a:latin typeface="Gotham-book"/>
                <a:cs typeface="Gotham-book"/>
              </a:defRPr>
            </a:lvl4pPr>
            <a:lvl5pPr>
              <a:defRPr sz="1400">
                <a:latin typeface="Gotham-book"/>
                <a:cs typeface="Gotham-book"/>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2"/>
          </p:nvPr>
        </p:nvSpPr>
        <p:spPr>
          <a:xfrm>
            <a:off x="457200" y="6525344"/>
            <a:ext cx="2133600" cy="196131"/>
          </a:xfrm>
          <a:prstGeom prst="rect">
            <a:avLst/>
          </a:prstGeom>
        </p:spPr>
        <p:txBody>
          <a:bodyPr vert="horz" lIns="91440" tIns="45720" rIns="91440" bIns="45720" rtlCol="0" anchor="ctr"/>
          <a:lstStyle>
            <a:lvl1pPr algn="l">
              <a:defRPr sz="800">
                <a:solidFill>
                  <a:srgbClr val="BE0041"/>
                </a:solidFill>
                <a:latin typeface="Gotham-Book"/>
                <a:cs typeface="Gotham-Book"/>
              </a:defRPr>
            </a:lvl1pPr>
          </a:lstStyle>
          <a:p>
            <a:fld id="{7595A265-AF03-9644-9B5B-A799CD1F9184}" type="datetimeFigureOut">
              <a:rPr lang="fr-FR" smtClean="0"/>
              <a:pPr/>
              <a:t>22/02/2022</a:t>
            </a:fld>
            <a:endParaRPr lang="fr-FR" dirty="0"/>
          </a:p>
        </p:txBody>
      </p:sp>
      <p:sp>
        <p:nvSpPr>
          <p:cNvPr id="8" name="Espace réservé du pied de page 4"/>
          <p:cNvSpPr>
            <a:spLocks noGrp="1"/>
          </p:cNvSpPr>
          <p:nvPr>
            <p:ph type="ftr" sz="quarter" idx="3"/>
          </p:nvPr>
        </p:nvSpPr>
        <p:spPr>
          <a:xfrm>
            <a:off x="3124200" y="6525344"/>
            <a:ext cx="2895600" cy="196131"/>
          </a:xfrm>
          <a:prstGeom prst="rect">
            <a:avLst/>
          </a:prstGeom>
        </p:spPr>
        <p:txBody>
          <a:bodyPr vert="horz" lIns="91440" tIns="45720" rIns="91440" bIns="45720" rtlCol="0" anchor="ctr"/>
          <a:lstStyle>
            <a:lvl1pPr algn="ctr">
              <a:defRPr sz="800">
                <a:solidFill>
                  <a:srgbClr val="BE0041"/>
                </a:solidFill>
                <a:latin typeface="Gotham-Book"/>
                <a:cs typeface="Gotham-Book"/>
              </a:defRPr>
            </a:lvl1pPr>
          </a:lstStyle>
          <a:p>
            <a:endParaRPr lang="fr-FR" dirty="0"/>
          </a:p>
        </p:txBody>
      </p:sp>
      <p:sp>
        <p:nvSpPr>
          <p:cNvPr id="9" name="Espace réservé du numéro de diapositive 5"/>
          <p:cNvSpPr>
            <a:spLocks noGrp="1"/>
          </p:cNvSpPr>
          <p:nvPr>
            <p:ph type="sldNum" sz="quarter" idx="4"/>
          </p:nvPr>
        </p:nvSpPr>
        <p:spPr>
          <a:xfrm>
            <a:off x="6553200" y="6525344"/>
            <a:ext cx="2133600" cy="196131"/>
          </a:xfrm>
          <a:prstGeom prst="rect">
            <a:avLst/>
          </a:prstGeom>
        </p:spPr>
        <p:txBody>
          <a:bodyPr vert="horz" lIns="91440" tIns="45720" rIns="91440" bIns="45720" rtlCol="0" anchor="ctr"/>
          <a:lstStyle>
            <a:lvl1pPr algn="r">
              <a:defRPr sz="800">
                <a:solidFill>
                  <a:srgbClr val="BE0041"/>
                </a:solidFill>
                <a:latin typeface="Gotham-Book"/>
                <a:cs typeface="Gotham-Book"/>
              </a:defRPr>
            </a:lvl1pPr>
          </a:lstStyle>
          <a:p>
            <a:fld id="{7A54D016-FF88-C941-963B-394867838E59}" type="slidenum">
              <a:rPr lang="fr-FR" smtClean="0"/>
              <a:pPr/>
              <a:t>‹N°›</a:t>
            </a:fld>
            <a:endParaRPr lang="fr-FR"/>
          </a:p>
        </p:txBody>
      </p:sp>
    </p:spTree>
    <p:extLst>
      <p:ext uri="{BB962C8B-B14F-4D97-AF65-F5344CB8AC3E}">
        <p14:creationId xmlns:p14="http://schemas.microsoft.com/office/powerpoint/2010/main" val="3170493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1.png"/><Relationship Id="rId4" Type="http://schemas.openxmlformats.org/officeDocument/2006/relationships/slideLayout" Target="../slideLayouts/slideLayout5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48"/>
          <a:stretch>
            <a:fillRect/>
          </a:stretch>
        </p:blipFill>
        <p:spPr>
          <a:xfrm>
            <a:off x="141583" y="196136"/>
            <a:ext cx="2404521" cy="8141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66" r:id="rId5"/>
    <p:sldLayoutId id="2147483652" r:id="rId6"/>
    <p:sldLayoutId id="2147483669"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ntiqueOlive AntiqueOlive-Ligh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ntiqueOlive AntiqueOlive-Ligh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ntiqueOlive AntiqueOlive-Ligh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ntiqueOlive AntiqueOlive-Ligh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ntiqueOlive AntiqueOlive-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Connecteur droit 8"/>
          <p:cNvCxnSpPr/>
          <p:nvPr userDrawn="1"/>
        </p:nvCxnSpPr>
        <p:spPr>
          <a:xfrm>
            <a:off x="2686681" y="374502"/>
            <a:ext cx="0" cy="447935"/>
          </a:xfrm>
          <a:prstGeom prst="line">
            <a:avLst/>
          </a:prstGeom>
          <a:ln w="12700">
            <a:solidFill>
              <a:srgbClr val="B1003B"/>
            </a:solidFill>
          </a:ln>
          <a:effectLst/>
        </p:spPr>
        <p:style>
          <a:lnRef idx="2">
            <a:schemeClr val="accent1"/>
          </a:lnRef>
          <a:fillRef idx="0">
            <a:schemeClr val="accent1"/>
          </a:fillRef>
          <a:effectRef idx="1">
            <a:schemeClr val="accent1"/>
          </a:effectRef>
          <a:fontRef idx="minor">
            <a:schemeClr val="tx1"/>
          </a:fontRef>
        </p:style>
      </p:cxnSp>
      <p:sp>
        <p:nvSpPr>
          <p:cNvPr id="13" name="Espace réservé de la date 3"/>
          <p:cNvSpPr>
            <a:spLocks noGrp="1"/>
          </p:cNvSpPr>
          <p:nvPr>
            <p:ph type="dt" sz="half" idx="2"/>
          </p:nvPr>
        </p:nvSpPr>
        <p:spPr>
          <a:xfrm>
            <a:off x="457200" y="6525344"/>
            <a:ext cx="2133600" cy="196131"/>
          </a:xfrm>
          <a:prstGeom prst="rect">
            <a:avLst/>
          </a:prstGeom>
        </p:spPr>
        <p:txBody>
          <a:bodyPr/>
          <a:lstStyle>
            <a:lvl1pPr>
              <a:defRPr sz="800">
                <a:solidFill>
                  <a:srgbClr val="BE0041"/>
                </a:solidFill>
                <a:latin typeface="Gotham-book"/>
                <a:cs typeface="Gotham-book"/>
              </a:defRPr>
            </a:lvl1pPr>
          </a:lstStyle>
          <a:p>
            <a:fld id="{DB70F941-8881-D047-BA51-D9798EDA284F}" type="datetimeFigureOut">
              <a:rPr lang="fr-FR" smtClean="0"/>
              <a:pPr/>
              <a:t>22/02/2022</a:t>
            </a:fld>
            <a:endParaRPr lang="fr-FR" dirty="0"/>
          </a:p>
        </p:txBody>
      </p:sp>
      <p:sp>
        <p:nvSpPr>
          <p:cNvPr id="14" name="Espace réservé du pied de page 4"/>
          <p:cNvSpPr>
            <a:spLocks noGrp="1"/>
          </p:cNvSpPr>
          <p:nvPr>
            <p:ph type="ftr" sz="quarter" idx="3"/>
          </p:nvPr>
        </p:nvSpPr>
        <p:spPr>
          <a:xfrm>
            <a:off x="3124200" y="6525344"/>
            <a:ext cx="2895600" cy="196131"/>
          </a:xfrm>
          <a:prstGeom prst="rect">
            <a:avLst/>
          </a:prstGeom>
        </p:spPr>
        <p:txBody>
          <a:bodyPr/>
          <a:lstStyle>
            <a:lvl1pPr algn="ctr">
              <a:defRPr sz="800">
                <a:solidFill>
                  <a:srgbClr val="BE0041"/>
                </a:solidFill>
                <a:latin typeface="Gotham-book"/>
                <a:cs typeface="Gotham-book"/>
              </a:defRPr>
            </a:lvl1pPr>
          </a:lstStyle>
          <a:p>
            <a:endParaRPr lang="fr-FR" dirty="0"/>
          </a:p>
        </p:txBody>
      </p:sp>
      <p:sp>
        <p:nvSpPr>
          <p:cNvPr id="15" name="Espace réservé du numéro de diapositive 5"/>
          <p:cNvSpPr>
            <a:spLocks noGrp="1"/>
          </p:cNvSpPr>
          <p:nvPr>
            <p:ph type="sldNum" sz="quarter" idx="4"/>
          </p:nvPr>
        </p:nvSpPr>
        <p:spPr>
          <a:xfrm>
            <a:off x="6553200" y="6525344"/>
            <a:ext cx="2133600" cy="196131"/>
          </a:xfrm>
          <a:prstGeom prst="rect">
            <a:avLst/>
          </a:prstGeom>
        </p:spPr>
        <p:txBody>
          <a:bodyPr/>
          <a:lstStyle>
            <a:lvl1pPr algn="r">
              <a:defRPr sz="800">
                <a:solidFill>
                  <a:srgbClr val="BE0041"/>
                </a:solidFill>
                <a:latin typeface="Gotham-book"/>
                <a:cs typeface="Gotham-book"/>
              </a:defRPr>
            </a:lvl1pPr>
          </a:lstStyle>
          <a:p>
            <a:fld id="{8B1F1595-6C59-E84B-8105-24A8F13FA756}" type="slidenum">
              <a:rPr lang="fr-FR" smtClean="0"/>
              <a:pPr/>
              <a:t>‹N°›</a:t>
            </a:fld>
            <a:endParaRPr lang="fr-FR" dirty="0"/>
          </a:p>
        </p:txBody>
      </p:sp>
      <p:pic>
        <p:nvPicPr>
          <p:cNvPr id="3" name="Image 2"/>
          <p:cNvPicPr>
            <a:picLocks noChangeAspect="1"/>
          </p:cNvPicPr>
          <p:nvPr userDrawn="1"/>
        </p:nvPicPr>
        <p:blipFill>
          <a:blip r:embed="rId10"/>
          <a:stretch>
            <a:fillRect/>
          </a:stretch>
        </p:blipFill>
        <p:spPr>
          <a:xfrm>
            <a:off x="141583" y="196136"/>
            <a:ext cx="2404521" cy="814190"/>
          </a:xfrm>
          <a:prstGeom prst="rect">
            <a:avLst/>
          </a:prstGeom>
        </p:spPr>
      </p:pic>
    </p:spTree>
    <p:extLst>
      <p:ext uri="{BB962C8B-B14F-4D97-AF65-F5344CB8AC3E}">
        <p14:creationId xmlns:p14="http://schemas.microsoft.com/office/powerpoint/2010/main" val="14531365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2" r:id="rId6"/>
    <p:sldLayoutId id="2147483663" r:id="rId7"/>
    <p:sldLayoutId id="214748367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diagramColors" Target="../diagrams/colors2.xm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hyperlink" Target="mailto:d.mathon@poujoulat.fr"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4.jp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hyperlink" Target="mailto:pierre.delmas@newheat.fr" TargetMode="Externa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7.jpeg"/><Relationship Id="rId7" Type="http://schemas.openxmlformats.org/officeDocument/2006/relationships/diagramData" Target="../diagrams/data3.xml"/><Relationship Id="rId12"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50.png"/><Relationship Id="rId11" Type="http://schemas.microsoft.com/office/2007/relationships/diagramDrawing" Target="../diagrams/drawing3.xml"/><Relationship Id="rId5" Type="http://schemas.openxmlformats.org/officeDocument/2006/relationships/image" Target="../media/image49.jpeg"/><Relationship Id="rId10" Type="http://schemas.openxmlformats.org/officeDocument/2006/relationships/diagramColors" Target="../diagrams/colors3.xml"/><Relationship Id="rId4" Type="http://schemas.openxmlformats.org/officeDocument/2006/relationships/image" Target="../media/image48.png"/><Relationship Id="rId9"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chart" Target="../charts/chart2.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1.pn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32.xml"/><Relationship Id="rId16" Type="http://schemas.openxmlformats.org/officeDocument/2006/relationships/image" Target="../media/image87.png"/><Relationship Id="rId1" Type="http://schemas.openxmlformats.org/officeDocument/2006/relationships/slideLayout" Target="../slideLayouts/slideLayout4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572000" y="1340768"/>
            <a:ext cx="4320480" cy="3046988"/>
          </a:xfrm>
          <a:prstGeom prst="rect">
            <a:avLst/>
          </a:prstGeom>
          <a:noFill/>
        </p:spPr>
        <p:txBody>
          <a:bodyPr wrap="square" rtlCol="0">
            <a:spAutoFit/>
          </a:bodyPr>
          <a:lstStyle/>
          <a:p>
            <a:pPr algn="ctr"/>
            <a:r>
              <a:rPr lang="fr-FR" sz="3200" dirty="0"/>
              <a:t>DEFI </a:t>
            </a:r>
          </a:p>
          <a:p>
            <a:pPr algn="ctr"/>
            <a:r>
              <a:rPr lang="fr-FR" sz="3200" dirty="0"/>
              <a:t>ENERGIE </a:t>
            </a:r>
          </a:p>
          <a:p>
            <a:pPr algn="ctr"/>
            <a:r>
              <a:rPr lang="fr-FR" sz="3200" dirty="0"/>
              <a:t>&amp; </a:t>
            </a:r>
          </a:p>
          <a:p>
            <a:pPr algn="ctr"/>
            <a:r>
              <a:rPr lang="fr-FR" sz="3200" dirty="0"/>
              <a:t>ENVIRONNEMENT</a:t>
            </a:r>
          </a:p>
          <a:p>
            <a:pPr algn="ctr"/>
            <a:endParaRPr lang="fr-FR" sz="3200" dirty="0"/>
          </a:p>
          <a:p>
            <a:pPr algn="ctr"/>
            <a:r>
              <a:rPr lang="fr-FR" sz="3200"/>
              <a:t>16 février 2022</a:t>
            </a:r>
            <a:endParaRPr lang="fr-FR" sz="32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5949280"/>
            <a:ext cx="1312589" cy="608615"/>
          </a:xfrm>
          <a:prstGeom prst="rect">
            <a:avLst/>
          </a:prstGeom>
        </p:spPr>
      </p:pic>
    </p:spTree>
    <p:extLst>
      <p:ext uri="{BB962C8B-B14F-4D97-AF65-F5344CB8AC3E}">
        <p14:creationId xmlns:p14="http://schemas.microsoft.com/office/powerpoint/2010/main" val="1026387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87342" y="1700809"/>
            <a:ext cx="8229600" cy="1296144"/>
          </a:xfrm>
        </p:spPr>
        <p:txBody>
          <a:bodyPr/>
          <a:lstStyle/>
          <a:p>
            <a:pPr>
              <a:spcBef>
                <a:spcPts val="0"/>
              </a:spcBef>
              <a:spcAft>
                <a:spcPts val="1200"/>
              </a:spcAft>
              <a:buFont typeface="Century Gothic" panose="020B0502020202020204" pitchFamily="34" charset="0"/>
              <a:buChar char="►"/>
            </a:pPr>
            <a:r>
              <a:rPr lang="fr-FR" altLang="fr-FR" b="1" dirty="0"/>
              <a:t>Fonds chaleur de l’ADEME</a:t>
            </a:r>
            <a:endParaRPr lang="fr-FR" b="1" dirty="0"/>
          </a:p>
          <a:p>
            <a:pPr>
              <a:spcBef>
                <a:spcPts val="0"/>
              </a:spcBef>
              <a:spcAft>
                <a:spcPts val="1200"/>
              </a:spcAft>
              <a:buFont typeface="Century Gothic" panose="020B0502020202020204" pitchFamily="34" charset="0"/>
              <a:buChar char="►"/>
            </a:pPr>
            <a:r>
              <a:rPr lang="fr-FR" altLang="fr-FR" b="1" dirty="0"/>
              <a:t>BCIAT</a:t>
            </a:r>
          </a:p>
          <a:p>
            <a:pPr>
              <a:spcBef>
                <a:spcPts val="0"/>
              </a:spcBef>
              <a:spcAft>
                <a:spcPts val="1200"/>
              </a:spcAft>
              <a:buFont typeface="Century Gothic" panose="020B0502020202020204" pitchFamily="34" charset="0"/>
              <a:buChar char="►"/>
            </a:pPr>
            <a:r>
              <a:rPr lang="fr-FR" altLang="fr-FR" b="1" dirty="0"/>
              <a:t>Sortie des énergies fossiles hors réseaux – Région Nouvelle-Aquitaine</a:t>
            </a:r>
          </a:p>
          <a:p>
            <a:pPr>
              <a:spcBef>
                <a:spcPts val="0"/>
              </a:spcBef>
              <a:spcAft>
                <a:spcPts val="1200"/>
              </a:spcAft>
              <a:buFont typeface="Century Gothic" panose="020B0502020202020204" pitchFamily="34" charset="0"/>
              <a:buChar char="►"/>
            </a:pPr>
            <a:r>
              <a:rPr lang="fr-FR" altLang="fr-FR" b="1" dirty="0"/>
              <a:t>Fonds Européens</a:t>
            </a:r>
          </a:p>
        </p:txBody>
      </p:sp>
      <p:sp>
        <p:nvSpPr>
          <p:cNvPr id="3" name="Titre 1"/>
          <p:cNvSpPr txBox="1">
            <a:spLocks/>
          </p:cNvSpPr>
          <p:nvPr/>
        </p:nvSpPr>
        <p:spPr bwMode="auto">
          <a:xfrm>
            <a:off x="2771800" y="253877"/>
            <a:ext cx="6120680"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Des dispositif pour sortir des énergies fossiles</a:t>
            </a:r>
            <a:endParaRPr lang="fr-FR" sz="1600" i="1" dirty="0">
              <a:solidFill>
                <a:srgbClr val="B1003B"/>
              </a:solidFill>
              <a:latin typeface="Century Gothic" panose="020B0502020202020204" pitchFamily="34" charset="0"/>
              <a:cs typeface="Gotham-Bold"/>
            </a:endParaRP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4" name="Image 3"/>
          <p:cNvPicPr>
            <a:picLocks noChangeAspect="1"/>
          </p:cNvPicPr>
          <p:nvPr/>
        </p:nvPicPr>
        <p:blipFill>
          <a:blip r:embed="rId2"/>
          <a:stretch>
            <a:fillRect/>
          </a:stretch>
        </p:blipFill>
        <p:spPr>
          <a:xfrm>
            <a:off x="6084168" y="1196752"/>
            <a:ext cx="2440647" cy="1199984"/>
          </a:xfrm>
          <a:prstGeom prst="rect">
            <a:avLst/>
          </a:prstGeom>
        </p:spPr>
      </p:pic>
      <p:pic>
        <p:nvPicPr>
          <p:cNvPr id="5" name="Image 4"/>
          <p:cNvPicPr>
            <a:picLocks noChangeAspect="1"/>
          </p:cNvPicPr>
          <p:nvPr/>
        </p:nvPicPr>
        <p:blipFill>
          <a:blip r:embed="rId3"/>
          <a:stretch>
            <a:fillRect/>
          </a:stretch>
        </p:blipFill>
        <p:spPr>
          <a:xfrm>
            <a:off x="5962681" y="2900793"/>
            <a:ext cx="2776790" cy="833871"/>
          </a:xfrm>
          <a:prstGeom prst="rect">
            <a:avLst/>
          </a:prstGeom>
        </p:spPr>
      </p:pic>
      <p:graphicFrame>
        <p:nvGraphicFramePr>
          <p:cNvPr id="6" name="Diagramme 5"/>
          <p:cNvGraphicFramePr/>
          <p:nvPr>
            <p:extLst>
              <p:ext uri="{D42A27DB-BD31-4B8C-83A1-F6EECF244321}">
                <p14:modId xmlns:p14="http://schemas.microsoft.com/office/powerpoint/2010/main" val="1524826752"/>
              </p:ext>
            </p:extLst>
          </p:nvPr>
        </p:nvGraphicFramePr>
        <p:xfrm>
          <a:off x="179512" y="4077071"/>
          <a:ext cx="8712968" cy="24370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146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p:txBody>
      </p:sp>
      <p:pic>
        <p:nvPicPr>
          <p:cNvPr id="1026" name="Picture 2" descr="Conduits de cheminée et sortie de toit pour poêles, inserts, chaudières -  Cheminées Poujou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556792"/>
            <a:ext cx="29146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udières bois-énergie - Energie Plus Le 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961" y="4005064"/>
            <a:ext cx="3528392" cy="185240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42734CD-8536-4A6A-AA13-99F4D2B5D3DF}"/>
              </a:ext>
            </a:extLst>
          </p:cNvPr>
          <p:cNvSpPr txBox="1"/>
          <p:nvPr/>
        </p:nvSpPr>
        <p:spPr>
          <a:xfrm>
            <a:off x="2915816" y="3316342"/>
            <a:ext cx="3058666" cy="369332"/>
          </a:xfrm>
          <a:prstGeom prst="rect">
            <a:avLst/>
          </a:prstGeom>
          <a:noFill/>
        </p:spPr>
        <p:txBody>
          <a:bodyPr wrap="square" rtlCol="0">
            <a:spAutoFit/>
          </a:bodyPr>
          <a:lstStyle/>
          <a:p>
            <a:pPr algn="ctr"/>
            <a:r>
              <a:rPr lang="fr-FR" b="1" dirty="0"/>
              <a:t>Mercredi 16 février 2022</a:t>
            </a:r>
          </a:p>
        </p:txBody>
      </p:sp>
      <p:sp>
        <p:nvSpPr>
          <p:cNvPr id="7" name="ZoneTexte 6"/>
          <p:cNvSpPr txBox="1"/>
          <p:nvPr/>
        </p:nvSpPr>
        <p:spPr>
          <a:xfrm>
            <a:off x="179512" y="6246681"/>
            <a:ext cx="6264696" cy="369332"/>
          </a:xfrm>
          <a:prstGeom prst="rect">
            <a:avLst/>
          </a:prstGeom>
          <a:noFill/>
        </p:spPr>
        <p:txBody>
          <a:bodyPr wrap="square" rtlCol="0">
            <a:spAutoFit/>
          </a:bodyPr>
          <a:lstStyle/>
          <a:p>
            <a:r>
              <a:rPr lang="fr-FR" dirty="0"/>
              <a:t>Contact : </a:t>
            </a:r>
            <a:r>
              <a:rPr lang="fr-FR" u="sng" dirty="0">
                <a:hlinkClick r:id="rId5"/>
              </a:rPr>
              <a:t>d.mathon@poujoulat.fr</a:t>
            </a:r>
            <a:r>
              <a:rPr lang="fr-FR" dirty="0"/>
              <a:t> </a:t>
            </a:r>
          </a:p>
        </p:txBody>
      </p:sp>
    </p:spTree>
    <p:extLst>
      <p:ext uri="{BB962C8B-B14F-4D97-AF65-F5344CB8AC3E}">
        <p14:creationId xmlns:p14="http://schemas.microsoft.com/office/powerpoint/2010/main" val="2033367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spcAft>
                <a:spcPts val="600"/>
              </a:spcAft>
            </a:pPr>
            <a:endParaRPr lang="fr-FR" sz="2400" dirty="0">
              <a:solidFill>
                <a:srgbClr val="B1003B"/>
              </a:solidFill>
              <a:latin typeface="Century Gothic" panose="020B0502020202020204" pitchFamily="34" charset="0"/>
              <a:cs typeface="Gotham-Bold"/>
            </a:endParaRPr>
          </a:p>
          <a:p>
            <a:pPr marL="0" lvl="1" algn="r">
              <a:spcAft>
                <a:spcPts val="600"/>
              </a:spcAft>
            </a:pPr>
            <a:r>
              <a:rPr lang="fr-FR" sz="2400" dirty="0">
                <a:solidFill>
                  <a:srgbClr val="B1003B"/>
                </a:solidFill>
                <a:latin typeface="Century Gothic" panose="020B0502020202020204" pitchFamily="34" charset="0"/>
                <a:cs typeface="Gotham-Bold"/>
              </a:rPr>
              <a:t>L’entreprise</a:t>
            </a:r>
          </a:p>
        </p:txBody>
      </p:sp>
      <p:pic>
        <p:nvPicPr>
          <p:cNvPr id="2" name="Image 1"/>
          <p:cNvPicPr>
            <a:picLocks noChangeAspect="1"/>
          </p:cNvPicPr>
          <p:nvPr/>
        </p:nvPicPr>
        <p:blipFill>
          <a:blip r:embed="rId3"/>
          <a:stretch>
            <a:fillRect/>
          </a:stretch>
        </p:blipFill>
        <p:spPr>
          <a:xfrm>
            <a:off x="7132232" y="5733256"/>
            <a:ext cx="1743034" cy="940800"/>
          </a:xfrm>
          <a:prstGeom prst="rect">
            <a:avLst/>
          </a:prstGeom>
        </p:spPr>
      </p:pic>
      <p:sp>
        <p:nvSpPr>
          <p:cNvPr id="4" name="ZoneTexte 3">
            <a:extLst>
              <a:ext uri="{FF2B5EF4-FFF2-40B4-BE49-F238E27FC236}">
                <a16:creationId xmlns:a16="http://schemas.microsoft.com/office/drawing/2014/main" id="{CA0F3701-5F75-4B82-87FF-49D041044773}"/>
              </a:ext>
            </a:extLst>
          </p:cNvPr>
          <p:cNvSpPr txBox="1"/>
          <p:nvPr/>
        </p:nvSpPr>
        <p:spPr>
          <a:xfrm>
            <a:off x="467544" y="2132856"/>
            <a:ext cx="8407722" cy="4524315"/>
          </a:xfrm>
          <a:prstGeom prst="rect">
            <a:avLst/>
          </a:prstGeom>
          <a:noFill/>
        </p:spPr>
        <p:txBody>
          <a:bodyPr wrap="square" rtlCol="0">
            <a:spAutoFit/>
          </a:bodyPr>
          <a:lstStyle/>
          <a:p>
            <a:pPr marL="285750" indent="-285750">
              <a:buFont typeface="Wingdings" panose="05000000000000000000" pitchFamily="2" charset="2"/>
              <a:buChar char="ü"/>
            </a:pPr>
            <a:r>
              <a:rPr lang="fr-FR" b="1" dirty="0"/>
              <a:t>Poujoulat</a:t>
            </a:r>
            <a:r>
              <a:rPr lang="fr-FR" dirty="0"/>
              <a:t> est une entreprise de taille intermédiaire à capital majoritairement familial. 30% du capital est côté au second marché.</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b="1" dirty="0"/>
              <a:t>2 métiers </a:t>
            </a:r>
            <a:r>
              <a:rPr lang="fr-FR" dirty="0"/>
              <a:t>: la fabrication de systèmes d’évacuation de produits de combustion (conduits de cheminée et cheminées industrielles) &amp; la fabrication / commercialisation de biocombustibles haute performance (bois bûche, bûches densifiées, granulés, bois d’allumage)</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b="1" dirty="0" err="1"/>
              <a:t>CA</a:t>
            </a:r>
            <a:r>
              <a:rPr lang="fr-FR" b="1" baseline="-25000" dirty="0" err="1"/>
              <a:t>p</a:t>
            </a:r>
            <a:r>
              <a:rPr lang="fr-FR" b="1" dirty="0"/>
              <a:t> : </a:t>
            </a:r>
            <a:r>
              <a:rPr lang="fr-FR" dirty="0"/>
              <a:t>300 millions d’euros / Effectif : 1650 salariés (80% en France) </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dirty="0"/>
              <a:t>Un </a:t>
            </a:r>
            <a:r>
              <a:rPr lang="fr-FR" b="1" dirty="0"/>
              <a:t>laboratoire accrédité COFRAC </a:t>
            </a:r>
            <a:r>
              <a:rPr lang="fr-FR" dirty="0"/>
              <a:t>(CERIC) et un partenaire </a:t>
            </a:r>
            <a:r>
              <a:rPr lang="fr-FR" b="1" dirty="0"/>
              <a:t>formation</a:t>
            </a:r>
            <a:r>
              <a:rPr lang="fr-FR" dirty="0"/>
              <a:t> (AGECIC)</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dirty="0"/>
              <a:t>Frédéric COIRIER, le PDG, est co-président du METI et VP du SER</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endParaRPr lang="fr-FR" dirty="0"/>
          </a:p>
        </p:txBody>
      </p:sp>
    </p:spTree>
    <p:extLst>
      <p:ext uri="{BB962C8B-B14F-4D97-AF65-F5344CB8AC3E}">
        <p14:creationId xmlns:p14="http://schemas.microsoft.com/office/powerpoint/2010/main" val="129279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spcAft>
                <a:spcPts val="600"/>
              </a:spcAft>
            </a:pPr>
            <a:endParaRPr lang="fr-FR" sz="2400" dirty="0">
              <a:solidFill>
                <a:srgbClr val="B1003B"/>
              </a:solidFill>
              <a:latin typeface="Century Gothic" panose="020B0502020202020204" pitchFamily="34" charset="0"/>
              <a:cs typeface="Gotham-Bold"/>
            </a:endParaRPr>
          </a:p>
          <a:p>
            <a:pPr marL="0" lvl="1" algn="r">
              <a:spcAft>
                <a:spcPts val="600"/>
              </a:spcAft>
            </a:pPr>
            <a:r>
              <a:rPr lang="fr-FR" sz="2400" dirty="0">
                <a:solidFill>
                  <a:srgbClr val="B1003B"/>
                </a:solidFill>
                <a:latin typeface="Century Gothic" panose="020B0502020202020204" pitchFamily="34" charset="0"/>
                <a:cs typeface="Gotham-Bold"/>
              </a:rPr>
              <a:t>Le projet de chaleur renouvelable</a:t>
            </a:r>
          </a:p>
        </p:txBody>
      </p:sp>
      <p:pic>
        <p:nvPicPr>
          <p:cNvPr id="2" name="Image 1"/>
          <p:cNvPicPr>
            <a:picLocks noChangeAspect="1"/>
          </p:cNvPicPr>
          <p:nvPr/>
        </p:nvPicPr>
        <p:blipFill>
          <a:blip r:embed="rId3"/>
          <a:stretch>
            <a:fillRect/>
          </a:stretch>
        </p:blipFill>
        <p:spPr>
          <a:xfrm>
            <a:off x="7236296" y="5733256"/>
            <a:ext cx="1743607" cy="944962"/>
          </a:xfrm>
          <a:prstGeom prst="rect">
            <a:avLst/>
          </a:prstGeom>
        </p:spPr>
      </p:pic>
      <p:pic>
        <p:nvPicPr>
          <p:cNvPr id="5" name="Image 4">
            <a:extLst>
              <a:ext uri="{FF2B5EF4-FFF2-40B4-BE49-F238E27FC236}">
                <a16:creationId xmlns:a16="http://schemas.microsoft.com/office/drawing/2014/main" id="{29274A58-5DC8-4E15-BEC8-D6EDA5C05B45}"/>
              </a:ext>
            </a:extLst>
          </p:cNvPr>
          <p:cNvPicPr>
            <a:picLocks noChangeAspect="1"/>
          </p:cNvPicPr>
          <p:nvPr/>
        </p:nvPicPr>
        <p:blipFill>
          <a:blip r:embed="rId4"/>
          <a:stretch>
            <a:fillRect/>
          </a:stretch>
        </p:blipFill>
        <p:spPr>
          <a:xfrm>
            <a:off x="229999" y="2049257"/>
            <a:ext cx="3312368" cy="2208245"/>
          </a:xfrm>
          <a:prstGeom prst="rect">
            <a:avLst/>
          </a:prstGeom>
        </p:spPr>
      </p:pic>
      <p:pic>
        <p:nvPicPr>
          <p:cNvPr id="7" name="Image 6">
            <a:extLst>
              <a:ext uri="{FF2B5EF4-FFF2-40B4-BE49-F238E27FC236}">
                <a16:creationId xmlns:a16="http://schemas.microsoft.com/office/drawing/2014/main" id="{0CF5EC19-A92A-4A77-AF12-3B786F2D71DE}"/>
              </a:ext>
            </a:extLst>
          </p:cNvPr>
          <p:cNvPicPr>
            <a:picLocks noChangeAspect="1"/>
          </p:cNvPicPr>
          <p:nvPr/>
        </p:nvPicPr>
        <p:blipFill>
          <a:blip r:embed="rId5"/>
          <a:stretch>
            <a:fillRect/>
          </a:stretch>
        </p:blipFill>
        <p:spPr>
          <a:xfrm>
            <a:off x="4170942" y="2086252"/>
            <a:ext cx="2861386" cy="2146040"/>
          </a:xfrm>
          <a:prstGeom prst="rect">
            <a:avLst/>
          </a:prstGeom>
        </p:spPr>
      </p:pic>
      <p:sp>
        <p:nvSpPr>
          <p:cNvPr id="9" name="ZoneTexte 8">
            <a:extLst>
              <a:ext uri="{FF2B5EF4-FFF2-40B4-BE49-F238E27FC236}">
                <a16:creationId xmlns:a16="http://schemas.microsoft.com/office/drawing/2014/main" id="{D389FCFB-501A-4562-9C4A-898BC7A749DF}"/>
              </a:ext>
            </a:extLst>
          </p:cNvPr>
          <p:cNvSpPr txBox="1"/>
          <p:nvPr/>
        </p:nvSpPr>
        <p:spPr>
          <a:xfrm>
            <a:off x="395536" y="4509120"/>
            <a:ext cx="8424936" cy="1754326"/>
          </a:xfrm>
          <a:prstGeom prst="rect">
            <a:avLst/>
          </a:prstGeom>
          <a:noFill/>
        </p:spPr>
        <p:txBody>
          <a:bodyPr wrap="square">
            <a:spAutoFit/>
          </a:bodyPr>
          <a:lstStyle/>
          <a:p>
            <a:pPr rtl="0"/>
            <a:r>
              <a:rPr lang="fr-FR" sz="1800" b="0" i="0" u="none" strike="noStrike" baseline="0" dirty="0">
                <a:solidFill>
                  <a:srgbClr val="000000"/>
                </a:solidFill>
                <a:latin typeface="Helv"/>
              </a:rPr>
              <a:t>L’installation permet de chauffer 50 000 m</a:t>
            </a:r>
            <a:r>
              <a:rPr lang="fr-FR" sz="1800" b="0" i="0" u="none" strike="noStrike" baseline="30000" dirty="0">
                <a:solidFill>
                  <a:srgbClr val="000000"/>
                </a:solidFill>
                <a:latin typeface="Helv"/>
              </a:rPr>
              <a:t>2 </a:t>
            </a:r>
            <a:r>
              <a:rPr lang="fr-FR" sz="1800" b="0" i="0" u="none" strike="noStrike" dirty="0">
                <a:solidFill>
                  <a:srgbClr val="000000"/>
                </a:solidFill>
                <a:latin typeface="Helv"/>
              </a:rPr>
              <a:t>d’ateliers et de bureaux avec trois équipements :</a:t>
            </a:r>
            <a:endParaRPr lang="fr-FR" sz="1800" b="0" i="0" u="none" strike="noStrike" baseline="30000" dirty="0">
              <a:solidFill>
                <a:srgbClr val="000000"/>
              </a:solidFill>
              <a:latin typeface="Helv"/>
            </a:endParaRPr>
          </a:p>
          <a:p>
            <a:pPr rtl="0"/>
            <a:endParaRPr lang="fr-FR" dirty="0">
              <a:solidFill>
                <a:srgbClr val="000000"/>
              </a:solidFill>
              <a:latin typeface="Helv"/>
            </a:endParaRPr>
          </a:p>
          <a:p>
            <a:pPr rtl="0"/>
            <a:r>
              <a:rPr lang="fr-FR" sz="1800" b="0" i="0" u="none" strike="noStrike" baseline="0" dirty="0">
                <a:solidFill>
                  <a:srgbClr val="000000"/>
                </a:solidFill>
                <a:latin typeface="Helv"/>
              </a:rPr>
              <a:t>- Une chaudière à granulés KOB 540 KW</a:t>
            </a:r>
          </a:p>
          <a:p>
            <a:pPr rtl="0"/>
            <a:r>
              <a:rPr lang="fr-FR" sz="1800" b="0" i="0" u="none" strike="noStrike" baseline="0" dirty="0">
                <a:solidFill>
                  <a:srgbClr val="000000"/>
                </a:solidFill>
                <a:latin typeface="Helv"/>
              </a:rPr>
              <a:t>- Une chaudière à plaquette COMPTE R 1290 KW</a:t>
            </a:r>
          </a:p>
          <a:p>
            <a:pPr rtl="0"/>
            <a:r>
              <a:rPr lang="fr-FR" sz="1800" b="0" i="0" u="none" strike="noStrike" baseline="0" dirty="0">
                <a:solidFill>
                  <a:srgbClr val="000000"/>
                </a:solidFill>
                <a:latin typeface="Helv"/>
              </a:rPr>
              <a:t>- Une chaudière à gaz GUILLOT 1650 KW (appoint)</a:t>
            </a:r>
            <a:endParaRPr lang="fr-FR" dirty="0"/>
          </a:p>
        </p:txBody>
      </p:sp>
    </p:spTree>
    <p:extLst>
      <p:ext uri="{BB962C8B-B14F-4D97-AF65-F5344CB8AC3E}">
        <p14:creationId xmlns:p14="http://schemas.microsoft.com/office/powerpoint/2010/main" val="51432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spcAft>
                <a:spcPts val="600"/>
              </a:spcAft>
            </a:pPr>
            <a:endParaRPr lang="fr-FR" sz="2400" dirty="0">
              <a:solidFill>
                <a:srgbClr val="B1003B"/>
              </a:solidFill>
              <a:latin typeface="Century Gothic" panose="020B0502020202020204" pitchFamily="34" charset="0"/>
              <a:cs typeface="Gotham-Bold"/>
            </a:endParaRPr>
          </a:p>
          <a:p>
            <a:pPr marL="0" lvl="1" algn="r">
              <a:spcAft>
                <a:spcPts val="600"/>
              </a:spcAft>
            </a:pPr>
            <a:r>
              <a:rPr lang="fr-FR" sz="2400" dirty="0">
                <a:solidFill>
                  <a:srgbClr val="B1003B"/>
                </a:solidFill>
                <a:latin typeface="Century Gothic" panose="020B0502020202020204" pitchFamily="34" charset="0"/>
                <a:cs typeface="Gotham-Bold"/>
              </a:rPr>
              <a:t>Le projet de chaleur renouvelable</a:t>
            </a:r>
          </a:p>
        </p:txBody>
      </p:sp>
      <p:pic>
        <p:nvPicPr>
          <p:cNvPr id="2" name="Image 1"/>
          <p:cNvPicPr>
            <a:picLocks noChangeAspect="1"/>
          </p:cNvPicPr>
          <p:nvPr/>
        </p:nvPicPr>
        <p:blipFill>
          <a:blip r:embed="rId3"/>
          <a:stretch>
            <a:fillRect/>
          </a:stretch>
        </p:blipFill>
        <p:spPr>
          <a:xfrm>
            <a:off x="7236296" y="5733256"/>
            <a:ext cx="1743607" cy="951058"/>
          </a:xfrm>
          <a:prstGeom prst="rect">
            <a:avLst/>
          </a:prstGeom>
        </p:spPr>
      </p:pic>
      <p:pic>
        <p:nvPicPr>
          <p:cNvPr id="6" name="Image 5">
            <a:extLst>
              <a:ext uri="{FF2B5EF4-FFF2-40B4-BE49-F238E27FC236}">
                <a16:creationId xmlns:a16="http://schemas.microsoft.com/office/drawing/2014/main" id="{946DAFA5-9C51-4445-B6D7-F6664F8A8B52}"/>
              </a:ext>
            </a:extLst>
          </p:cNvPr>
          <p:cNvPicPr>
            <a:picLocks noChangeAspect="1"/>
          </p:cNvPicPr>
          <p:nvPr/>
        </p:nvPicPr>
        <p:blipFill>
          <a:blip r:embed="rId4"/>
          <a:stretch>
            <a:fillRect/>
          </a:stretch>
        </p:blipFill>
        <p:spPr>
          <a:xfrm>
            <a:off x="251520" y="2060848"/>
            <a:ext cx="3690529" cy="2952328"/>
          </a:xfrm>
          <a:prstGeom prst="rect">
            <a:avLst/>
          </a:prstGeom>
        </p:spPr>
      </p:pic>
      <p:sp>
        <p:nvSpPr>
          <p:cNvPr id="7" name="ZoneTexte 6">
            <a:extLst>
              <a:ext uri="{FF2B5EF4-FFF2-40B4-BE49-F238E27FC236}">
                <a16:creationId xmlns:a16="http://schemas.microsoft.com/office/drawing/2014/main" id="{9288302C-DB36-4868-8A00-788D3CFC71D4}"/>
              </a:ext>
            </a:extLst>
          </p:cNvPr>
          <p:cNvSpPr txBox="1"/>
          <p:nvPr/>
        </p:nvSpPr>
        <p:spPr>
          <a:xfrm>
            <a:off x="4067944" y="2100547"/>
            <a:ext cx="4176464" cy="2862322"/>
          </a:xfrm>
          <a:prstGeom prst="rect">
            <a:avLst/>
          </a:prstGeom>
          <a:noFill/>
        </p:spPr>
        <p:txBody>
          <a:bodyPr wrap="square" rtlCol="0">
            <a:spAutoFit/>
          </a:bodyPr>
          <a:lstStyle/>
          <a:p>
            <a:endParaRPr lang="fr-FR" dirty="0"/>
          </a:p>
          <a:p>
            <a:r>
              <a:rPr lang="fr-FR" dirty="0"/>
              <a:t>OPEX : </a:t>
            </a:r>
          </a:p>
          <a:p>
            <a:endParaRPr lang="fr-FR" dirty="0"/>
          </a:p>
          <a:p>
            <a:r>
              <a:rPr lang="fr-FR" dirty="0"/>
              <a:t>	- granulés de bois : 46,6 € / MWh</a:t>
            </a:r>
          </a:p>
          <a:p>
            <a:r>
              <a:rPr lang="fr-FR" dirty="0"/>
              <a:t>	- Plaquettes : 40 €/MWh</a:t>
            </a:r>
          </a:p>
          <a:p>
            <a:r>
              <a:rPr lang="fr-FR" dirty="0"/>
              <a:t>	- gaz propane : 75 €/MWh</a:t>
            </a:r>
          </a:p>
          <a:p>
            <a:endParaRPr lang="fr-FR" dirty="0"/>
          </a:p>
          <a:p>
            <a:pPr algn="ctr"/>
            <a:endParaRPr lang="fr-FR" b="1" dirty="0"/>
          </a:p>
          <a:p>
            <a:pPr algn="ctr"/>
            <a:r>
              <a:rPr lang="fr-FR" b="1" dirty="0"/>
              <a:t>Une installation nécessaire pour les travaux du groupe et l’exemplarité</a:t>
            </a:r>
          </a:p>
        </p:txBody>
      </p:sp>
      <p:sp>
        <p:nvSpPr>
          <p:cNvPr id="8" name="ZoneTexte 7">
            <a:extLst>
              <a:ext uri="{FF2B5EF4-FFF2-40B4-BE49-F238E27FC236}">
                <a16:creationId xmlns:a16="http://schemas.microsoft.com/office/drawing/2014/main" id="{2FFB0540-3B6E-4C3B-B4DE-5F04F2DF31A6}"/>
              </a:ext>
            </a:extLst>
          </p:cNvPr>
          <p:cNvSpPr txBox="1"/>
          <p:nvPr/>
        </p:nvSpPr>
        <p:spPr>
          <a:xfrm>
            <a:off x="1219004" y="5310865"/>
            <a:ext cx="6912768" cy="369332"/>
          </a:xfrm>
          <a:prstGeom prst="rect">
            <a:avLst/>
          </a:prstGeom>
          <a:noFill/>
        </p:spPr>
        <p:txBody>
          <a:bodyPr wrap="square" rtlCol="0">
            <a:spAutoFit/>
          </a:bodyPr>
          <a:lstStyle/>
          <a:p>
            <a:pPr algn="ctr"/>
            <a:r>
              <a:rPr lang="fr-FR" b="1" dirty="0"/>
              <a:t>La réduction d’émissions de CO2 est d’environ 350 t/an </a:t>
            </a:r>
          </a:p>
        </p:txBody>
      </p:sp>
    </p:spTree>
    <p:extLst>
      <p:ext uri="{BB962C8B-B14F-4D97-AF65-F5344CB8AC3E}">
        <p14:creationId xmlns:p14="http://schemas.microsoft.com/office/powerpoint/2010/main" val="1663537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spcAft>
                <a:spcPts val="600"/>
              </a:spcAft>
            </a:pPr>
            <a:endParaRPr lang="fr-FR" sz="2400" dirty="0">
              <a:solidFill>
                <a:srgbClr val="B1003B"/>
              </a:solidFill>
              <a:latin typeface="Century Gothic" panose="020B0502020202020204" pitchFamily="34" charset="0"/>
              <a:cs typeface="Gotham-Bold"/>
            </a:endParaRPr>
          </a:p>
          <a:p>
            <a:pPr marL="0" lvl="1" algn="r">
              <a:spcAft>
                <a:spcPts val="600"/>
              </a:spcAft>
            </a:pPr>
            <a:r>
              <a:rPr lang="fr-FR" sz="2400" dirty="0">
                <a:solidFill>
                  <a:srgbClr val="B1003B"/>
                </a:solidFill>
                <a:latin typeface="Century Gothic" panose="020B0502020202020204" pitchFamily="34" charset="0"/>
                <a:cs typeface="Gotham-Bold"/>
              </a:rPr>
              <a:t>Le projet de chaleur renouvelable</a:t>
            </a:r>
          </a:p>
        </p:txBody>
      </p:sp>
      <p:pic>
        <p:nvPicPr>
          <p:cNvPr id="2" name="Image 1"/>
          <p:cNvPicPr>
            <a:picLocks noChangeAspect="1"/>
          </p:cNvPicPr>
          <p:nvPr/>
        </p:nvPicPr>
        <p:blipFill>
          <a:blip r:embed="rId3"/>
          <a:stretch>
            <a:fillRect/>
          </a:stretch>
        </p:blipFill>
        <p:spPr>
          <a:xfrm>
            <a:off x="7236296" y="5733256"/>
            <a:ext cx="1743607" cy="944962"/>
          </a:xfrm>
          <a:prstGeom prst="rect">
            <a:avLst/>
          </a:prstGeom>
        </p:spPr>
      </p:pic>
      <p:pic>
        <p:nvPicPr>
          <p:cNvPr id="5" name="Image 4">
            <a:extLst>
              <a:ext uri="{FF2B5EF4-FFF2-40B4-BE49-F238E27FC236}">
                <a16:creationId xmlns:a16="http://schemas.microsoft.com/office/drawing/2014/main" id="{EB1EEA98-9328-405A-A3A5-0D28B0CF308E}"/>
              </a:ext>
            </a:extLst>
          </p:cNvPr>
          <p:cNvPicPr>
            <a:picLocks noChangeAspect="1"/>
          </p:cNvPicPr>
          <p:nvPr/>
        </p:nvPicPr>
        <p:blipFill>
          <a:blip r:embed="rId4"/>
          <a:stretch>
            <a:fillRect/>
          </a:stretch>
        </p:blipFill>
        <p:spPr>
          <a:xfrm>
            <a:off x="284711" y="2204864"/>
            <a:ext cx="5118193" cy="2699047"/>
          </a:xfrm>
          <a:prstGeom prst="rect">
            <a:avLst/>
          </a:prstGeom>
        </p:spPr>
      </p:pic>
      <p:pic>
        <p:nvPicPr>
          <p:cNvPr id="9" name="Image 8">
            <a:extLst>
              <a:ext uri="{FF2B5EF4-FFF2-40B4-BE49-F238E27FC236}">
                <a16:creationId xmlns:a16="http://schemas.microsoft.com/office/drawing/2014/main" id="{3CCF963F-4780-4363-AE40-373ED6C5AE5B}"/>
              </a:ext>
            </a:extLst>
          </p:cNvPr>
          <p:cNvPicPr>
            <a:picLocks noChangeAspect="1"/>
          </p:cNvPicPr>
          <p:nvPr/>
        </p:nvPicPr>
        <p:blipFill>
          <a:blip r:embed="rId5"/>
          <a:stretch>
            <a:fillRect/>
          </a:stretch>
        </p:blipFill>
        <p:spPr>
          <a:xfrm rot="5400000">
            <a:off x="5772556" y="2588484"/>
            <a:ext cx="3068960" cy="2301720"/>
          </a:xfrm>
          <a:prstGeom prst="rect">
            <a:avLst/>
          </a:prstGeom>
        </p:spPr>
      </p:pic>
      <p:sp>
        <p:nvSpPr>
          <p:cNvPr id="10" name="ZoneTexte 9">
            <a:extLst>
              <a:ext uri="{FF2B5EF4-FFF2-40B4-BE49-F238E27FC236}">
                <a16:creationId xmlns:a16="http://schemas.microsoft.com/office/drawing/2014/main" id="{7088D4CE-A4BF-4821-92B2-44AAE08E20DE}"/>
              </a:ext>
            </a:extLst>
          </p:cNvPr>
          <p:cNvSpPr txBox="1"/>
          <p:nvPr/>
        </p:nvSpPr>
        <p:spPr>
          <a:xfrm>
            <a:off x="176494" y="5124876"/>
            <a:ext cx="8715985" cy="1077218"/>
          </a:xfrm>
          <a:prstGeom prst="rect">
            <a:avLst/>
          </a:prstGeom>
          <a:noFill/>
        </p:spPr>
        <p:txBody>
          <a:bodyPr wrap="square" rtlCol="0">
            <a:spAutoFit/>
          </a:bodyPr>
          <a:lstStyle/>
          <a:p>
            <a:r>
              <a:rPr lang="fr-FR" sz="1600" dirty="0"/>
              <a:t>Site de Bois-</a:t>
            </a:r>
            <a:r>
              <a:rPr lang="fr-FR" sz="1600" dirty="0" err="1"/>
              <a:t>Factory</a:t>
            </a:r>
            <a:r>
              <a:rPr lang="fr-FR" sz="1600" dirty="0"/>
              <a:t> 70 en Haute-Saône : </a:t>
            </a:r>
          </a:p>
          <a:p>
            <a:r>
              <a:rPr lang="fr-FR" sz="1600" dirty="0"/>
              <a:t>Usine de fabrication de biocombustibles solides haute performance avec process de séchage</a:t>
            </a:r>
          </a:p>
          <a:p>
            <a:endParaRPr lang="fr-FR" sz="1600" dirty="0"/>
          </a:p>
          <a:p>
            <a:r>
              <a:rPr lang="fr-FR" sz="1600" dirty="0"/>
              <a:t>Chaudière de puissance nominale de 5,5 MW pour alimenter les séchoirs</a:t>
            </a:r>
          </a:p>
        </p:txBody>
      </p:sp>
    </p:spTree>
    <p:extLst>
      <p:ext uri="{BB962C8B-B14F-4D97-AF65-F5344CB8AC3E}">
        <p14:creationId xmlns:p14="http://schemas.microsoft.com/office/powerpoint/2010/main" val="16646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spcAft>
                <a:spcPts val="600"/>
              </a:spcAft>
            </a:pPr>
            <a:endParaRPr lang="fr-FR" sz="2400" dirty="0">
              <a:solidFill>
                <a:srgbClr val="B1003B"/>
              </a:solidFill>
              <a:latin typeface="Century Gothic" panose="020B0502020202020204" pitchFamily="34" charset="0"/>
              <a:cs typeface="Gotham-Bold"/>
            </a:endParaRPr>
          </a:p>
          <a:p>
            <a:pPr marL="0" lvl="1" algn="r">
              <a:spcAft>
                <a:spcPts val="600"/>
              </a:spcAft>
            </a:pPr>
            <a:r>
              <a:rPr lang="fr-FR" sz="2400" dirty="0">
                <a:solidFill>
                  <a:srgbClr val="B1003B"/>
                </a:solidFill>
                <a:latin typeface="Century Gothic" panose="020B0502020202020204" pitchFamily="34" charset="0"/>
                <a:cs typeface="Gotham-Bold"/>
              </a:rPr>
              <a:t>Le projet de chaleur renouvelable</a:t>
            </a:r>
          </a:p>
        </p:txBody>
      </p:sp>
      <p:pic>
        <p:nvPicPr>
          <p:cNvPr id="2" name="Image 1"/>
          <p:cNvPicPr>
            <a:picLocks noChangeAspect="1"/>
          </p:cNvPicPr>
          <p:nvPr/>
        </p:nvPicPr>
        <p:blipFill>
          <a:blip r:embed="rId3"/>
          <a:stretch>
            <a:fillRect/>
          </a:stretch>
        </p:blipFill>
        <p:spPr>
          <a:xfrm>
            <a:off x="7236296" y="5733256"/>
            <a:ext cx="1743607" cy="951058"/>
          </a:xfrm>
          <a:prstGeom prst="rect">
            <a:avLst/>
          </a:prstGeom>
        </p:spPr>
      </p:pic>
      <p:sp>
        <p:nvSpPr>
          <p:cNvPr id="5" name="ZoneTexte 4">
            <a:extLst>
              <a:ext uri="{FF2B5EF4-FFF2-40B4-BE49-F238E27FC236}">
                <a16:creationId xmlns:a16="http://schemas.microsoft.com/office/drawing/2014/main" id="{1753EC94-6FF7-4BCC-BD10-31E36065F173}"/>
              </a:ext>
            </a:extLst>
          </p:cNvPr>
          <p:cNvSpPr txBox="1"/>
          <p:nvPr/>
        </p:nvSpPr>
        <p:spPr>
          <a:xfrm>
            <a:off x="395536" y="2092900"/>
            <a:ext cx="8424936" cy="3693319"/>
          </a:xfrm>
          <a:prstGeom prst="rect">
            <a:avLst/>
          </a:prstGeom>
          <a:noFill/>
        </p:spPr>
        <p:txBody>
          <a:bodyPr wrap="square" rtlCol="0">
            <a:spAutoFit/>
          </a:bodyPr>
          <a:lstStyle/>
          <a:p>
            <a:r>
              <a:rPr lang="fr-FR" dirty="0"/>
              <a:t>CAPEX production thermique: </a:t>
            </a:r>
          </a:p>
          <a:p>
            <a:r>
              <a:rPr lang="fr-FR" dirty="0"/>
              <a:t>1,64 M€ </a:t>
            </a:r>
          </a:p>
          <a:p>
            <a:endParaRPr lang="fr-FR" dirty="0"/>
          </a:p>
          <a:p>
            <a:r>
              <a:rPr lang="fr-FR" dirty="0"/>
              <a:t>Aide ADEME :</a:t>
            </a:r>
          </a:p>
          <a:p>
            <a:r>
              <a:rPr lang="fr-FR" dirty="0"/>
              <a:t>0,7 M€ (≈ 40%)</a:t>
            </a:r>
          </a:p>
          <a:p>
            <a:endParaRPr lang="fr-FR" dirty="0"/>
          </a:p>
          <a:p>
            <a:r>
              <a:rPr lang="fr-FR" dirty="0"/>
              <a:t>Combustibles : chutes et écorces du process + compléments externes</a:t>
            </a:r>
          </a:p>
          <a:p>
            <a:endParaRPr lang="fr-FR" dirty="0"/>
          </a:p>
          <a:p>
            <a:r>
              <a:rPr lang="fr-FR" b="1" dirty="0"/>
              <a:t>40 000 MWh </a:t>
            </a:r>
            <a:r>
              <a:rPr lang="fr-FR" dirty="0"/>
              <a:t>(en régime de croisière) de besoin couvert à 100% par la biomasse</a:t>
            </a:r>
          </a:p>
          <a:p>
            <a:endParaRPr lang="fr-FR" dirty="0"/>
          </a:p>
          <a:p>
            <a:r>
              <a:rPr lang="fr-FR" b="1" dirty="0"/>
              <a:t>8 000 tonnes de CO</a:t>
            </a:r>
            <a:r>
              <a:rPr lang="fr-FR" b="1" baseline="-25000" dirty="0"/>
              <a:t>2</a:t>
            </a:r>
            <a:r>
              <a:rPr lang="fr-FR" b="1" dirty="0"/>
              <a:t> évitées par an </a:t>
            </a:r>
            <a:r>
              <a:rPr lang="fr-FR" dirty="0"/>
              <a:t>(base : gaz)</a:t>
            </a:r>
          </a:p>
          <a:p>
            <a:endParaRPr lang="fr-FR" dirty="0"/>
          </a:p>
          <a:p>
            <a:endParaRPr lang="fr-FR" dirty="0"/>
          </a:p>
        </p:txBody>
      </p:sp>
    </p:spTree>
    <p:extLst>
      <p:ext uri="{BB962C8B-B14F-4D97-AF65-F5344CB8AC3E}">
        <p14:creationId xmlns:p14="http://schemas.microsoft.com/office/powerpoint/2010/main" val="2507225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p:txBody>
      </p:sp>
      <p:pic>
        <p:nvPicPr>
          <p:cNvPr id="2" name="Image 1"/>
          <p:cNvPicPr>
            <a:picLocks noChangeAspect="1"/>
          </p:cNvPicPr>
          <p:nvPr/>
        </p:nvPicPr>
        <p:blipFill>
          <a:blip r:embed="rId3"/>
          <a:stretch>
            <a:fillRect/>
          </a:stretch>
        </p:blipFill>
        <p:spPr>
          <a:xfrm>
            <a:off x="1043608" y="1124744"/>
            <a:ext cx="2321528" cy="2084153"/>
          </a:xfrm>
          <a:prstGeom prst="rect">
            <a:avLst/>
          </a:prstGeom>
        </p:spPr>
      </p:pic>
      <p:pic>
        <p:nvPicPr>
          <p:cNvPr id="5" name="Picture 2">
            <a:extLst>
              <a:ext uri="{FF2B5EF4-FFF2-40B4-BE49-F238E27FC236}">
                <a16:creationId xmlns:a16="http://schemas.microsoft.com/office/drawing/2014/main" id="{D9646E34-A495-4714-9954-8A3790DCA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130" y="1484784"/>
            <a:ext cx="2627571" cy="163812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0E2E34C-62F4-4875-B47D-3E10E9253E8D}"/>
              </a:ext>
            </a:extLst>
          </p:cNvPr>
          <p:cNvSpPr txBox="1"/>
          <p:nvPr/>
        </p:nvSpPr>
        <p:spPr>
          <a:xfrm>
            <a:off x="1331640" y="3717032"/>
            <a:ext cx="6750566" cy="1754326"/>
          </a:xfrm>
          <a:prstGeom prst="rect">
            <a:avLst/>
          </a:prstGeom>
          <a:noFill/>
        </p:spPr>
        <p:txBody>
          <a:bodyPr wrap="none" rtlCol="0">
            <a:spAutoFit/>
          </a:bodyPr>
          <a:lstStyle/>
          <a:p>
            <a:pPr algn="ctr"/>
            <a:r>
              <a:rPr lang="fr-FR" sz="3600" b="1" dirty="0">
                <a:solidFill>
                  <a:srgbClr val="A71B35"/>
                </a:solidFill>
              </a:rPr>
              <a:t>Réseau de chaleur et de froid </a:t>
            </a:r>
          </a:p>
          <a:p>
            <a:pPr algn="ctr"/>
            <a:r>
              <a:rPr lang="fr-FR" sz="3600" b="1" dirty="0">
                <a:solidFill>
                  <a:srgbClr val="A71B35"/>
                </a:solidFill>
              </a:rPr>
              <a:t>Sur de le Parc Newton </a:t>
            </a:r>
          </a:p>
          <a:p>
            <a:pPr algn="ctr"/>
            <a:r>
              <a:rPr lang="fr-FR" sz="3600" b="1" dirty="0">
                <a:solidFill>
                  <a:srgbClr val="A71B35"/>
                </a:solidFill>
              </a:rPr>
              <a:t>A Bègles</a:t>
            </a:r>
          </a:p>
        </p:txBody>
      </p:sp>
      <p:sp>
        <p:nvSpPr>
          <p:cNvPr id="7" name="ZoneTexte 6"/>
          <p:cNvSpPr txBox="1"/>
          <p:nvPr/>
        </p:nvSpPr>
        <p:spPr>
          <a:xfrm>
            <a:off x="179512" y="6246681"/>
            <a:ext cx="6264696" cy="369332"/>
          </a:xfrm>
          <a:prstGeom prst="rect">
            <a:avLst/>
          </a:prstGeom>
          <a:noFill/>
        </p:spPr>
        <p:txBody>
          <a:bodyPr wrap="square" rtlCol="0">
            <a:spAutoFit/>
          </a:bodyPr>
          <a:lstStyle/>
          <a:p>
            <a:r>
              <a:rPr lang="fr-FR" dirty="0"/>
              <a:t>Contact : pierre.girard@valorem.fr</a:t>
            </a:r>
          </a:p>
        </p:txBody>
      </p:sp>
    </p:spTree>
    <p:extLst>
      <p:ext uri="{BB962C8B-B14F-4D97-AF65-F5344CB8AC3E}">
        <p14:creationId xmlns:p14="http://schemas.microsoft.com/office/powerpoint/2010/main" val="2607068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5" name="Image 4">
            <a:extLst>
              <a:ext uri="{FF2B5EF4-FFF2-40B4-BE49-F238E27FC236}">
                <a16:creationId xmlns:a16="http://schemas.microsoft.com/office/drawing/2014/main" id="{247176C6-9884-4490-8847-E9DCB54A1B01}"/>
              </a:ext>
            </a:extLst>
          </p:cNvPr>
          <p:cNvPicPr>
            <a:picLocks noChangeAspect="1"/>
          </p:cNvPicPr>
          <p:nvPr/>
        </p:nvPicPr>
        <p:blipFill>
          <a:blip r:embed="rId3"/>
          <a:stretch>
            <a:fillRect/>
          </a:stretch>
        </p:blipFill>
        <p:spPr>
          <a:xfrm>
            <a:off x="899592" y="1739227"/>
            <a:ext cx="6778936" cy="4719600"/>
          </a:xfrm>
          <a:prstGeom prst="rect">
            <a:avLst/>
          </a:prstGeom>
        </p:spPr>
      </p:pic>
      <p:pic>
        <p:nvPicPr>
          <p:cNvPr id="6" name="Image 5">
            <a:extLst>
              <a:ext uri="{FF2B5EF4-FFF2-40B4-BE49-F238E27FC236}">
                <a16:creationId xmlns:a16="http://schemas.microsoft.com/office/drawing/2014/main" id="{7D3D5DE4-4B59-4BBC-BEF7-D48DC48FD2AC}"/>
              </a:ext>
            </a:extLst>
          </p:cNvPr>
          <p:cNvPicPr>
            <a:picLocks noChangeAspect="1"/>
          </p:cNvPicPr>
          <p:nvPr/>
        </p:nvPicPr>
        <p:blipFill rotWithShape="1">
          <a:blip r:embed="rId4"/>
          <a:srcRect t="15363" r="52337" b="24427"/>
          <a:stretch/>
        </p:blipFill>
        <p:spPr>
          <a:xfrm>
            <a:off x="625949" y="2224552"/>
            <a:ext cx="4278716" cy="3764235"/>
          </a:xfrm>
          <a:prstGeom prst="rect">
            <a:avLst/>
          </a:prstGeom>
        </p:spPr>
      </p:pic>
      <p:sp>
        <p:nvSpPr>
          <p:cNvPr id="8" name="Espace réservé du texte 1">
            <a:extLst>
              <a:ext uri="{FF2B5EF4-FFF2-40B4-BE49-F238E27FC236}">
                <a16:creationId xmlns:a16="http://schemas.microsoft.com/office/drawing/2014/main" id="{B65B0D09-2759-48FE-8812-5F8AD2F881AC}"/>
              </a:ext>
            </a:extLst>
          </p:cNvPr>
          <p:cNvSpPr txBox="1">
            <a:spLocks/>
          </p:cNvSpPr>
          <p:nvPr/>
        </p:nvSpPr>
        <p:spPr>
          <a:xfrm>
            <a:off x="706755" y="1128707"/>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Parc Newton</a:t>
            </a:r>
          </a:p>
        </p:txBody>
      </p:sp>
    </p:spTree>
    <p:extLst>
      <p:ext uri="{BB962C8B-B14F-4D97-AF65-F5344CB8AC3E}">
        <p14:creationId xmlns:p14="http://schemas.microsoft.com/office/powerpoint/2010/main" val="3107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2" name="Image 1"/>
          <p:cNvPicPr>
            <a:picLocks noChangeAspect="1"/>
          </p:cNvPicPr>
          <p:nvPr/>
        </p:nvPicPr>
        <p:blipFill>
          <a:blip r:embed="rId3"/>
          <a:stretch>
            <a:fillRect/>
          </a:stretch>
        </p:blipFill>
        <p:spPr>
          <a:xfrm>
            <a:off x="7703840" y="5537461"/>
            <a:ext cx="1440160" cy="1292741"/>
          </a:xfrm>
          <a:prstGeom prst="rect">
            <a:avLst/>
          </a:prstGeom>
        </p:spPr>
      </p:pic>
      <p:sp>
        <p:nvSpPr>
          <p:cNvPr id="4" name="Espace réservé du texte 1">
            <a:extLst>
              <a:ext uri="{FF2B5EF4-FFF2-40B4-BE49-F238E27FC236}">
                <a16:creationId xmlns:a16="http://schemas.microsoft.com/office/drawing/2014/main" id="{9A523199-E196-4A12-B613-A388E7430715}"/>
              </a:ext>
            </a:extLst>
          </p:cNvPr>
          <p:cNvSpPr txBox="1">
            <a:spLocks/>
          </p:cNvSpPr>
          <p:nvPr/>
        </p:nvSpPr>
        <p:spPr>
          <a:xfrm>
            <a:off x="706755" y="1128707"/>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Schéma d’un réseau de chaleur</a:t>
            </a:r>
          </a:p>
        </p:txBody>
      </p:sp>
      <p:pic>
        <p:nvPicPr>
          <p:cNvPr id="11" name="Picture 4" descr="Afficher l'image d'origine">
            <a:extLst>
              <a:ext uri="{FF2B5EF4-FFF2-40B4-BE49-F238E27FC236}">
                <a16:creationId xmlns:a16="http://schemas.microsoft.com/office/drawing/2014/main" id="{2436CC68-A8DB-4CE6-BAC8-A1C2553DF151}"/>
              </a:ext>
            </a:extLst>
          </p:cNvPr>
          <p:cNvPicPr>
            <a:picLocks noChangeAspect="1" noChangeArrowheads="1"/>
          </p:cNvPicPr>
          <p:nvPr/>
        </p:nvPicPr>
        <p:blipFill>
          <a:blip r:embed="rId4" cstate="print"/>
          <a:srcRect/>
          <a:stretch>
            <a:fillRect/>
          </a:stretch>
        </p:blipFill>
        <p:spPr bwMode="auto">
          <a:xfrm>
            <a:off x="971600" y="2073002"/>
            <a:ext cx="6732240" cy="4524350"/>
          </a:xfrm>
          <a:prstGeom prst="rect">
            <a:avLst/>
          </a:prstGeom>
          <a:noFill/>
        </p:spPr>
      </p:pic>
    </p:spTree>
    <p:extLst>
      <p:ext uri="{BB962C8B-B14F-4D97-AF65-F5344CB8AC3E}">
        <p14:creationId xmlns:p14="http://schemas.microsoft.com/office/powerpoint/2010/main" val="1464645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395536" y="1988840"/>
            <a:ext cx="8136904" cy="1224136"/>
          </a:xfrm>
          <a:prstGeom prst="rect">
            <a:avLst/>
          </a:prstGeom>
          <a:noFill/>
          <a:ln w="9525">
            <a:noFill/>
            <a:miter lim="800000"/>
            <a:headEnd/>
            <a:tailEnd/>
          </a:ln>
        </p:spPr>
        <p:txBody>
          <a:bodyPr lIns="0" tIns="0" rIns="0" bIns="0"/>
          <a:lstStyle/>
          <a:p>
            <a:pPr marL="0" lvl="1" algn="ctr">
              <a:spcAft>
                <a:spcPts val="600"/>
              </a:spcAft>
            </a:pPr>
            <a:r>
              <a:rPr lang="fr-FR" sz="3600" dirty="0">
                <a:solidFill>
                  <a:srgbClr val="B1003B"/>
                </a:solidFill>
                <a:latin typeface="Century Gothic" panose="020B0502020202020204" pitchFamily="34" charset="0"/>
                <a:cs typeface="Gotham-Bold"/>
              </a:rPr>
              <a:t>Impacts de la taxe carbone sur le prix des énergies fossiles</a:t>
            </a:r>
          </a:p>
        </p:txBody>
      </p:sp>
      <p:pic>
        <p:nvPicPr>
          <p:cNvPr id="2" name="Image 1"/>
          <p:cNvPicPr>
            <a:picLocks noChangeAspect="1"/>
          </p:cNvPicPr>
          <p:nvPr/>
        </p:nvPicPr>
        <p:blipFill>
          <a:blip r:embed="rId3"/>
          <a:stretch>
            <a:fillRect/>
          </a:stretch>
        </p:blipFill>
        <p:spPr>
          <a:xfrm>
            <a:off x="7524328" y="6021288"/>
            <a:ext cx="1316850" cy="609653"/>
          </a:xfrm>
          <a:prstGeom prst="rect">
            <a:avLst/>
          </a:prstGeom>
        </p:spPr>
      </p:pic>
      <p:pic>
        <p:nvPicPr>
          <p:cNvPr id="3" name="Image 2"/>
          <p:cNvPicPr>
            <a:picLocks noChangeAspect="1"/>
          </p:cNvPicPr>
          <p:nvPr/>
        </p:nvPicPr>
        <p:blipFill>
          <a:blip r:embed="rId4"/>
          <a:stretch>
            <a:fillRect/>
          </a:stretch>
        </p:blipFill>
        <p:spPr>
          <a:xfrm>
            <a:off x="2411760" y="3356992"/>
            <a:ext cx="4314705" cy="1944216"/>
          </a:xfrm>
          <a:prstGeom prst="rect">
            <a:avLst/>
          </a:prstGeom>
        </p:spPr>
      </p:pic>
      <p:sp>
        <p:nvSpPr>
          <p:cNvPr id="4" name="ZoneTexte 3"/>
          <p:cNvSpPr txBox="1"/>
          <p:nvPr/>
        </p:nvSpPr>
        <p:spPr>
          <a:xfrm>
            <a:off x="179512" y="6246681"/>
            <a:ext cx="6264696" cy="369332"/>
          </a:xfrm>
          <a:prstGeom prst="rect">
            <a:avLst/>
          </a:prstGeom>
          <a:noFill/>
        </p:spPr>
        <p:txBody>
          <a:bodyPr wrap="square" rtlCol="0">
            <a:spAutoFit/>
          </a:bodyPr>
          <a:lstStyle/>
          <a:p>
            <a:r>
              <a:rPr lang="fr-FR" dirty="0"/>
              <a:t>Contact : julien.jimenez@nouvelle-aquitaine.fr</a:t>
            </a:r>
          </a:p>
        </p:txBody>
      </p:sp>
    </p:spTree>
    <p:extLst>
      <p:ext uri="{BB962C8B-B14F-4D97-AF65-F5344CB8AC3E}">
        <p14:creationId xmlns:p14="http://schemas.microsoft.com/office/powerpoint/2010/main" val="3145900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2" name="Image 1"/>
          <p:cNvPicPr>
            <a:picLocks noChangeAspect="1"/>
          </p:cNvPicPr>
          <p:nvPr/>
        </p:nvPicPr>
        <p:blipFill>
          <a:blip r:embed="rId3"/>
          <a:stretch>
            <a:fillRect/>
          </a:stretch>
        </p:blipFill>
        <p:spPr>
          <a:xfrm>
            <a:off x="7452320" y="5371516"/>
            <a:ext cx="1440160" cy="1292741"/>
          </a:xfrm>
          <a:prstGeom prst="rect">
            <a:avLst/>
          </a:prstGeom>
        </p:spPr>
      </p:pic>
      <p:pic>
        <p:nvPicPr>
          <p:cNvPr id="6" name="Image 5">
            <a:extLst>
              <a:ext uri="{FF2B5EF4-FFF2-40B4-BE49-F238E27FC236}">
                <a16:creationId xmlns:a16="http://schemas.microsoft.com/office/drawing/2014/main" id="{FE7F883B-0D85-4BCE-99DF-C8EF89B244A1}"/>
              </a:ext>
            </a:extLst>
          </p:cNvPr>
          <p:cNvPicPr>
            <a:picLocks noChangeAspect="1"/>
          </p:cNvPicPr>
          <p:nvPr/>
        </p:nvPicPr>
        <p:blipFill>
          <a:blip r:embed="rId4"/>
          <a:stretch>
            <a:fillRect/>
          </a:stretch>
        </p:blipFill>
        <p:spPr>
          <a:xfrm>
            <a:off x="2483768" y="1168490"/>
            <a:ext cx="6496050" cy="5695950"/>
          </a:xfrm>
          <a:prstGeom prst="rect">
            <a:avLst/>
          </a:prstGeom>
        </p:spPr>
      </p:pic>
      <p:sp>
        <p:nvSpPr>
          <p:cNvPr id="7" name="Ellipse 6">
            <a:extLst>
              <a:ext uri="{FF2B5EF4-FFF2-40B4-BE49-F238E27FC236}">
                <a16:creationId xmlns:a16="http://schemas.microsoft.com/office/drawing/2014/main" id="{00A91A90-3486-4378-B2AC-73D42DB36FDA}"/>
              </a:ext>
            </a:extLst>
          </p:cNvPr>
          <p:cNvSpPr/>
          <p:nvPr/>
        </p:nvSpPr>
        <p:spPr>
          <a:xfrm>
            <a:off x="4585252" y="1378226"/>
            <a:ext cx="702365" cy="20507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4">
            <a:extLst>
              <a:ext uri="{FF2B5EF4-FFF2-40B4-BE49-F238E27FC236}">
                <a16:creationId xmlns:a16="http://schemas.microsoft.com/office/drawing/2014/main" id="{9EE7013B-93BA-4142-B269-8285A367EAE7}"/>
              </a:ext>
            </a:extLst>
          </p:cNvPr>
          <p:cNvSpPr txBox="1">
            <a:spLocks/>
          </p:cNvSpPr>
          <p:nvPr/>
        </p:nvSpPr>
        <p:spPr>
          <a:xfrm>
            <a:off x="0" y="1844824"/>
            <a:ext cx="4755072" cy="399454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5"/>
              </a:buBlip>
              <a:defRPr sz="15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200"/>
              </a:spcBef>
              <a:spcAft>
                <a:spcPts val="200"/>
              </a:spcAft>
              <a:buClr>
                <a:srgbClr val="1EBCC5"/>
              </a:buClr>
              <a:buSzPts val="1100"/>
              <a:buFont typeface="Symbol" panose="05050102010706020507" pitchFamily="18" charset="2"/>
              <a:buChar char=""/>
            </a:pPr>
            <a:r>
              <a:rPr lang="fr-FR" sz="1800" dirty="0">
                <a:solidFill>
                  <a:srgbClr val="575757"/>
                </a:solidFill>
                <a:ea typeface="Arial" panose="020B0604020202020204" pitchFamily="34" charset="0"/>
                <a:cs typeface="Times New Roman" panose="02020603050405020304" pitchFamily="18" charset="0"/>
              </a:rPr>
              <a:t>Réseau de chaleur et de froid</a:t>
            </a:r>
          </a:p>
          <a:p>
            <a:pPr marL="800100" lvl="1" indent="-342900" algn="just">
              <a:spcBef>
                <a:spcPts val="200"/>
              </a:spcBef>
              <a:spcAft>
                <a:spcPts val="200"/>
              </a:spcAft>
              <a:buClr>
                <a:srgbClr val="1EBCC5"/>
              </a:buClr>
              <a:buSzPts val="1100"/>
              <a:buFont typeface="Symbol" panose="05050102010706020507" pitchFamily="18" charset="2"/>
              <a:buChar char=""/>
            </a:pPr>
            <a:r>
              <a:rPr lang="fr-FR" sz="1800" dirty="0">
                <a:solidFill>
                  <a:srgbClr val="575757"/>
                </a:solidFill>
                <a:cs typeface="Times New Roman" panose="02020603050405020304" pitchFamily="18" charset="0"/>
              </a:rPr>
              <a:t>Hiver : Mode Chauffage (</a:t>
            </a:r>
            <a:r>
              <a:rPr lang="fr-FR" sz="1400" b="0" i="0" dirty="0">
                <a:solidFill>
                  <a:srgbClr val="202124"/>
                </a:solidFill>
                <a:effectLst/>
                <a:latin typeface="arial" panose="020B0604020202020204" pitchFamily="34" charset="0"/>
              </a:rPr>
              <a:t>≈</a:t>
            </a:r>
            <a:r>
              <a:rPr lang="fr-FR" sz="1800" dirty="0">
                <a:solidFill>
                  <a:srgbClr val="575757"/>
                </a:solidFill>
                <a:cs typeface="Times New Roman" panose="02020603050405020304" pitchFamily="18" charset="0"/>
              </a:rPr>
              <a:t>1 GWh/an)</a:t>
            </a:r>
          </a:p>
          <a:p>
            <a:pPr marL="800100" lvl="1" indent="-342900" algn="just">
              <a:spcBef>
                <a:spcPts val="200"/>
              </a:spcBef>
              <a:spcAft>
                <a:spcPts val="200"/>
              </a:spcAft>
              <a:buClr>
                <a:srgbClr val="1EBCC5"/>
              </a:buClr>
              <a:buSzPts val="1100"/>
              <a:buFont typeface="Symbol" panose="05050102010706020507" pitchFamily="18" charset="2"/>
              <a:buChar char=""/>
            </a:pPr>
            <a:r>
              <a:rPr lang="fr-FR" sz="1800" dirty="0">
                <a:solidFill>
                  <a:srgbClr val="575757"/>
                </a:solidFill>
                <a:cs typeface="Times New Roman" panose="02020603050405020304" pitchFamily="18" charset="0"/>
              </a:rPr>
              <a:t>Été : Mode Climatisation(</a:t>
            </a:r>
            <a:r>
              <a:rPr lang="fr-FR" sz="1400" b="0" i="0" dirty="0">
                <a:solidFill>
                  <a:srgbClr val="202124"/>
                </a:solidFill>
                <a:effectLst/>
                <a:latin typeface="arial" panose="020B0604020202020204" pitchFamily="34" charset="0"/>
              </a:rPr>
              <a:t>≈</a:t>
            </a:r>
            <a:r>
              <a:rPr lang="fr-FR" sz="1800" dirty="0">
                <a:solidFill>
                  <a:srgbClr val="575757"/>
                </a:solidFill>
                <a:cs typeface="Times New Roman" panose="02020603050405020304" pitchFamily="18" charset="0"/>
              </a:rPr>
              <a:t>1 GWh/an)</a:t>
            </a:r>
          </a:p>
          <a:p>
            <a:pPr marL="800100" lvl="1" indent="-342900" algn="just">
              <a:spcBef>
                <a:spcPts val="200"/>
              </a:spcBef>
              <a:spcAft>
                <a:spcPts val="200"/>
              </a:spcAft>
              <a:buClr>
                <a:srgbClr val="1EBCC5"/>
              </a:buClr>
              <a:buSzPts val="1100"/>
              <a:buFont typeface="Symbol" panose="05050102010706020507" pitchFamily="18" charset="2"/>
              <a:buChar char=""/>
            </a:pPr>
            <a:endParaRPr lang="fr-FR" sz="1800" dirty="0">
              <a:solidFill>
                <a:srgbClr val="575757"/>
              </a:solidFill>
              <a:cs typeface="Times New Roman" panose="02020603050405020304" pitchFamily="18" charset="0"/>
            </a:endParaRPr>
          </a:p>
          <a:p>
            <a:pPr marL="800100" lvl="1" indent="-342900" algn="just">
              <a:spcBef>
                <a:spcPts val="200"/>
              </a:spcBef>
              <a:spcAft>
                <a:spcPts val="200"/>
              </a:spcAft>
              <a:buClr>
                <a:srgbClr val="1EBCC5"/>
              </a:buClr>
              <a:buSzPts val="1100"/>
              <a:buFont typeface="Symbol" panose="05050102010706020507" pitchFamily="18" charset="2"/>
              <a:buChar char=""/>
            </a:pPr>
            <a:endParaRPr lang="fr-FR" sz="1800" dirty="0">
              <a:solidFill>
                <a:srgbClr val="575757"/>
              </a:solidFill>
              <a:cs typeface="Times New Roman" panose="02020603050405020304" pitchFamily="18" charset="0"/>
            </a:endParaRPr>
          </a:p>
          <a:p>
            <a:pPr marL="342900" indent="-342900" algn="just">
              <a:spcBef>
                <a:spcPts val="200"/>
              </a:spcBef>
              <a:spcAft>
                <a:spcPts val="200"/>
              </a:spcAft>
              <a:buClr>
                <a:srgbClr val="1EBCC5"/>
              </a:buClr>
              <a:buSzPts val="1100"/>
              <a:buFont typeface="Symbol" panose="05050102010706020507" pitchFamily="18" charset="2"/>
              <a:buChar char=""/>
            </a:pPr>
            <a:r>
              <a:rPr lang="fr-FR" sz="1800" dirty="0">
                <a:solidFill>
                  <a:srgbClr val="575757"/>
                </a:solidFill>
                <a:cs typeface="Times New Roman" panose="02020603050405020304" pitchFamily="18" charset="0"/>
              </a:rPr>
              <a:t>Réseau de Géothermie</a:t>
            </a:r>
          </a:p>
          <a:p>
            <a:pPr marL="800100" lvl="1" indent="-342900" algn="just">
              <a:spcBef>
                <a:spcPts val="200"/>
              </a:spcBef>
              <a:spcAft>
                <a:spcPts val="200"/>
              </a:spcAft>
              <a:buClr>
                <a:srgbClr val="1EBCC5"/>
              </a:buClr>
              <a:buSzPts val="1100"/>
              <a:buFont typeface="Symbol" panose="05050102010706020507" pitchFamily="18" charset="2"/>
              <a:buChar char=""/>
            </a:pPr>
            <a:r>
              <a:rPr lang="fr-FR" sz="1800" dirty="0">
                <a:solidFill>
                  <a:srgbClr val="575757"/>
                </a:solidFill>
                <a:cs typeface="Times New Roman" panose="02020603050405020304" pitchFamily="18" charset="0"/>
              </a:rPr>
              <a:t>Puit P2F : Puisage </a:t>
            </a:r>
          </a:p>
          <a:p>
            <a:pPr marL="800100" lvl="1" indent="-342900" algn="just">
              <a:spcBef>
                <a:spcPts val="200"/>
              </a:spcBef>
              <a:spcAft>
                <a:spcPts val="200"/>
              </a:spcAft>
              <a:buClr>
                <a:srgbClr val="1EBCC5"/>
              </a:buClr>
              <a:buSzPts val="1100"/>
              <a:buFont typeface="Symbol" panose="05050102010706020507" pitchFamily="18" charset="2"/>
              <a:buChar char=""/>
            </a:pPr>
            <a:r>
              <a:rPr lang="fr-FR" sz="1800" dirty="0">
                <a:solidFill>
                  <a:srgbClr val="575757"/>
                </a:solidFill>
                <a:cs typeface="Times New Roman" panose="02020603050405020304" pitchFamily="18" charset="0"/>
              </a:rPr>
              <a:t>Puit P1C : Réinjection </a:t>
            </a:r>
          </a:p>
          <a:p>
            <a:pPr marL="457200" lvl="1" indent="0">
              <a:buFont typeface="Arial" panose="020B0604020202020204" pitchFamily="34" charset="0"/>
              <a:buNone/>
            </a:pPr>
            <a:endParaRPr lang="fr-FR" sz="2500" dirty="0"/>
          </a:p>
        </p:txBody>
      </p:sp>
      <p:pic>
        <p:nvPicPr>
          <p:cNvPr id="9" name="Image 8">
            <a:extLst>
              <a:ext uri="{FF2B5EF4-FFF2-40B4-BE49-F238E27FC236}">
                <a16:creationId xmlns:a16="http://schemas.microsoft.com/office/drawing/2014/main" id="{20D96F33-C436-4DAA-9EE0-A8CEB249E1F1}"/>
              </a:ext>
            </a:extLst>
          </p:cNvPr>
          <p:cNvPicPr>
            <a:picLocks noChangeAspect="1"/>
          </p:cNvPicPr>
          <p:nvPr/>
        </p:nvPicPr>
        <p:blipFill>
          <a:blip r:embed="rId3"/>
          <a:stretch>
            <a:fillRect/>
          </a:stretch>
        </p:blipFill>
        <p:spPr>
          <a:xfrm>
            <a:off x="408912" y="5341450"/>
            <a:ext cx="1440160" cy="1292741"/>
          </a:xfrm>
          <a:prstGeom prst="rect">
            <a:avLst/>
          </a:prstGeom>
        </p:spPr>
      </p:pic>
      <p:sp>
        <p:nvSpPr>
          <p:cNvPr id="10" name="Espace réservé du texte 1">
            <a:extLst>
              <a:ext uri="{FF2B5EF4-FFF2-40B4-BE49-F238E27FC236}">
                <a16:creationId xmlns:a16="http://schemas.microsoft.com/office/drawing/2014/main" id="{E31C7EA3-AB05-4706-B226-621546D4B138}"/>
              </a:ext>
            </a:extLst>
          </p:cNvPr>
          <p:cNvSpPr txBox="1">
            <a:spLocks/>
          </p:cNvSpPr>
          <p:nvPr/>
        </p:nvSpPr>
        <p:spPr>
          <a:xfrm>
            <a:off x="706755" y="1128707"/>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Plan du réseau</a:t>
            </a:r>
          </a:p>
        </p:txBody>
      </p:sp>
    </p:spTree>
    <p:extLst>
      <p:ext uri="{BB962C8B-B14F-4D97-AF65-F5344CB8AC3E}">
        <p14:creationId xmlns:p14="http://schemas.microsoft.com/office/powerpoint/2010/main" val="320745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2" name="Image 1"/>
          <p:cNvPicPr>
            <a:picLocks noChangeAspect="1"/>
          </p:cNvPicPr>
          <p:nvPr/>
        </p:nvPicPr>
        <p:blipFill>
          <a:blip r:embed="rId3"/>
          <a:stretch>
            <a:fillRect/>
          </a:stretch>
        </p:blipFill>
        <p:spPr>
          <a:xfrm>
            <a:off x="7452320" y="5371516"/>
            <a:ext cx="1440160" cy="1292741"/>
          </a:xfrm>
          <a:prstGeom prst="rect">
            <a:avLst/>
          </a:prstGeom>
        </p:spPr>
      </p:pic>
      <p:sp>
        <p:nvSpPr>
          <p:cNvPr id="4" name="ZoneTexte 3">
            <a:extLst>
              <a:ext uri="{FF2B5EF4-FFF2-40B4-BE49-F238E27FC236}">
                <a16:creationId xmlns:a16="http://schemas.microsoft.com/office/drawing/2014/main" id="{C01E2857-6565-4751-BD1C-9663C0925F5C}"/>
              </a:ext>
            </a:extLst>
          </p:cNvPr>
          <p:cNvSpPr txBox="1"/>
          <p:nvPr/>
        </p:nvSpPr>
        <p:spPr>
          <a:xfrm>
            <a:off x="395536" y="1988840"/>
            <a:ext cx="8496944" cy="5293757"/>
          </a:xfrm>
          <a:prstGeom prst="rect">
            <a:avLst/>
          </a:prstGeom>
          <a:noFill/>
        </p:spPr>
        <p:txBody>
          <a:bodyPr wrap="square" rtlCol="0">
            <a:spAutoFit/>
          </a:bodyPr>
          <a:lstStyle/>
          <a:p>
            <a:pPr marL="342900" indent="-342900">
              <a:buFont typeface="Arial" panose="020B0604020202020204" pitchFamily="34" charset="0"/>
              <a:buChar char="•"/>
            </a:pPr>
            <a:r>
              <a:rPr lang="fr-FR" sz="2000" b="1" dirty="0">
                <a:solidFill>
                  <a:srgbClr val="A71B35"/>
                </a:solidFill>
              </a:rPr>
              <a:t>Pompe à Chaleur 	 400 kW </a:t>
            </a:r>
          </a:p>
          <a:p>
            <a:pPr lvl="1"/>
            <a:r>
              <a:rPr lang="fr-FR" sz="2000" i="1" dirty="0">
                <a:solidFill>
                  <a:srgbClr val="A71B35"/>
                </a:solidFill>
              </a:rPr>
              <a:t>limitée par le débit max du puit qui est de 40 m3/h</a:t>
            </a:r>
          </a:p>
          <a:p>
            <a:pPr marL="342900" indent="-342900">
              <a:buFont typeface="Arial" panose="020B0604020202020204" pitchFamily="34" charset="0"/>
              <a:buChar char="•"/>
            </a:pPr>
            <a:r>
              <a:rPr lang="fr-FR" sz="2000" b="1" dirty="0">
                <a:solidFill>
                  <a:srgbClr val="A71B35"/>
                </a:solidFill>
              </a:rPr>
              <a:t>2 chaudières de 450 kW</a:t>
            </a:r>
          </a:p>
          <a:p>
            <a:r>
              <a:rPr lang="fr-FR" sz="2000" b="1" dirty="0">
                <a:solidFill>
                  <a:srgbClr val="A71B35"/>
                </a:solidFill>
              </a:rPr>
              <a:t>	 </a:t>
            </a:r>
            <a:r>
              <a:rPr lang="fr-FR" sz="2000" i="1" dirty="0">
                <a:solidFill>
                  <a:srgbClr val="A71B35"/>
                </a:solidFill>
              </a:rPr>
              <a:t>au biométhane pour faire l’appoint et la sécurité en cas de 			panne des PAC</a:t>
            </a:r>
          </a:p>
          <a:p>
            <a:pPr marL="342900" indent="-342900">
              <a:buFont typeface="Arial" panose="020B0604020202020204" pitchFamily="34" charset="0"/>
              <a:buChar char="•"/>
            </a:pPr>
            <a:r>
              <a:rPr lang="fr-FR" sz="2000" b="1" dirty="0">
                <a:solidFill>
                  <a:srgbClr val="A71B35"/>
                </a:solidFill>
              </a:rPr>
              <a:t>2 groupes froid de 500 et 800 kW</a:t>
            </a:r>
          </a:p>
          <a:p>
            <a:endParaRPr lang="fr-FR" sz="2000" b="1" dirty="0">
              <a:solidFill>
                <a:srgbClr val="A71B35"/>
              </a:solidFill>
            </a:endParaRPr>
          </a:p>
          <a:p>
            <a:r>
              <a:rPr lang="fr-FR" sz="2000" b="1" dirty="0">
                <a:solidFill>
                  <a:srgbClr val="A71B35"/>
                </a:solidFill>
              </a:rPr>
              <a:t>Au global sur le site</a:t>
            </a:r>
          </a:p>
          <a:p>
            <a:pPr marL="800100" lvl="1" indent="-342900">
              <a:buFont typeface="Arial" panose="020B0604020202020204" pitchFamily="34" charset="0"/>
              <a:buChar char="•"/>
            </a:pPr>
            <a:r>
              <a:rPr lang="fr-FR" sz="2000" b="1" dirty="0">
                <a:solidFill>
                  <a:srgbClr val="A71B35"/>
                </a:solidFill>
              </a:rPr>
              <a:t>900 kW souscrit en chaud</a:t>
            </a:r>
          </a:p>
          <a:p>
            <a:pPr marL="800100" lvl="1" indent="-342900">
              <a:buFont typeface="Arial" panose="020B0604020202020204" pitchFamily="34" charset="0"/>
              <a:buChar char="•"/>
            </a:pPr>
            <a:r>
              <a:rPr lang="fr-FR" sz="2000" b="1" dirty="0">
                <a:solidFill>
                  <a:srgbClr val="A71B35"/>
                </a:solidFill>
              </a:rPr>
              <a:t>1200 kW souscrit en froid</a:t>
            </a:r>
          </a:p>
          <a:p>
            <a:endParaRPr lang="fr-FR" sz="2000" b="1" dirty="0">
              <a:solidFill>
                <a:srgbClr val="A71B35"/>
              </a:solidFill>
            </a:endParaRPr>
          </a:p>
          <a:p>
            <a:r>
              <a:rPr lang="fr-FR" sz="2000" b="1" dirty="0">
                <a:solidFill>
                  <a:srgbClr val="A71B35"/>
                </a:solidFill>
              </a:rPr>
              <a:t>L’eau est pompée à 20°C et rejetée à</a:t>
            </a:r>
          </a:p>
          <a:p>
            <a:pPr marL="800100" lvl="1" indent="-342900">
              <a:buFont typeface="Arial" panose="020B0604020202020204" pitchFamily="34" charset="0"/>
              <a:buChar char="•"/>
            </a:pPr>
            <a:r>
              <a:rPr lang="fr-FR" sz="2000" b="1" dirty="0">
                <a:solidFill>
                  <a:srgbClr val="A71B35"/>
                </a:solidFill>
              </a:rPr>
              <a:t>10 °C l’hiver</a:t>
            </a:r>
          </a:p>
          <a:p>
            <a:pPr marL="800100" lvl="1" indent="-342900">
              <a:buFont typeface="Arial" panose="020B0604020202020204" pitchFamily="34" charset="0"/>
              <a:buChar char="•"/>
            </a:pPr>
            <a:r>
              <a:rPr lang="fr-FR" sz="2000" b="1" dirty="0">
                <a:solidFill>
                  <a:srgbClr val="A71B35"/>
                </a:solidFill>
              </a:rPr>
              <a:t>30 °C l’été</a:t>
            </a:r>
          </a:p>
          <a:p>
            <a:endParaRPr lang="fr-FR" sz="2000" b="1" dirty="0">
              <a:solidFill>
                <a:srgbClr val="A71B35"/>
              </a:solidFill>
            </a:endParaRPr>
          </a:p>
          <a:p>
            <a:r>
              <a:rPr lang="fr-FR" sz="2000" b="1" dirty="0">
                <a:solidFill>
                  <a:srgbClr val="A71B35"/>
                </a:solidFill>
              </a:rPr>
              <a:t>Il faut 22 ans pour dégrader de 0,5°C la nappe</a:t>
            </a:r>
          </a:p>
          <a:p>
            <a:endParaRPr lang="fr-FR" dirty="0"/>
          </a:p>
        </p:txBody>
      </p:sp>
      <p:sp>
        <p:nvSpPr>
          <p:cNvPr id="5" name="Espace réservé du texte 1">
            <a:extLst>
              <a:ext uri="{FF2B5EF4-FFF2-40B4-BE49-F238E27FC236}">
                <a16:creationId xmlns:a16="http://schemas.microsoft.com/office/drawing/2014/main" id="{71EB6A0A-7C6A-40C5-BD30-5A4833A1AC81}"/>
              </a:ext>
            </a:extLst>
          </p:cNvPr>
          <p:cNvSpPr txBox="1">
            <a:spLocks/>
          </p:cNvSpPr>
          <p:nvPr/>
        </p:nvSpPr>
        <p:spPr>
          <a:xfrm>
            <a:off x="706755" y="1128707"/>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Données techniques</a:t>
            </a:r>
          </a:p>
        </p:txBody>
      </p:sp>
    </p:spTree>
    <p:extLst>
      <p:ext uri="{BB962C8B-B14F-4D97-AF65-F5344CB8AC3E}">
        <p14:creationId xmlns:p14="http://schemas.microsoft.com/office/powerpoint/2010/main" val="35669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2" name="Image 1"/>
          <p:cNvPicPr>
            <a:picLocks noChangeAspect="1"/>
          </p:cNvPicPr>
          <p:nvPr/>
        </p:nvPicPr>
        <p:blipFill>
          <a:blip r:embed="rId3"/>
          <a:stretch>
            <a:fillRect/>
          </a:stretch>
        </p:blipFill>
        <p:spPr>
          <a:xfrm>
            <a:off x="7452320" y="5371516"/>
            <a:ext cx="1440160" cy="1292741"/>
          </a:xfrm>
          <a:prstGeom prst="rect">
            <a:avLst/>
          </a:prstGeom>
        </p:spPr>
      </p:pic>
      <p:sp>
        <p:nvSpPr>
          <p:cNvPr id="6" name="Espace réservé du texte 4">
            <a:extLst>
              <a:ext uri="{FF2B5EF4-FFF2-40B4-BE49-F238E27FC236}">
                <a16:creationId xmlns:a16="http://schemas.microsoft.com/office/drawing/2014/main" id="{5CE57F59-CE09-4B96-BE06-759B76D8737E}"/>
              </a:ext>
            </a:extLst>
          </p:cNvPr>
          <p:cNvSpPr txBox="1">
            <a:spLocks/>
          </p:cNvSpPr>
          <p:nvPr/>
        </p:nvSpPr>
        <p:spPr>
          <a:xfrm>
            <a:off x="107265" y="1513322"/>
            <a:ext cx="4188084" cy="450868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4"/>
              </a:buBlip>
              <a:defRPr sz="15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200"/>
              </a:spcBef>
              <a:spcAft>
                <a:spcPts val="200"/>
              </a:spcAft>
              <a:buClr>
                <a:srgbClr val="1EBCC5"/>
              </a:buClr>
              <a:buSzPts val="1100"/>
              <a:buFont typeface="Symbol" panose="05050102010706020507" pitchFamily="18" charset="2"/>
              <a:buChar char=""/>
            </a:pPr>
            <a:r>
              <a:rPr lang="fr-FR" sz="1600" b="1" dirty="0">
                <a:solidFill>
                  <a:srgbClr val="A71B35"/>
                </a:solidFill>
                <a:cs typeface="Times New Roman" panose="02020603050405020304" pitchFamily="18" charset="0"/>
              </a:rPr>
              <a:t>Mesure Acoustique réalisée en Février 2018</a:t>
            </a:r>
          </a:p>
          <a:p>
            <a:pPr marL="800100" lvl="1" indent="-342900" algn="just">
              <a:spcBef>
                <a:spcPts val="200"/>
              </a:spcBef>
              <a:spcAft>
                <a:spcPts val="200"/>
              </a:spcAft>
              <a:buClr>
                <a:srgbClr val="1EBCC5"/>
              </a:buClr>
              <a:buSzPts val="1100"/>
              <a:buFont typeface="Symbol" panose="05050102010706020507" pitchFamily="18" charset="2"/>
              <a:buChar char=""/>
            </a:pPr>
            <a:r>
              <a:rPr lang="fr-FR" sz="1600" b="1" dirty="0">
                <a:solidFill>
                  <a:srgbClr val="A71B35"/>
                </a:solidFill>
                <a:cs typeface="Times New Roman" panose="02020603050405020304" pitchFamily="18" charset="0"/>
              </a:rPr>
              <a:t>Référence </a:t>
            </a:r>
          </a:p>
          <a:p>
            <a:pPr marL="1257300" lvl="2" indent="-342900" algn="just">
              <a:spcBef>
                <a:spcPts val="200"/>
              </a:spcBef>
              <a:spcAft>
                <a:spcPts val="200"/>
              </a:spcAft>
              <a:buClr>
                <a:srgbClr val="1EBCC5"/>
              </a:buClr>
              <a:buSzPts val="1100"/>
              <a:buFont typeface="Symbol" panose="05050102010706020507" pitchFamily="18" charset="2"/>
              <a:buChar char=""/>
            </a:pPr>
            <a:r>
              <a:rPr lang="fr-FR" sz="1400" b="1" dirty="0">
                <a:solidFill>
                  <a:srgbClr val="A71B35"/>
                </a:solidFill>
                <a:cs typeface="Times New Roman" panose="02020603050405020304" pitchFamily="18" charset="0"/>
              </a:rPr>
              <a:t>Jour : 39 dB(A)</a:t>
            </a:r>
          </a:p>
          <a:p>
            <a:pPr marL="1257300" lvl="2" indent="-342900" algn="just">
              <a:spcBef>
                <a:spcPts val="200"/>
              </a:spcBef>
              <a:spcAft>
                <a:spcPts val="200"/>
              </a:spcAft>
              <a:buClr>
                <a:srgbClr val="1EBCC5"/>
              </a:buClr>
              <a:buSzPts val="1100"/>
              <a:buFont typeface="Symbol" panose="05050102010706020507" pitchFamily="18" charset="2"/>
              <a:buChar char=""/>
            </a:pPr>
            <a:r>
              <a:rPr lang="fr-FR" sz="1400" b="1" dirty="0">
                <a:solidFill>
                  <a:srgbClr val="A71B35"/>
                </a:solidFill>
                <a:cs typeface="Times New Roman" panose="02020603050405020304" pitchFamily="18" charset="0"/>
              </a:rPr>
              <a:t>Nuit : 32,5 dB(A)</a:t>
            </a:r>
          </a:p>
          <a:p>
            <a:pPr marL="342900" indent="-342900" algn="just">
              <a:spcBef>
                <a:spcPts val="200"/>
              </a:spcBef>
              <a:spcAft>
                <a:spcPts val="200"/>
              </a:spcAft>
              <a:buClr>
                <a:srgbClr val="1EBCC5"/>
              </a:buClr>
              <a:buSzPts val="1100"/>
              <a:buFont typeface="Symbol" panose="05050102010706020507" pitchFamily="18" charset="2"/>
              <a:buChar char=""/>
            </a:pPr>
            <a:endParaRPr lang="fr-FR" sz="1600" b="1" dirty="0">
              <a:solidFill>
                <a:srgbClr val="A71B35"/>
              </a:solidFill>
              <a:cs typeface="Times New Roman" panose="02020603050405020304" pitchFamily="18" charset="0"/>
            </a:endParaRPr>
          </a:p>
          <a:p>
            <a:pPr marL="342900" indent="-342900" algn="just">
              <a:spcBef>
                <a:spcPts val="200"/>
              </a:spcBef>
              <a:spcAft>
                <a:spcPts val="200"/>
              </a:spcAft>
              <a:buClr>
                <a:srgbClr val="1EBCC5"/>
              </a:buClr>
              <a:buSzPts val="1100"/>
              <a:buFont typeface="Symbol" panose="05050102010706020507" pitchFamily="18" charset="2"/>
              <a:buChar char=""/>
            </a:pPr>
            <a:r>
              <a:rPr lang="fr-FR" sz="1600" b="1" dirty="0">
                <a:solidFill>
                  <a:srgbClr val="A71B35"/>
                </a:solidFill>
                <a:cs typeface="Times New Roman" panose="02020603050405020304" pitchFamily="18" charset="0"/>
              </a:rPr>
              <a:t>Traitement mis en place préconisé par un bureau d’études acoustique</a:t>
            </a:r>
          </a:p>
          <a:p>
            <a:pPr marL="342900" indent="-342900" algn="just">
              <a:spcBef>
                <a:spcPts val="200"/>
              </a:spcBef>
              <a:spcAft>
                <a:spcPts val="200"/>
              </a:spcAft>
              <a:buClr>
                <a:srgbClr val="1EBCC5"/>
              </a:buClr>
              <a:buSzPts val="1100"/>
              <a:buFont typeface="Symbol" panose="05050102010706020507" pitchFamily="18" charset="2"/>
              <a:buChar char=""/>
            </a:pPr>
            <a:endParaRPr lang="fr-FR" sz="1600" b="1" dirty="0">
              <a:solidFill>
                <a:srgbClr val="A71B35"/>
              </a:solidFill>
              <a:cs typeface="Times New Roman" panose="02020603050405020304" pitchFamily="18" charset="0"/>
            </a:endParaRPr>
          </a:p>
          <a:p>
            <a:pPr marL="342900" indent="-342900" algn="just">
              <a:spcBef>
                <a:spcPts val="200"/>
              </a:spcBef>
              <a:spcAft>
                <a:spcPts val="200"/>
              </a:spcAft>
              <a:buClr>
                <a:srgbClr val="1EBCC5"/>
              </a:buClr>
              <a:buSzPts val="1100"/>
              <a:buFont typeface="Symbol" panose="05050102010706020507" pitchFamily="18" charset="2"/>
              <a:buChar char=""/>
            </a:pPr>
            <a:endParaRPr lang="fr-FR" sz="1600" b="1" dirty="0">
              <a:solidFill>
                <a:srgbClr val="A71B35"/>
              </a:solidFill>
              <a:cs typeface="Times New Roman" panose="02020603050405020304" pitchFamily="18" charset="0"/>
            </a:endParaRPr>
          </a:p>
          <a:p>
            <a:pPr marL="342900" indent="-342900" algn="just">
              <a:spcBef>
                <a:spcPts val="200"/>
              </a:spcBef>
              <a:spcAft>
                <a:spcPts val="200"/>
              </a:spcAft>
              <a:buClr>
                <a:srgbClr val="1EBCC5"/>
              </a:buClr>
              <a:buSzPts val="1100"/>
              <a:buFont typeface="Symbol" panose="05050102010706020507" pitchFamily="18" charset="2"/>
              <a:buChar char=""/>
            </a:pPr>
            <a:r>
              <a:rPr lang="fr-FR" sz="1600" b="1" dirty="0">
                <a:solidFill>
                  <a:srgbClr val="A71B35"/>
                </a:solidFill>
                <a:cs typeface="Times New Roman" panose="02020603050405020304" pitchFamily="18" charset="0"/>
              </a:rPr>
              <a:t>Respect de la réglementation</a:t>
            </a:r>
            <a:endParaRPr lang="fr-FR" sz="1400" b="1" dirty="0">
              <a:solidFill>
                <a:srgbClr val="A71B35"/>
              </a:solidFill>
              <a:cs typeface="Times New Roman" panose="02020603050405020304" pitchFamily="18" charset="0"/>
            </a:endParaRPr>
          </a:p>
          <a:p>
            <a:pPr marL="800100" lvl="1" indent="-342900" algn="just">
              <a:spcBef>
                <a:spcPts val="200"/>
              </a:spcBef>
              <a:spcAft>
                <a:spcPts val="200"/>
              </a:spcAft>
              <a:buClr>
                <a:srgbClr val="1EBCC5"/>
              </a:buClr>
              <a:buSzPts val="1100"/>
              <a:buFont typeface="Symbol" panose="05050102010706020507" pitchFamily="18" charset="2"/>
              <a:buChar char=""/>
            </a:pPr>
            <a:endParaRPr lang="fr-FR" sz="2700" dirty="0">
              <a:solidFill>
                <a:srgbClr val="575757"/>
              </a:solidFill>
              <a:cs typeface="Times New Roman" panose="02020603050405020304" pitchFamily="18" charset="0"/>
            </a:endParaRPr>
          </a:p>
          <a:p>
            <a:pPr marL="457200" lvl="1" indent="0">
              <a:buFont typeface="Arial" panose="020B0604020202020204" pitchFamily="34" charset="0"/>
              <a:buNone/>
            </a:pPr>
            <a:endParaRPr lang="fr-FR" sz="2500" dirty="0"/>
          </a:p>
        </p:txBody>
      </p:sp>
      <p:pic>
        <p:nvPicPr>
          <p:cNvPr id="7" name="Image 6">
            <a:extLst>
              <a:ext uri="{FF2B5EF4-FFF2-40B4-BE49-F238E27FC236}">
                <a16:creationId xmlns:a16="http://schemas.microsoft.com/office/drawing/2014/main" id="{625D01F1-BA3B-44DD-BE1F-07E70D0FAC2E}"/>
              </a:ext>
            </a:extLst>
          </p:cNvPr>
          <p:cNvPicPr>
            <a:picLocks noChangeAspect="1"/>
          </p:cNvPicPr>
          <p:nvPr/>
        </p:nvPicPr>
        <p:blipFill>
          <a:blip r:embed="rId5"/>
          <a:stretch>
            <a:fillRect/>
          </a:stretch>
        </p:blipFill>
        <p:spPr>
          <a:xfrm>
            <a:off x="138833" y="4676247"/>
            <a:ext cx="4322367" cy="1813341"/>
          </a:xfrm>
          <a:prstGeom prst="rect">
            <a:avLst/>
          </a:prstGeom>
        </p:spPr>
      </p:pic>
      <p:pic>
        <p:nvPicPr>
          <p:cNvPr id="8" name="Image 7">
            <a:extLst>
              <a:ext uri="{FF2B5EF4-FFF2-40B4-BE49-F238E27FC236}">
                <a16:creationId xmlns:a16="http://schemas.microsoft.com/office/drawing/2014/main" id="{7C9C3C46-D45D-43B7-887C-9AA01BC17601}"/>
              </a:ext>
            </a:extLst>
          </p:cNvPr>
          <p:cNvPicPr>
            <a:picLocks noChangeAspect="1"/>
          </p:cNvPicPr>
          <p:nvPr/>
        </p:nvPicPr>
        <p:blipFill>
          <a:blip r:embed="rId6"/>
          <a:stretch>
            <a:fillRect/>
          </a:stretch>
        </p:blipFill>
        <p:spPr>
          <a:xfrm>
            <a:off x="4359262" y="1476999"/>
            <a:ext cx="4629150" cy="3343275"/>
          </a:xfrm>
          <a:prstGeom prst="rect">
            <a:avLst/>
          </a:prstGeom>
        </p:spPr>
      </p:pic>
      <p:sp>
        <p:nvSpPr>
          <p:cNvPr id="9" name="Ellipse 8">
            <a:extLst>
              <a:ext uri="{FF2B5EF4-FFF2-40B4-BE49-F238E27FC236}">
                <a16:creationId xmlns:a16="http://schemas.microsoft.com/office/drawing/2014/main" id="{485AAE6B-D8E2-494A-ABD4-C0B4123CD2D8}"/>
              </a:ext>
            </a:extLst>
          </p:cNvPr>
          <p:cNvSpPr/>
          <p:nvPr/>
        </p:nvSpPr>
        <p:spPr>
          <a:xfrm>
            <a:off x="7020272" y="3679298"/>
            <a:ext cx="224183"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EE425769-2834-446D-919E-C155AA36A78C}"/>
              </a:ext>
            </a:extLst>
          </p:cNvPr>
          <p:cNvCxnSpPr>
            <a:cxnSpLocks/>
            <a:endCxn id="9" idx="5"/>
          </p:cNvCxnSpPr>
          <p:nvPr/>
        </p:nvCxnSpPr>
        <p:spPr>
          <a:xfrm flipV="1">
            <a:off x="6340927" y="3841900"/>
            <a:ext cx="870697" cy="15391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Espace réservé du texte 4">
            <a:extLst>
              <a:ext uri="{FF2B5EF4-FFF2-40B4-BE49-F238E27FC236}">
                <a16:creationId xmlns:a16="http://schemas.microsoft.com/office/drawing/2014/main" id="{FC7CF985-3BAD-4259-A333-FD4E2C3B1603}"/>
              </a:ext>
            </a:extLst>
          </p:cNvPr>
          <p:cNvSpPr txBox="1">
            <a:spLocks/>
          </p:cNvSpPr>
          <p:nvPr/>
        </p:nvSpPr>
        <p:spPr>
          <a:xfrm>
            <a:off x="5648811" y="5405412"/>
            <a:ext cx="1800036" cy="499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4"/>
              </a:buBlip>
              <a:defRPr sz="15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200"/>
              </a:spcBef>
              <a:spcAft>
                <a:spcPts val="200"/>
              </a:spcAft>
              <a:buClr>
                <a:srgbClr val="1EBCC5"/>
              </a:buClr>
              <a:buSzPts val="1100"/>
              <a:buNone/>
            </a:pPr>
            <a:r>
              <a:rPr lang="fr-FR" sz="1600" dirty="0">
                <a:solidFill>
                  <a:srgbClr val="575757"/>
                </a:solidFill>
                <a:cs typeface="Times New Roman" panose="02020603050405020304" pitchFamily="18" charset="0"/>
              </a:rPr>
              <a:t>Point de Mesure</a:t>
            </a:r>
            <a:endParaRPr lang="fr-FR" sz="2700" dirty="0">
              <a:solidFill>
                <a:srgbClr val="575757"/>
              </a:solidFill>
              <a:cs typeface="Times New Roman" panose="02020603050405020304" pitchFamily="18" charset="0"/>
            </a:endParaRPr>
          </a:p>
          <a:p>
            <a:pPr marL="457200" lvl="1" indent="0">
              <a:buFont typeface="Arial" panose="020B0604020202020204" pitchFamily="34" charset="0"/>
              <a:buNone/>
            </a:pPr>
            <a:endParaRPr lang="fr-FR" sz="2500" dirty="0"/>
          </a:p>
        </p:txBody>
      </p:sp>
      <p:sp>
        <p:nvSpPr>
          <p:cNvPr id="15" name="Espace réservé du texte 1">
            <a:extLst>
              <a:ext uri="{FF2B5EF4-FFF2-40B4-BE49-F238E27FC236}">
                <a16:creationId xmlns:a16="http://schemas.microsoft.com/office/drawing/2014/main" id="{9544278B-8C98-4DA4-8193-BFBB0C9C2BCA}"/>
              </a:ext>
            </a:extLst>
          </p:cNvPr>
          <p:cNvSpPr txBox="1">
            <a:spLocks/>
          </p:cNvSpPr>
          <p:nvPr/>
        </p:nvSpPr>
        <p:spPr>
          <a:xfrm>
            <a:off x="647178" y="942055"/>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Acoustique</a:t>
            </a:r>
          </a:p>
        </p:txBody>
      </p:sp>
    </p:spTree>
    <p:extLst>
      <p:ext uri="{BB962C8B-B14F-4D97-AF65-F5344CB8AC3E}">
        <p14:creationId xmlns:p14="http://schemas.microsoft.com/office/powerpoint/2010/main" val="37009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a:p>
            <a:pPr marL="0" lvl="1" algn="r">
              <a:spcAft>
                <a:spcPts val="600"/>
              </a:spcAft>
            </a:pPr>
            <a:endParaRPr lang="fr-FR" sz="2400" dirty="0">
              <a:solidFill>
                <a:srgbClr val="B1003B"/>
              </a:solidFill>
              <a:latin typeface="Century Gothic" panose="020B0502020202020204" pitchFamily="34" charset="0"/>
              <a:cs typeface="Gotham-Bold"/>
            </a:endParaRPr>
          </a:p>
        </p:txBody>
      </p:sp>
      <p:pic>
        <p:nvPicPr>
          <p:cNvPr id="2" name="Image 1"/>
          <p:cNvPicPr>
            <a:picLocks noChangeAspect="1"/>
          </p:cNvPicPr>
          <p:nvPr/>
        </p:nvPicPr>
        <p:blipFill>
          <a:blip r:embed="rId3"/>
          <a:stretch>
            <a:fillRect/>
          </a:stretch>
        </p:blipFill>
        <p:spPr>
          <a:xfrm>
            <a:off x="7452320" y="5371516"/>
            <a:ext cx="1440160" cy="1292741"/>
          </a:xfrm>
          <a:prstGeom prst="rect">
            <a:avLst/>
          </a:prstGeom>
        </p:spPr>
      </p:pic>
      <p:pic>
        <p:nvPicPr>
          <p:cNvPr id="6" name="Image 5">
            <a:extLst>
              <a:ext uri="{FF2B5EF4-FFF2-40B4-BE49-F238E27FC236}">
                <a16:creationId xmlns:a16="http://schemas.microsoft.com/office/drawing/2014/main" id="{9B994728-91DF-42E0-BD19-6FF47931725D}"/>
              </a:ext>
            </a:extLst>
          </p:cNvPr>
          <p:cNvPicPr/>
          <p:nvPr/>
        </p:nvPicPr>
        <p:blipFill>
          <a:blip r:embed="rId4" cstate="print"/>
          <a:srcRect l="39773" t="23441" r="38441" b="48025"/>
          <a:stretch>
            <a:fillRect/>
          </a:stretch>
        </p:blipFill>
        <p:spPr bwMode="auto">
          <a:xfrm>
            <a:off x="472751" y="2827077"/>
            <a:ext cx="1584176" cy="1224136"/>
          </a:xfrm>
          <a:prstGeom prst="rect">
            <a:avLst/>
          </a:prstGeom>
          <a:noFill/>
          <a:ln w="9525">
            <a:noFill/>
            <a:miter lim="800000"/>
            <a:headEnd/>
            <a:tailEnd/>
          </a:ln>
        </p:spPr>
      </p:pic>
      <p:sp>
        <p:nvSpPr>
          <p:cNvPr id="7" name="Rectangle 6">
            <a:extLst>
              <a:ext uri="{FF2B5EF4-FFF2-40B4-BE49-F238E27FC236}">
                <a16:creationId xmlns:a16="http://schemas.microsoft.com/office/drawing/2014/main" id="{F86FEC84-429C-4BAF-94EE-7CAC6D31D6D3}"/>
              </a:ext>
            </a:extLst>
          </p:cNvPr>
          <p:cNvSpPr/>
          <p:nvPr/>
        </p:nvSpPr>
        <p:spPr>
          <a:xfrm>
            <a:off x="816251" y="1335844"/>
            <a:ext cx="736099" cy="1200329"/>
          </a:xfrm>
          <a:prstGeom prst="rect">
            <a:avLst/>
          </a:prstGeom>
          <a:noFill/>
        </p:spPr>
        <p:txBody>
          <a:bodyPr wrap="none" lIns="91440" tIns="45720" rIns="91440" bIns="45720">
            <a:spAutoFit/>
          </a:bodyPr>
          <a:lstStyle/>
          <a:p>
            <a:pPr algn="ctr"/>
            <a:r>
              <a:rPr lang="fr-F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p>
          <a:p>
            <a:pPr algn="ctr"/>
            <a:r>
              <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Base</a:t>
            </a:r>
            <a:endParaRPr lang="fr-FR"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8" name="Connecteur droit 7">
            <a:extLst>
              <a:ext uri="{FF2B5EF4-FFF2-40B4-BE49-F238E27FC236}">
                <a16:creationId xmlns:a16="http://schemas.microsoft.com/office/drawing/2014/main" id="{C6B04799-B836-4DCC-890C-49CBE61283F8}"/>
              </a:ext>
            </a:extLst>
          </p:cNvPr>
          <p:cNvCxnSpPr/>
          <p:nvPr/>
        </p:nvCxnSpPr>
        <p:spPr>
          <a:xfrm>
            <a:off x="2958513" y="1799063"/>
            <a:ext cx="0" cy="4392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4EDAEAB1-1325-4DB9-882F-E398B9783588}"/>
              </a:ext>
            </a:extLst>
          </p:cNvPr>
          <p:cNvCxnSpPr/>
          <p:nvPr/>
        </p:nvCxnSpPr>
        <p:spPr>
          <a:xfrm>
            <a:off x="6170537" y="1854969"/>
            <a:ext cx="0" cy="43924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F95859E-D1C8-4440-B9CC-BE27C8922CCF}"/>
              </a:ext>
            </a:extLst>
          </p:cNvPr>
          <p:cNvSpPr/>
          <p:nvPr/>
        </p:nvSpPr>
        <p:spPr>
          <a:xfrm>
            <a:off x="3360554" y="1431386"/>
            <a:ext cx="2282997" cy="1200329"/>
          </a:xfrm>
          <a:prstGeom prst="rect">
            <a:avLst/>
          </a:prstGeom>
          <a:noFill/>
        </p:spPr>
        <p:txBody>
          <a:bodyPr wrap="none" lIns="91440" tIns="45720" rIns="91440" bIns="45720">
            <a:spAutoFit/>
          </a:bodyPr>
          <a:lstStyle/>
          <a:p>
            <a:pPr algn="ctr"/>
            <a:r>
              <a:rPr lang="fr-FR"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fr-F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froid</a:t>
            </a:r>
            <a:endParaRPr lang="fr-F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fr-FR"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Appoints/Secours Eté</a:t>
            </a:r>
          </a:p>
        </p:txBody>
      </p:sp>
      <p:sp>
        <p:nvSpPr>
          <p:cNvPr id="11" name="Rectangle 10">
            <a:extLst>
              <a:ext uri="{FF2B5EF4-FFF2-40B4-BE49-F238E27FC236}">
                <a16:creationId xmlns:a16="http://schemas.microsoft.com/office/drawing/2014/main" id="{FC518536-0303-4CA5-8F52-20B4151EB88D}"/>
              </a:ext>
            </a:extLst>
          </p:cNvPr>
          <p:cNvSpPr/>
          <p:nvPr/>
        </p:nvSpPr>
        <p:spPr>
          <a:xfrm>
            <a:off x="6532501" y="1394069"/>
            <a:ext cx="2323073" cy="1200329"/>
          </a:xfrm>
          <a:prstGeom prst="rect">
            <a:avLst/>
          </a:prstGeom>
          <a:noFill/>
        </p:spPr>
        <p:txBody>
          <a:bodyPr wrap="none" lIns="91440" tIns="45720" rIns="91440" bIns="45720">
            <a:spAutoFit/>
          </a:bodyPr>
          <a:lstStyle/>
          <a:p>
            <a:pPr algn="ctr"/>
            <a:r>
              <a:rPr lang="fr-F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fr-FR"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chaud</a:t>
            </a:r>
            <a:endParaRPr lang="fr-F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Appoint/secours Hiver</a:t>
            </a:r>
            <a:endParaRPr lang="fr-FR"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Espace réservé du contenu 8">
            <a:extLst>
              <a:ext uri="{FF2B5EF4-FFF2-40B4-BE49-F238E27FC236}">
                <a16:creationId xmlns:a16="http://schemas.microsoft.com/office/drawing/2014/main" id="{1EAB5069-C2F4-403B-BD37-AC4F271E2C2E}"/>
              </a:ext>
            </a:extLst>
          </p:cNvPr>
          <p:cNvSpPr txBox="1">
            <a:spLocks/>
          </p:cNvSpPr>
          <p:nvPr/>
        </p:nvSpPr>
        <p:spPr bwMode="gray">
          <a:xfrm>
            <a:off x="3466161" y="2679842"/>
            <a:ext cx="2880320" cy="360040"/>
          </a:xfrm>
          <a:prstGeom prst="rect">
            <a:avLst/>
          </a:prstGeom>
        </p:spPr>
        <p:txBody>
          <a:bodyPr vert="horz" lIns="0" tIns="0" rIns="0" bIns="0" rtlCol="0" anchor="t" anchorCtr="0">
            <a:noAutofit/>
          </a:bodyPr>
          <a:lstStyle/>
          <a:p>
            <a:pPr marL="180000" marR="0" lvl="0" indent="-180000" algn="l" defTabSz="914400" rtl="0" eaLnBrk="1" fontAlgn="auto" latinLnBrk="0" hangingPunct="1">
              <a:lnSpc>
                <a:spcPct val="105000"/>
              </a:lnSpc>
              <a:spcBef>
                <a:spcPts val="600"/>
              </a:spcBef>
              <a:spcAft>
                <a:spcPts val="600"/>
              </a:spcAft>
              <a:buClr>
                <a:schemeClr val="accent1"/>
              </a:buClr>
              <a:buSzPct val="80000"/>
              <a:buFont typeface="Wingdings" panose="05000000000000000000" pitchFamily="2" charset="2"/>
              <a:buNone/>
              <a:tabLst/>
              <a:defRPr/>
            </a:pPr>
            <a:r>
              <a:rPr kumimoji="0" lang="fr-FR" sz="1500" b="1" i="0" u="none" strike="noStrike" kern="1200" cap="none" spc="0" normalizeH="0" baseline="0" noProof="0" dirty="0">
                <a:ln>
                  <a:noFill/>
                </a:ln>
                <a:solidFill>
                  <a:schemeClr val="tx1"/>
                </a:solidFill>
                <a:effectLst/>
                <a:uLnTx/>
                <a:uFillTx/>
                <a:latin typeface="+mn-lt"/>
                <a:ea typeface="+mn-ea"/>
                <a:cs typeface="+mn-cs"/>
              </a:rPr>
              <a:t>Groupe Froid Air/Eau</a:t>
            </a:r>
          </a:p>
          <a:p>
            <a:pPr marL="180000" marR="0" lvl="0" indent="-180000" algn="l" defTabSz="914400" rtl="0" eaLnBrk="1" fontAlgn="auto" latinLnBrk="0" hangingPunct="1">
              <a:lnSpc>
                <a:spcPct val="105000"/>
              </a:lnSpc>
              <a:spcBef>
                <a:spcPts val="600"/>
              </a:spcBef>
              <a:spcAft>
                <a:spcPts val="600"/>
              </a:spcAft>
              <a:buClr>
                <a:schemeClr val="accent1"/>
              </a:buClr>
              <a:buSzPct val="80000"/>
              <a:buFont typeface="Wingdings" panose="05000000000000000000" pitchFamily="2" charset="2"/>
              <a:buNone/>
              <a:tabLst/>
              <a:defRPr/>
            </a:pPr>
            <a:endParaRPr kumimoji="0" lang="fr-FR" sz="15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Rectangle 12">
            <a:extLst>
              <a:ext uri="{FF2B5EF4-FFF2-40B4-BE49-F238E27FC236}">
                <a16:creationId xmlns:a16="http://schemas.microsoft.com/office/drawing/2014/main" id="{54C38F91-403D-45A7-8CB0-8FE399ED0728}"/>
              </a:ext>
            </a:extLst>
          </p:cNvPr>
          <p:cNvSpPr/>
          <p:nvPr/>
        </p:nvSpPr>
        <p:spPr>
          <a:xfrm>
            <a:off x="3573074" y="4763874"/>
            <a:ext cx="2101448" cy="646331"/>
          </a:xfrm>
          <a:prstGeom prst="rect">
            <a:avLst/>
          </a:prstGeom>
          <a:noFill/>
        </p:spPr>
        <p:txBody>
          <a:bodyPr wrap="square" lIns="91440" tIns="45720" rIns="91440" bIns="45720">
            <a:spAutoFit/>
          </a:bodyPr>
          <a:lstStyle/>
          <a:p>
            <a:pPr algn="ctr"/>
            <a:r>
              <a:rPr lang="fr-FR" b="1" cap="none" spc="0" dirty="0">
                <a:ln w="10541" cmpd="sng">
                  <a:solidFill>
                    <a:schemeClr val="accent1">
                      <a:shade val="88000"/>
                      <a:satMod val="110000"/>
                    </a:schemeClr>
                  </a:solidFill>
                  <a:prstDash val="solid"/>
                </a:ln>
                <a:solidFill>
                  <a:schemeClr val="accent1">
                    <a:lumMod val="60000"/>
                    <a:lumOff val="40000"/>
                  </a:schemeClr>
                </a:solidFill>
                <a:effectLst/>
              </a:rPr>
              <a:t>Fluide HFO</a:t>
            </a:r>
          </a:p>
          <a:p>
            <a:pPr algn="ctr"/>
            <a:r>
              <a:rPr lang="fr-FR" b="1" dirty="0">
                <a:ln w="10541" cmpd="sng">
                  <a:solidFill>
                    <a:schemeClr val="accent1">
                      <a:shade val="88000"/>
                      <a:satMod val="110000"/>
                    </a:schemeClr>
                  </a:solidFill>
                  <a:prstDash val="solid"/>
                </a:ln>
                <a:solidFill>
                  <a:schemeClr val="accent1">
                    <a:lumMod val="60000"/>
                    <a:lumOff val="40000"/>
                  </a:schemeClr>
                </a:solidFill>
              </a:rPr>
              <a:t>Haut rendement</a:t>
            </a:r>
            <a:endParaRPr lang="fr-FR" b="1" cap="none" spc="0" dirty="0">
              <a:ln w="10541" cmpd="sng">
                <a:solidFill>
                  <a:schemeClr val="accent1">
                    <a:shade val="88000"/>
                    <a:satMod val="110000"/>
                  </a:schemeClr>
                </a:solidFill>
                <a:prstDash val="solid"/>
              </a:ln>
              <a:solidFill>
                <a:schemeClr val="accent1">
                  <a:lumMod val="60000"/>
                  <a:lumOff val="40000"/>
                </a:schemeClr>
              </a:solidFill>
              <a:effectLst/>
            </a:endParaRPr>
          </a:p>
        </p:txBody>
      </p:sp>
      <p:sp>
        <p:nvSpPr>
          <p:cNvPr id="14" name="Rectangle 13">
            <a:extLst>
              <a:ext uri="{FF2B5EF4-FFF2-40B4-BE49-F238E27FC236}">
                <a16:creationId xmlns:a16="http://schemas.microsoft.com/office/drawing/2014/main" id="{19DCA0BC-6139-4533-8989-0CBCBA0E85F4}"/>
              </a:ext>
            </a:extLst>
          </p:cNvPr>
          <p:cNvSpPr/>
          <p:nvPr/>
        </p:nvSpPr>
        <p:spPr>
          <a:xfrm>
            <a:off x="2516607" y="6292155"/>
            <a:ext cx="3456384" cy="461665"/>
          </a:xfrm>
          <a:prstGeom prst="rect">
            <a:avLst/>
          </a:prstGeom>
          <a:solidFill>
            <a:schemeClr val="bg1"/>
          </a:solidFill>
        </p:spPr>
        <p:txBody>
          <a:bodyPr wrap="square" lIns="91440" tIns="45720" rIns="91440" bIns="45720">
            <a:spAutoFit/>
          </a:bodyPr>
          <a:lstStyle/>
          <a:p>
            <a:pPr algn="ctr"/>
            <a:r>
              <a:rPr lang="fr-FR" sz="2400" b="1" cap="none" spc="0" dirty="0">
                <a:ln w="10541" cmpd="sng">
                  <a:solidFill>
                    <a:schemeClr val="accent1">
                      <a:shade val="88000"/>
                      <a:satMod val="110000"/>
                    </a:schemeClr>
                  </a:solidFill>
                  <a:prstDash val="solid"/>
                </a:ln>
                <a:solidFill>
                  <a:schemeClr val="accent2">
                    <a:lumMod val="75000"/>
                  </a:schemeClr>
                </a:solidFill>
                <a:effectLst/>
              </a:rPr>
              <a:t>ELECTRICITE VERTE</a:t>
            </a:r>
          </a:p>
        </p:txBody>
      </p:sp>
      <p:sp>
        <p:nvSpPr>
          <p:cNvPr id="15" name="Espace réservé du numéro de diapositive 14">
            <a:extLst>
              <a:ext uri="{FF2B5EF4-FFF2-40B4-BE49-F238E27FC236}">
                <a16:creationId xmlns:a16="http://schemas.microsoft.com/office/drawing/2014/main" id="{1E162472-CAA9-41D5-A380-94BC5040648B}"/>
              </a:ext>
            </a:extLst>
          </p:cNvPr>
          <p:cNvSpPr txBox="1">
            <a:spLocks/>
          </p:cNvSpPr>
          <p:nvPr/>
        </p:nvSpPr>
        <p:spPr>
          <a:xfrm>
            <a:off x="8735449" y="6810136"/>
            <a:ext cx="576261" cy="33337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smtClean="0"/>
              <a:pPr/>
              <a:t>23</a:t>
            </a:fld>
            <a:endParaRPr lang="fr-FR" dirty="0"/>
          </a:p>
        </p:txBody>
      </p:sp>
      <p:pic>
        <p:nvPicPr>
          <p:cNvPr id="16" name="Picture 6" descr="Afficher l'image d'origine">
            <a:extLst>
              <a:ext uri="{FF2B5EF4-FFF2-40B4-BE49-F238E27FC236}">
                <a16:creationId xmlns:a16="http://schemas.microsoft.com/office/drawing/2014/main" id="{7F86AD68-B561-4589-B8BC-FEEA789DC466}"/>
              </a:ext>
            </a:extLst>
          </p:cNvPr>
          <p:cNvPicPr>
            <a:picLocks noChangeAspect="1" noChangeArrowheads="1"/>
          </p:cNvPicPr>
          <p:nvPr/>
        </p:nvPicPr>
        <p:blipFill>
          <a:blip r:embed="rId5" cstate="print"/>
          <a:srcRect/>
          <a:stretch>
            <a:fillRect/>
          </a:stretch>
        </p:blipFill>
        <p:spPr bwMode="auto">
          <a:xfrm>
            <a:off x="257508" y="4102727"/>
            <a:ext cx="2520280" cy="2306056"/>
          </a:xfrm>
          <a:prstGeom prst="rect">
            <a:avLst/>
          </a:prstGeom>
          <a:noFill/>
        </p:spPr>
      </p:pic>
      <p:sp>
        <p:nvSpPr>
          <p:cNvPr id="17" name="Rectangle 16">
            <a:extLst>
              <a:ext uri="{FF2B5EF4-FFF2-40B4-BE49-F238E27FC236}">
                <a16:creationId xmlns:a16="http://schemas.microsoft.com/office/drawing/2014/main" id="{4260BEE9-8A17-47DD-8CF5-5CF7FC90108A}"/>
              </a:ext>
            </a:extLst>
          </p:cNvPr>
          <p:cNvSpPr/>
          <p:nvPr/>
        </p:nvSpPr>
        <p:spPr>
          <a:xfrm>
            <a:off x="6719024" y="4794212"/>
            <a:ext cx="2101448" cy="461665"/>
          </a:xfrm>
          <a:prstGeom prst="rect">
            <a:avLst/>
          </a:prstGeom>
          <a:noFill/>
        </p:spPr>
        <p:txBody>
          <a:bodyPr wrap="square" lIns="91440" tIns="45720" rIns="91440" bIns="45720">
            <a:spAutoFit/>
          </a:bodyPr>
          <a:lstStyle/>
          <a:p>
            <a:pPr algn="ctr"/>
            <a:r>
              <a:rPr lang="fr-FR" sz="2400" b="1" cap="none" spc="0" dirty="0">
                <a:ln w="10541" cmpd="sng">
                  <a:solidFill>
                    <a:schemeClr val="accent1">
                      <a:shade val="88000"/>
                      <a:satMod val="110000"/>
                    </a:schemeClr>
                  </a:solidFill>
                  <a:prstDash val="solid"/>
                </a:ln>
                <a:solidFill>
                  <a:schemeClr val="accent2">
                    <a:lumMod val="75000"/>
                  </a:schemeClr>
                </a:solidFill>
                <a:effectLst/>
              </a:rPr>
              <a:t>BIOGAZ</a:t>
            </a:r>
          </a:p>
        </p:txBody>
      </p:sp>
      <p:sp>
        <p:nvSpPr>
          <p:cNvPr id="18" name="Étoile à 6 branches 31">
            <a:extLst>
              <a:ext uri="{FF2B5EF4-FFF2-40B4-BE49-F238E27FC236}">
                <a16:creationId xmlns:a16="http://schemas.microsoft.com/office/drawing/2014/main" id="{BBBCF89C-496F-4723-BB04-3CD995837469}"/>
              </a:ext>
            </a:extLst>
          </p:cNvPr>
          <p:cNvSpPr/>
          <p:nvPr/>
        </p:nvSpPr>
        <p:spPr>
          <a:xfrm rot="20628857">
            <a:off x="5831775" y="5179669"/>
            <a:ext cx="1511551" cy="1128017"/>
          </a:xfrm>
          <a:prstGeom prst="star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n w="10541" cmpd="sng">
                  <a:solidFill>
                    <a:schemeClr val="accent1">
                      <a:shade val="88000"/>
                      <a:satMod val="110000"/>
                    </a:schemeClr>
                  </a:solidFill>
                  <a:prstDash val="solid"/>
                </a:ln>
                <a:solidFill>
                  <a:schemeClr val="accent2">
                    <a:lumMod val="75000"/>
                  </a:schemeClr>
                </a:solidFill>
              </a:rPr>
              <a:t>100% ENR</a:t>
            </a:r>
          </a:p>
        </p:txBody>
      </p:sp>
      <p:pic>
        <p:nvPicPr>
          <p:cNvPr id="19" name="Picture 2" descr="30KAVZE / 30KAVPZE - AquaForce® - Groupe de production d'eau glacée à  condensation par air | Chauffage, ventilation et climatisation Carrier">
            <a:extLst>
              <a:ext uri="{FF2B5EF4-FFF2-40B4-BE49-F238E27FC236}">
                <a16:creationId xmlns:a16="http://schemas.microsoft.com/office/drawing/2014/main" id="{DCBDDD68-5FA0-4321-A5F1-68D02CB0A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1001" y="2963845"/>
            <a:ext cx="1675609" cy="1675609"/>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417D24DE-923D-4D7B-AFEE-7275B1A78137}"/>
              </a:ext>
            </a:extLst>
          </p:cNvPr>
          <p:cNvPicPr>
            <a:picLocks noChangeAspect="1"/>
          </p:cNvPicPr>
          <p:nvPr/>
        </p:nvPicPr>
        <p:blipFill>
          <a:blip r:embed="rId7">
            <a:clrChange>
              <a:clrFrom>
                <a:srgbClr val="B0B0B2"/>
              </a:clrFrom>
              <a:clrTo>
                <a:srgbClr val="B0B0B2">
                  <a:alpha val="0"/>
                </a:srgbClr>
              </a:clrTo>
            </a:clrChange>
          </a:blip>
          <a:stretch>
            <a:fillRect/>
          </a:stretch>
        </p:blipFill>
        <p:spPr>
          <a:xfrm>
            <a:off x="6346481" y="2711266"/>
            <a:ext cx="1439187" cy="1828355"/>
          </a:xfrm>
          <a:prstGeom prst="rect">
            <a:avLst/>
          </a:prstGeom>
        </p:spPr>
      </p:pic>
      <p:pic>
        <p:nvPicPr>
          <p:cNvPr id="21" name="Image 20">
            <a:extLst>
              <a:ext uri="{FF2B5EF4-FFF2-40B4-BE49-F238E27FC236}">
                <a16:creationId xmlns:a16="http://schemas.microsoft.com/office/drawing/2014/main" id="{91AF537C-32BD-4FD1-883D-A00718A4046B}"/>
              </a:ext>
            </a:extLst>
          </p:cNvPr>
          <p:cNvPicPr>
            <a:picLocks noChangeAspect="1"/>
          </p:cNvPicPr>
          <p:nvPr/>
        </p:nvPicPr>
        <p:blipFill>
          <a:blip r:embed="rId7">
            <a:clrChange>
              <a:clrFrom>
                <a:srgbClr val="B0B0B2"/>
              </a:clrFrom>
              <a:clrTo>
                <a:srgbClr val="B0B0B2">
                  <a:alpha val="0"/>
                </a:srgbClr>
              </a:clrTo>
            </a:clrChange>
          </a:blip>
          <a:stretch>
            <a:fillRect/>
          </a:stretch>
        </p:blipFill>
        <p:spPr>
          <a:xfrm>
            <a:off x="7611155" y="2717311"/>
            <a:ext cx="1439187" cy="1828355"/>
          </a:xfrm>
          <a:prstGeom prst="rect">
            <a:avLst/>
          </a:prstGeom>
        </p:spPr>
      </p:pic>
      <p:pic>
        <p:nvPicPr>
          <p:cNvPr id="22" name="Picture 2" descr="30KAVZE / 30KAVPZE - AquaForce® - Groupe de production d'eau glacée à  condensation par air | Chauffage, ventilation et climatisation Carrier">
            <a:extLst>
              <a:ext uri="{FF2B5EF4-FFF2-40B4-BE49-F238E27FC236}">
                <a16:creationId xmlns:a16="http://schemas.microsoft.com/office/drawing/2014/main" id="{3A442F8E-9ABA-4612-8A7D-985CD0F63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4928" y="2961257"/>
            <a:ext cx="1675609" cy="1675609"/>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texte 1">
            <a:extLst>
              <a:ext uri="{FF2B5EF4-FFF2-40B4-BE49-F238E27FC236}">
                <a16:creationId xmlns:a16="http://schemas.microsoft.com/office/drawing/2014/main" id="{DAC37BF4-AAD1-4CD2-B8DC-FA689CEC556E}"/>
              </a:ext>
            </a:extLst>
          </p:cNvPr>
          <p:cNvSpPr txBox="1">
            <a:spLocks/>
          </p:cNvSpPr>
          <p:nvPr/>
        </p:nvSpPr>
        <p:spPr>
          <a:xfrm>
            <a:off x="706755" y="1128707"/>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Moyens de production</a:t>
            </a:r>
          </a:p>
        </p:txBody>
      </p:sp>
    </p:spTree>
    <p:extLst>
      <p:ext uri="{BB962C8B-B14F-4D97-AF65-F5344CB8AC3E}">
        <p14:creationId xmlns:p14="http://schemas.microsoft.com/office/powerpoint/2010/main" val="549029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2" name="Image 1"/>
          <p:cNvPicPr>
            <a:picLocks noChangeAspect="1"/>
          </p:cNvPicPr>
          <p:nvPr/>
        </p:nvPicPr>
        <p:blipFill>
          <a:blip r:embed="rId3"/>
          <a:stretch>
            <a:fillRect/>
          </a:stretch>
        </p:blipFill>
        <p:spPr>
          <a:xfrm>
            <a:off x="7452320" y="5371516"/>
            <a:ext cx="1440160" cy="1292741"/>
          </a:xfrm>
          <a:prstGeom prst="rect">
            <a:avLst/>
          </a:prstGeom>
        </p:spPr>
      </p:pic>
      <p:sp>
        <p:nvSpPr>
          <p:cNvPr id="6" name="Ellipse 5">
            <a:extLst>
              <a:ext uri="{FF2B5EF4-FFF2-40B4-BE49-F238E27FC236}">
                <a16:creationId xmlns:a16="http://schemas.microsoft.com/office/drawing/2014/main" id="{4B009C29-9FE2-4573-BD5F-4A6922A3F48D}"/>
              </a:ext>
            </a:extLst>
          </p:cNvPr>
          <p:cNvSpPr/>
          <p:nvPr/>
        </p:nvSpPr>
        <p:spPr>
          <a:xfrm>
            <a:off x="1173636" y="1983714"/>
            <a:ext cx="1404156" cy="8100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7" name="Ellipse 6">
            <a:extLst>
              <a:ext uri="{FF2B5EF4-FFF2-40B4-BE49-F238E27FC236}">
                <a16:creationId xmlns:a16="http://schemas.microsoft.com/office/drawing/2014/main" id="{46FA1181-EB89-4BCA-87AB-15D5B852A40E}"/>
              </a:ext>
            </a:extLst>
          </p:cNvPr>
          <p:cNvSpPr/>
          <p:nvPr/>
        </p:nvSpPr>
        <p:spPr>
          <a:xfrm>
            <a:off x="4077072" y="2996952"/>
            <a:ext cx="1296144" cy="7020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Ellipse 7">
            <a:extLst>
              <a:ext uri="{FF2B5EF4-FFF2-40B4-BE49-F238E27FC236}">
                <a16:creationId xmlns:a16="http://schemas.microsoft.com/office/drawing/2014/main" id="{B457ABE2-0746-4F29-8EF1-56D34F51C2AA}"/>
              </a:ext>
            </a:extLst>
          </p:cNvPr>
          <p:cNvSpPr/>
          <p:nvPr/>
        </p:nvSpPr>
        <p:spPr>
          <a:xfrm>
            <a:off x="4725144" y="4617132"/>
            <a:ext cx="1350150" cy="10801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Ellipse 8">
            <a:extLst>
              <a:ext uri="{FF2B5EF4-FFF2-40B4-BE49-F238E27FC236}">
                <a16:creationId xmlns:a16="http://schemas.microsoft.com/office/drawing/2014/main" id="{1607B36E-13A2-4B89-B94F-924A7ADA01E3}"/>
              </a:ext>
            </a:extLst>
          </p:cNvPr>
          <p:cNvSpPr/>
          <p:nvPr/>
        </p:nvSpPr>
        <p:spPr>
          <a:xfrm>
            <a:off x="1538790" y="4239090"/>
            <a:ext cx="1512168" cy="10261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0" name="ZoneTexte 9">
            <a:extLst>
              <a:ext uri="{FF2B5EF4-FFF2-40B4-BE49-F238E27FC236}">
                <a16:creationId xmlns:a16="http://schemas.microsoft.com/office/drawing/2014/main" id="{0554D085-EF92-4F9E-A4C8-9528476F4193}"/>
              </a:ext>
            </a:extLst>
          </p:cNvPr>
          <p:cNvSpPr txBox="1"/>
          <p:nvPr/>
        </p:nvSpPr>
        <p:spPr>
          <a:xfrm>
            <a:off x="1352610" y="2559733"/>
            <a:ext cx="972108" cy="253916"/>
          </a:xfrm>
          <a:prstGeom prst="rect">
            <a:avLst/>
          </a:prstGeom>
          <a:noFill/>
        </p:spPr>
        <p:txBody>
          <a:bodyPr wrap="square" rtlCol="0">
            <a:spAutoFit/>
          </a:bodyPr>
          <a:lstStyle/>
          <a:p>
            <a:pPr algn="ctr"/>
            <a:r>
              <a:rPr lang="fr-FR" sz="1050" b="1" dirty="0">
                <a:latin typeface="Calibri" pitchFamily="34" charset="0"/>
              </a:rPr>
              <a:t>EPA </a:t>
            </a:r>
          </a:p>
        </p:txBody>
      </p:sp>
      <p:pic>
        <p:nvPicPr>
          <p:cNvPr id="11" name="Picture 2">
            <a:extLst>
              <a:ext uri="{FF2B5EF4-FFF2-40B4-BE49-F238E27FC236}">
                <a16:creationId xmlns:a16="http://schemas.microsoft.com/office/drawing/2014/main" id="{4DE45B62-BE54-4E6E-9454-2807D3EC86E4}"/>
              </a:ext>
            </a:extLst>
          </p:cNvPr>
          <p:cNvPicPr>
            <a:picLocks noChangeAspect="1" noChangeArrowheads="1"/>
          </p:cNvPicPr>
          <p:nvPr/>
        </p:nvPicPr>
        <p:blipFill>
          <a:blip r:embed="rId4" cstate="print"/>
          <a:srcRect/>
          <a:stretch>
            <a:fillRect/>
          </a:stretch>
        </p:blipFill>
        <p:spPr bwMode="auto">
          <a:xfrm>
            <a:off x="1291819" y="2222702"/>
            <a:ext cx="1086120" cy="234978"/>
          </a:xfrm>
          <a:prstGeom prst="rect">
            <a:avLst/>
          </a:prstGeom>
          <a:noFill/>
          <a:ln w="9525">
            <a:noFill/>
            <a:miter lim="800000"/>
            <a:headEnd/>
            <a:tailEnd/>
          </a:ln>
        </p:spPr>
      </p:pic>
      <p:cxnSp>
        <p:nvCxnSpPr>
          <p:cNvPr id="12" name="Connecteur droit avec flèche 11">
            <a:extLst>
              <a:ext uri="{FF2B5EF4-FFF2-40B4-BE49-F238E27FC236}">
                <a16:creationId xmlns:a16="http://schemas.microsoft.com/office/drawing/2014/main" id="{908A53C9-F834-46DE-B791-474EAF7234C3}"/>
              </a:ext>
            </a:extLst>
          </p:cNvPr>
          <p:cNvCxnSpPr>
            <a:stCxn id="6" idx="6"/>
            <a:endCxn id="7" idx="2"/>
          </p:cNvCxnSpPr>
          <p:nvPr/>
        </p:nvCxnSpPr>
        <p:spPr>
          <a:xfrm>
            <a:off x="2577792" y="2388759"/>
            <a:ext cx="1499280" cy="9592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ZoneTexte 12">
            <a:extLst>
              <a:ext uri="{FF2B5EF4-FFF2-40B4-BE49-F238E27FC236}">
                <a16:creationId xmlns:a16="http://schemas.microsoft.com/office/drawing/2014/main" id="{4B48472D-EB08-4590-84C0-BCD964BFCA39}"/>
              </a:ext>
            </a:extLst>
          </p:cNvPr>
          <p:cNvSpPr txBox="1"/>
          <p:nvPr/>
        </p:nvSpPr>
        <p:spPr>
          <a:xfrm rot="1915813">
            <a:off x="2882055" y="2604744"/>
            <a:ext cx="1080120" cy="507831"/>
          </a:xfrm>
          <a:prstGeom prst="rect">
            <a:avLst/>
          </a:prstGeom>
          <a:noFill/>
        </p:spPr>
        <p:txBody>
          <a:bodyPr wrap="square" rtlCol="0">
            <a:spAutoFit/>
          </a:bodyPr>
          <a:lstStyle/>
          <a:p>
            <a:pPr algn="ctr"/>
            <a:r>
              <a:rPr lang="fr-FR" sz="900" dirty="0">
                <a:latin typeface="Calibri" pitchFamily="34" charset="0"/>
              </a:rPr>
              <a:t>Vente du terrain + servitudes </a:t>
            </a:r>
          </a:p>
          <a:p>
            <a:pPr algn="ctr"/>
            <a:endParaRPr lang="fr-FR" sz="900" dirty="0">
              <a:latin typeface="Calibri" pitchFamily="34" charset="0"/>
            </a:endParaRPr>
          </a:p>
        </p:txBody>
      </p:sp>
      <p:sp>
        <p:nvSpPr>
          <p:cNvPr id="14" name="ZoneTexte 13">
            <a:extLst>
              <a:ext uri="{FF2B5EF4-FFF2-40B4-BE49-F238E27FC236}">
                <a16:creationId xmlns:a16="http://schemas.microsoft.com/office/drawing/2014/main" id="{78EB57BB-AA1B-41F3-8ACE-4D3A8AB172E9}"/>
              </a:ext>
            </a:extLst>
          </p:cNvPr>
          <p:cNvSpPr txBox="1"/>
          <p:nvPr/>
        </p:nvSpPr>
        <p:spPr>
          <a:xfrm>
            <a:off x="5427222" y="3104965"/>
            <a:ext cx="1080120" cy="646331"/>
          </a:xfrm>
          <a:prstGeom prst="rect">
            <a:avLst/>
          </a:prstGeom>
          <a:noFill/>
        </p:spPr>
        <p:txBody>
          <a:bodyPr wrap="square" rtlCol="0">
            <a:spAutoFit/>
          </a:bodyPr>
          <a:lstStyle/>
          <a:p>
            <a:pPr algn="ctr"/>
            <a:r>
              <a:rPr lang="fr-FR" sz="900" dirty="0">
                <a:latin typeface="Calibri" pitchFamily="34" charset="0"/>
              </a:rPr>
              <a:t>Contrat de </a:t>
            </a:r>
          </a:p>
          <a:p>
            <a:pPr algn="ctr"/>
            <a:endParaRPr lang="fr-FR" sz="900" dirty="0">
              <a:latin typeface="Calibri" pitchFamily="34" charset="0"/>
            </a:endParaRPr>
          </a:p>
          <a:p>
            <a:pPr algn="ctr"/>
            <a:r>
              <a:rPr lang="fr-FR" sz="900" dirty="0">
                <a:latin typeface="Calibri" pitchFamily="34" charset="0"/>
              </a:rPr>
              <a:t>fourniture des énergies </a:t>
            </a:r>
          </a:p>
        </p:txBody>
      </p:sp>
      <p:sp>
        <p:nvSpPr>
          <p:cNvPr id="15" name="ZoneTexte 14">
            <a:extLst>
              <a:ext uri="{FF2B5EF4-FFF2-40B4-BE49-F238E27FC236}">
                <a16:creationId xmlns:a16="http://schemas.microsoft.com/office/drawing/2014/main" id="{BE06242A-70EB-4C1B-88E4-02531E9B60F6}"/>
              </a:ext>
            </a:extLst>
          </p:cNvPr>
          <p:cNvSpPr txBox="1"/>
          <p:nvPr/>
        </p:nvSpPr>
        <p:spPr>
          <a:xfrm>
            <a:off x="1754814" y="4401108"/>
            <a:ext cx="1080120" cy="415498"/>
          </a:xfrm>
          <a:prstGeom prst="rect">
            <a:avLst/>
          </a:prstGeom>
          <a:noFill/>
        </p:spPr>
        <p:txBody>
          <a:bodyPr wrap="square" rtlCol="0">
            <a:spAutoFit/>
          </a:bodyPr>
          <a:lstStyle/>
          <a:p>
            <a:pPr algn="ctr"/>
            <a:r>
              <a:rPr lang="fr-FR" sz="1050" b="1" dirty="0">
                <a:latin typeface="Calibri" pitchFamily="34" charset="0"/>
              </a:rPr>
              <a:t>VILLE DE BEGLES</a:t>
            </a:r>
            <a:endParaRPr lang="fr-FR" sz="900" b="1" dirty="0">
              <a:latin typeface="Calibri" pitchFamily="34" charset="0"/>
            </a:endParaRPr>
          </a:p>
        </p:txBody>
      </p:sp>
      <p:pic>
        <p:nvPicPr>
          <p:cNvPr id="16" name="Picture 6">
            <a:extLst>
              <a:ext uri="{FF2B5EF4-FFF2-40B4-BE49-F238E27FC236}">
                <a16:creationId xmlns:a16="http://schemas.microsoft.com/office/drawing/2014/main" id="{34C0522B-45EE-4505-880B-481604BFBED7}"/>
              </a:ext>
            </a:extLst>
          </p:cNvPr>
          <p:cNvPicPr>
            <a:picLocks noChangeAspect="1" noChangeArrowheads="1"/>
          </p:cNvPicPr>
          <p:nvPr/>
        </p:nvPicPr>
        <p:blipFill>
          <a:blip r:embed="rId5" cstate="print"/>
          <a:srcRect/>
          <a:stretch>
            <a:fillRect/>
          </a:stretch>
        </p:blipFill>
        <p:spPr bwMode="auto">
          <a:xfrm>
            <a:off x="2033401" y="4625689"/>
            <a:ext cx="531503" cy="531503"/>
          </a:xfrm>
          <a:prstGeom prst="rect">
            <a:avLst/>
          </a:prstGeom>
          <a:noFill/>
          <a:ln w="9525">
            <a:noFill/>
            <a:miter lim="800000"/>
            <a:headEnd/>
            <a:tailEnd/>
          </a:ln>
        </p:spPr>
      </p:pic>
      <p:sp>
        <p:nvSpPr>
          <p:cNvPr id="17" name="ZoneTexte 16">
            <a:extLst>
              <a:ext uri="{FF2B5EF4-FFF2-40B4-BE49-F238E27FC236}">
                <a16:creationId xmlns:a16="http://schemas.microsoft.com/office/drawing/2014/main" id="{E2B3E87E-EEF1-4C7B-9CEE-2C4EA61AD702}"/>
              </a:ext>
            </a:extLst>
          </p:cNvPr>
          <p:cNvSpPr txBox="1"/>
          <p:nvPr/>
        </p:nvSpPr>
        <p:spPr>
          <a:xfrm rot="19410618">
            <a:off x="2819192" y="3739183"/>
            <a:ext cx="1080120" cy="507831"/>
          </a:xfrm>
          <a:prstGeom prst="rect">
            <a:avLst/>
          </a:prstGeom>
          <a:noFill/>
        </p:spPr>
        <p:txBody>
          <a:bodyPr wrap="square" rtlCol="0">
            <a:spAutoFit/>
          </a:bodyPr>
          <a:lstStyle/>
          <a:p>
            <a:r>
              <a:rPr lang="fr-FR" sz="900" dirty="0">
                <a:latin typeface="Calibri" pitchFamily="34" charset="0"/>
              </a:rPr>
              <a:t>Vente du doublet</a:t>
            </a:r>
          </a:p>
          <a:p>
            <a:endParaRPr lang="fr-FR" sz="900" dirty="0">
              <a:latin typeface="Calibri" pitchFamily="34" charset="0"/>
            </a:endParaRPr>
          </a:p>
          <a:p>
            <a:r>
              <a:rPr lang="fr-FR" sz="900" dirty="0">
                <a:latin typeface="Calibri" pitchFamily="34" charset="0"/>
              </a:rPr>
              <a:t>Géothermique</a:t>
            </a:r>
          </a:p>
        </p:txBody>
      </p:sp>
      <p:cxnSp>
        <p:nvCxnSpPr>
          <p:cNvPr id="18" name="Connecteur droit avec flèche 17">
            <a:extLst>
              <a:ext uri="{FF2B5EF4-FFF2-40B4-BE49-F238E27FC236}">
                <a16:creationId xmlns:a16="http://schemas.microsoft.com/office/drawing/2014/main" id="{7C1ECCB2-3024-4D2E-955D-59D6E18D1B10}"/>
              </a:ext>
            </a:extLst>
          </p:cNvPr>
          <p:cNvCxnSpPr>
            <a:stCxn id="9" idx="7"/>
          </p:cNvCxnSpPr>
          <p:nvPr/>
        </p:nvCxnSpPr>
        <p:spPr>
          <a:xfrm flipV="1">
            <a:off x="2829507" y="3429000"/>
            <a:ext cx="1301572" cy="96036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ZoneTexte 18">
            <a:extLst>
              <a:ext uri="{FF2B5EF4-FFF2-40B4-BE49-F238E27FC236}">
                <a16:creationId xmlns:a16="http://schemas.microsoft.com/office/drawing/2014/main" id="{67E7C579-0597-4AA7-BD01-FD9FD688DCA7}"/>
              </a:ext>
            </a:extLst>
          </p:cNvPr>
          <p:cNvSpPr txBox="1"/>
          <p:nvPr/>
        </p:nvSpPr>
        <p:spPr>
          <a:xfrm>
            <a:off x="4833156" y="4671138"/>
            <a:ext cx="1080120" cy="253916"/>
          </a:xfrm>
          <a:prstGeom prst="rect">
            <a:avLst/>
          </a:prstGeom>
          <a:noFill/>
        </p:spPr>
        <p:txBody>
          <a:bodyPr wrap="square" rtlCol="0">
            <a:spAutoFit/>
          </a:bodyPr>
          <a:lstStyle/>
          <a:p>
            <a:pPr algn="ctr"/>
            <a:r>
              <a:rPr lang="fr-FR" sz="1050" b="1" dirty="0">
                <a:latin typeface="Calibri" pitchFamily="34" charset="0"/>
              </a:rPr>
              <a:t>DREAL</a:t>
            </a:r>
            <a:endParaRPr lang="fr-FR" sz="900" b="1" dirty="0">
              <a:latin typeface="Calibri" pitchFamily="34" charset="0"/>
            </a:endParaRPr>
          </a:p>
        </p:txBody>
      </p:sp>
      <p:cxnSp>
        <p:nvCxnSpPr>
          <p:cNvPr id="20" name="Connecteur droit 19">
            <a:extLst>
              <a:ext uri="{FF2B5EF4-FFF2-40B4-BE49-F238E27FC236}">
                <a16:creationId xmlns:a16="http://schemas.microsoft.com/office/drawing/2014/main" id="{AD954F4D-4EF1-4212-9167-A2DA393551FB}"/>
              </a:ext>
            </a:extLst>
          </p:cNvPr>
          <p:cNvCxnSpPr>
            <a:stCxn id="9" idx="6"/>
            <a:endCxn id="8" idx="2"/>
          </p:cNvCxnSpPr>
          <p:nvPr/>
        </p:nvCxnSpPr>
        <p:spPr>
          <a:xfrm>
            <a:off x="3050958" y="4752147"/>
            <a:ext cx="1674186" cy="405045"/>
          </a:xfrm>
          <a:prstGeom prst="line">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21" name="Connecteur droit avec flèche 20">
            <a:extLst>
              <a:ext uri="{FF2B5EF4-FFF2-40B4-BE49-F238E27FC236}">
                <a16:creationId xmlns:a16="http://schemas.microsoft.com/office/drawing/2014/main" id="{E0E5667E-B71F-4E78-BB84-9952B7CC78D7}"/>
              </a:ext>
            </a:extLst>
          </p:cNvPr>
          <p:cNvCxnSpPr>
            <a:stCxn id="8" idx="0"/>
          </p:cNvCxnSpPr>
          <p:nvPr/>
        </p:nvCxnSpPr>
        <p:spPr>
          <a:xfrm flipH="1" flipV="1">
            <a:off x="5049180" y="3645024"/>
            <a:ext cx="351039" cy="972108"/>
          </a:xfrm>
          <a:prstGeom prst="straightConnector1">
            <a:avLst/>
          </a:prstGeom>
          <a:ln>
            <a:prstDash val="sysDot"/>
            <a:tailEnd type="arrow"/>
          </a:ln>
        </p:spPr>
        <p:style>
          <a:lnRef idx="2">
            <a:schemeClr val="dk1"/>
          </a:lnRef>
          <a:fillRef idx="0">
            <a:schemeClr val="dk1"/>
          </a:fillRef>
          <a:effectRef idx="1">
            <a:schemeClr val="dk1"/>
          </a:effectRef>
          <a:fontRef idx="minor">
            <a:schemeClr val="tx1"/>
          </a:fontRef>
        </p:style>
      </p:cxnSp>
      <p:pic>
        <p:nvPicPr>
          <p:cNvPr id="22" name="Picture 7">
            <a:extLst>
              <a:ext uri="{FF2B5EF4-FFF2-40B4-BE49-F238E27FC236}">
                <a16:creationId xmlns:a16="http://schemas.microsoft.com/office/drawing/2014/main" id="{AF6E6C62-3073-48ED-A494-C3997F3F89E8}"/>
              </a:ext>
            </a:extLst>
          </p:cNvPr>
          <p:cNvPicPr>
            <a:picLocks noChangeAspect="1" noChangeArrowheads="1"/>
          </p:cNvPicPr>
          <p:nvPr/>
        </p:nvPicPr>
        <p:blipFill>
          <a:blip r:embed="rId6" cstate="print"/>
          <a:srcRect/>
          <a:stretch>
            <a:fillRect/>
          </a:stretch>
        </p:blipFill>
        <p:spPr bwMode="auto">
          <a:xfrm>
            <a:off x="5145990" y="4887162"/>
            <a:ext cx="551262" cy="702078"/>
          </a:xfrm>
          <a:prstGeom prst="rect">
            <a:avLst/>
          </a:prstGeom>
          <a:noFill/>
          <a:ln w="9525">
            <a:noFill/>
            <a:miter lim="800000"/>
            <a:headEnd/>
            <a:tailEnd/>
          </a:ln>
        </p:spPr>
      </p:pic>
      <p:sp>
        <p:nvSpPr>
          <p:cNvPr id="23" name="ZoneTexte 22">
            <a:extLst>
              <a:ext uri="{FF2B5EF4-FFF2-40B4-BE49-F238E27FC236}">
                <a16:creationId xmlns:a16="http://schemas.microsoft.com/office/drawing/2014/main" id="{5D33FC8C-E678-48F4-BEE1-8631561C189B}"/>
              </a:ext>
            </a:extLst>
          </p:cNvPr>
          <p:cNvSpPr txBox="1"/>
          <p:nvPr/>
        </p:nvSpPr>
        <p:spPr>
          <a:xfrm rot="823173">
            <a:off x="3232282" y="4599273"/>
            <a:ext cx="1512168" cy="369332"/>
          </a:xfrm>
          <a:prstGeom prst="rect">
            <a:avLst/>
          </a:prstGeom>
          <a:noFill/>
        </p:spPr>
        <p:txBody>
          <a:bodyPr wrap="square" rtlCol="0">
            <a:spAutoFit/>
          </a:bodyPr>
          <a:lstStyle/>
          <a:p>
            <a:r>
              <a:rPr lang="fr-FR" sz="900" dirty="0">
                <a:latin typeface="Calibri" pitchFamily="34" charset="0"/>
              </a:rPr>
              <a:t>Mutation du permis d’Exploiter (code minier)</a:t>
            </a:r>
          </a:p>
        </p:txBody>
      </p:sp>
      <p:sp>
        <p:nvSpPr>
          <p:cNvPr id="24" name="ZoneTexte 23">
            <a:extLst>
              <a:ext uri="{FF2B5EF4-FFF2-40B4-BE49-F238E27FC236}">
                <a16:creationId xmlns:a16="http://schemas.microsoft.com/office/drawing/2014/main" id="{0740BC09-5BCA-4533-A393-B2D5849E7DBD}"/>
              </a:ext>
            </a:extLst>
          </p:cNvPr>
          <p:cNvSpPr txBox="1"/>
          <p:nvPr/>
        </p:nvSpPr>
        <p:spPr>
          <a:xfrm rot="4186570">
            <a:off x="4754507" y="4013751"/>
            <a:ext cx="1397269" cy="369332"/>
          </a:xfrm>
          <a:prstGeom prst="rect">
            <a:avLst/>
          </a:prstGeom>
          <a:noFill/>
        </p:spPr>
        <p:txBody>
          <a:bodyPr wrap="square" rtlCol="0">
            <a:spAutoFit/>
          </a:bodyPr>
          <a:lstStyle/>
          <a:p>
            <a:r>
              <a:rPr lang="fr-FR" sz="900" dirty="0">
                <a:latin typeface="Calibri" pitchFamily="34" charset="0"/>
              </a:rPr>
              <a:t>Mutation du permis d’Exploiter (code minier)</a:t>
            </a:r>
          </a:p>
        </p:txBody>
      </p:sp>
      <p:sp>
        <p:nvSpPr>
          <p:cNvPr id="25" name="Organigramme : Processus 59">
            <a:extLst>
              <a:ext uri="{FF2B5EF4-FFF2-40B4-BE49-F238E27FC236}">
                <a16:creationId xmlns:a16="http://schemas.microsoft.com/office/drawing/2014/main" id="{295B32A7-57A4-4DC6-B85A-A1DD75379F43}"/>
              </a:ext>
            </a:extLst>
          </p:cNvPr>
          <p:cNvSpPr/>
          <p:nvPr/>
        </p:nvSpPr>
        <p:spPr>
          <a:xfrm>
            <a:off x="6561348" y="2186862"/>
            <a:ext cx="1242138" cy="237626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chemeClr val="bg1"/>
                </a:solidFill>
              </a:rPr>
              <a:t>Site NEWTON</a:t>
            </a: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a:p>
            <a:pPr algn="ctr"/>
            <a:endParaRPr lang="fr-FR" sz="1050" b="1" dirty="0">
              <a:solidFill>
                <a:schemeClr val="bg1"/>
              </a:solidFill>
            </a:endParaRPr>
          </a:p>
        </p:txBody>
      </p:sp>
      <p:cxnSp>
        <p:nvCxnSpPr>
          <p:cNvPr id="26" name="Connecteur droit avec flèche 25">
            <a:extLst>
              <a:ext uri="{FF2B5EF4-FFF2-40B4-BE49-F238E27FC236}">
                <a16:creationId xmlns:a16="http://schemas.microsoft.com/office/drawing/2014/main" id="{7E754FD6-DD6F-4E54-BEBE-252B4DA29315}"/>
              </a:ext>
            </a:extLst>
          </p:cNvPr>
          <p:cNvCxnSpPr>
            <a:stCxn id="7" idx="6"/>
          </p:cNvCxnSpPr>
          <p:nvPr/>
        </p:nvCxnSpPr>
        <p:spPr>
          <a:xfrm flipV="1">
            <a:off x="5373216" y="3320988"/>
            <a:ext cx="1188132" cy="2700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7" name="Picture 8">
            <a:extLst>
              <a:ext uri="{FF2B5EF4-FFF2-40B4-BE49-F238E27FC236}">
                <a16:creationId xmlns:a16="http://schemas.microsoft.com/office/drawing/2014/main" id="{99F68692-4B91-4C94-9E4A-DBB1BB34A55A}"/>
              </a:ext>
            </a:extLst>
          </p:cNvPr>
          <p:cNvPicPr>
            <a:picLocks noChangeAspect="1" noChangeArrowheads="1"/>
          </p:cNvPicPr>
          <p:nvPr/>
        </p:nvPicPr>
        <p:blipFill>
          <a:blip r:embed="rId7" cstate="print"/>
          <a:srcRect/>
          <a:stretch>
            <a:fillRect/>
          </a:stretch>
        </p:blipFill>
        <p:spPr bwMode="auto">
          <a:xfrm>
            <a:off x="6615354" y="2510898"/>
            <a:ext cx="1106916" cy="810090"/>
          </a:xfrm>
          <a:prstGeom prst="rect">
            <a:avLst/>
          </a:prstGeom>
          <a:noFill/>
          <a:ln w="9525">
            <a:noFill/>
            <a:miter lim="800000"/>
            <a:headEnd/>
            <a:tailEnd/>
          </a:ln>
        </p:spPr>
      </p:pic>
      <p:sp>
        <p:nvSpPr>
          <p:cNvPr id="28" name="ZoneTexte 27">
            <a:extLst>
              <a:ext uri="{FF2B5EF4-FFF2-40B4-BE49-F238E27FC236}">
                <a16:creationId xmlns:a16="http://schemas.microsoft.com/office/drawing/2014/main" id="{7AAF00D0-4F3C-4BE6-9A69-430D19F33201}"/>
              </a:ext>
            </a:extLst>
          </p:cNvPr>
          <p:cNvSpPr txBox="1"/>
          <p:nvPr/>
        </p:nvSpPr>
        <p:spPr>
          <a:xfrm>
            <a:off x="6669360" y="3483006"/>
            <a:ext cx="972108" cy="1200329"/>
          </a:xfrm>
          <a:prstGeom prst="rect">
            <a:avLst/>
          </a:prstGeom>
          <a:noFill/>
        </p:spPr>
        <p:txBody>
          <a:bodyPr wrap="square" rtlCol="0">
            <a:spAutoFit/>
          </a:bodyPr>
          <a:lstStyle/>
          <a:p>
            <a:pPr algn="ctr"/>
            <a:r>
              <a:rPr lang="fr-FR" sz="1050" b="1" dirty="0">
                <a:solidFill>
                  <a:schemeClr val="bg1"/>
                </a:solidFill>
                <a:latin typeface="Calibri" pitchFamily="34" charset="0"/>
              </a:rPr>
              <a:t>ABONNÉS</a:t>
            </a:r>
          </a:p>
          <a:p>
            <a:pPr algn="ctr"/>
            <a:endParaRPr lang="fr-FR" sz="1050" b="1" dirty="0">
              <a:solidFill>
                <a:schemeClr val="bg1"/>
              </a:solidFill>
              <a:latin typeface="Calibri" pitchFamily="34" charset="0"/>
            </a:endParaRPr>
          </a:p>
          <a:p>
            <a:r>
              <a:rPr lang="fr-FR" sz="900" dirty="0">
                <a:solidFill>
                  <a:schemeClr val="bg1"/>
                </a:solidFill>
                <a:latin typeface="Calibri" pitchFamily="34" charset="0"/>
              </a:rPr>
              <a:t>   </a:t>
            </a:r>
            <a:r>
              <a:rPr lang="fr-FR" sz="1050" dirty="0">
                <a:solidFill>
                  <a:schemeClr val="bg1"/>
                </a:solidFill>
                <a:latin typeface="Calibri" pitchFamily="34" charset="0"/>
              </a:rPr>
              <a:t>VALOREM</a:t>
            </a:r>
          </a:p>
          <a:p>
            <a:r>
              <a:rPr lang="fr-FR" sz="1050" dirty="0">
                <a:solidFill>
                  <a:schemeClr val="bg1"/>
                </a:solidFill>
                <a:latin typeface="Calibri" pitchFamily="34" charset="0"/>
              </a:rPr>
              <a:t>   ICADE</a:t>
            </a:r>
          </a:p>
          <a:p>
            <a:r>
              <a:rPr lang="fr-FR" sz="1050" dirty="0">
                <a:solidFill>
                  <a:schemeClr val="bg1"/>
                </a:solidFill>
                <a:latin typeface="Calibri" pitchFamily="34" charset="0"/>
              </a:rPr>
              <a:t>   PARINAUD</a:t>
            </a:r>
          </a:p>
          <a:p>
            <a:r>
              <a:rPr lang="fr-FR" sz="1050" dirty="0">
                <a:solidFill>
                  <a:schemeClr val="bg1"/>
                </a:solidFill>
                <a:latin typeface="Calibri" pitchFamily="34" charset="0"/>
              </a:rPr>
              <a:t>   ….</a:t>
            </a:r>
            <a:endParaRPr lang="fr-FR" sz="900" dirty="0">
              <a:solidFill>
                <a:schemeClr val="bg1"/>
              </a:solidFill>
              <a:latin typeface="Calibri" pitchFamily="34" charset="0"/>
            </a:endParaRPr>
          </a:p>
          <a:p>
            <a:endParaRPr lang="fr-FR" sz="900" dirty="0">
              <a:latin typeface="Calibri" pitchFamily="34" charset="0"/>
            </a:endParaRPr>
          </a:p>
        </p:txBody>
      </p:sp>
      <p:sp>
        <p:nvSpPr>
          <p:cNvPr id="29" name="Ellipse 28">
            <a:extLst>
              <a:ext uri="{FF2B5EF4-FFF2-40B4-BE49-F238E27FC236}">
                <a16:creationId xmlns:a16="http://schemas.microsoft.com/office/drawing/2014/main" id="{876D224A-8FA0-4AA0-8664-8282DE769A27}"/>
              </a:ext>
            </a:extLst>
          </p:cNvPr>
          <p:cNvSpPr/>
          <p:nvPr/>
        </p:nvSpPr>
        <p:spPr>
          <a:xfrm>
            <a:off x="4941168" y="1916832"/>
            <a:ext cx="1296144" cy="6480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30" name="Picture 2" descr="Bordeaux Métropole">
            <a:extLst>
              <a:ext uri="{FF2B5EF4-FFF2-40B4-BE49-F238E27FC236}">
                <a16:creationId xmlns:a16="http://schemas.microsoft.com/office/drawing/2014/main" id="{FB216805-A2EF-4FB3-84C3-1C6B162AE40D}"/>
              </a:ext>
            </a:extLst>
          </p:cNvPr>
          <p:cNvPicPr>
            <a:picLocks noChangeAspect="1" noChangeArrowheads="1"/>
          </p:cNvPicPr>
          <p:nvPr/>
        </p:nvPicPr>
        <p:blipFill>
          <a:blip r:embed="rId8" cstate="print"/>
          <a:srcRect/>
          <a:stretch>
            <a:fillRect/>
          </a:stretch>
        </p:blipFill>
        <p:spPr bwMode="auto">
          <a:xfrm>
            <a:off x="4941168" y="2078850"/>
            <a:ext cx="1223123" cy="293214"/>
          </a:xfrm>
          <a:prstGeom prst="rect">
            <a:avLst/>
          </a:prstGeom>
          <a:noFill/>
        </p:spPr>
      </p:pic>
      <p:cxnSp>
        <p:nvCxnSpPr>
          <p:cNvPr id="31" name="Connecteur droit avec flèche 30">
            <a:extLst>
              <a:ext uri="{FF2B5EF4-FFF2-40B4-BE49-F238E27FC236}">
                <a16:creationId xmlns:a16="http://schemas.microsoft.com/office/drawing/2014/main" id="{3EE43C53-8E10-45C8-A5CD-8E88B2AAA5D3}"/>
              </a:ext>
            </a:extLst>
          </p:cNvPr>
          <p:cNvCxnSpPr>
            <a:stCxn id="7" idx="7"/>
            <a:endCxn id="29" idx="4"/>
          </p:cNvCxnSpPr>
          <p:nvPr/>
        </p:nvCxnSpPr>
        <p:spPr>
          <a:xfrm flipV="1">
            <a:off x="5183400" y="2564904"/>
            <a:ext cx="405840" cy="534865"/>
          </a:xfrm>
          <a:prstGeom prst="straightConnector1">
            <a:avLst/>
          </a:prstGeom>
          <a:ln>
            <a:prstDash val="sysDot"/>
            <a:tailEnd type="arrow"/>
          </a:ln>
        </p:spPr>
        <p:style>
          <a:lnRef idx="2">
            <a:schemeClr val="dk1"/>
          </a:lnRef>
          <a:fillRef idx="0">
            <a:schemeClr val="dk1"/>
          </a:fillRef>
          <a:effectRef idx="1">
            <a:schemeClr val="dk1"/>
          </a:effectRef>
          <a:fontRef idx="minor">
            <a:schemeClr val="tx1"/>
          </a:fontRef>
        </p:style>
      </p:cxnSp>
      <p:sp>
        <p:nvSpPr>
          <p:cNvPr id="32" name="ZoneTexte 31">
            <a:extLst>
              <a:ext uri="{FF2B5EF4-FFF2-40B4-BE49-F238E27FC236}">
                <a16:creationId xmlns:a16="http://schemas.microsoft.com/office/drawing/2014/main" id="{F5914D17-1AF3-4A7A-AE52-B0948CC014E1}"/>
              </a:ext>
            </a:extLst>
          </p:cNvPr>
          <p:cNvSpPr txBox="1"/>
          <p:nvPr/>
        </p:nvSpPr>
        <p:spPr>
          <a:xfrm>
            <a:off x="5049180" y="2672916"/>
            <a:ext cx="1080120" cy="369332"/>
          </a:xfrm>
          <a:prstGeom prst="rect">
            <a:avLst/>
          </a:prstGeom>
          <a:noFill/>
        </p:spPr>
        <p:txBody>
          <a:bodyPr wrap="square" rtlCol="0">
            <a:spAutoFit/>
          </a:bodyPr>
          <a:lstStyle/>
          <a:p>
            <a:pPr algn="ctr"/>
            <a:r>
              <a:rPr lang="fr-FR" sz="900" dirty="0">
                <a:latin typeface="Calibri" pitchFamily="34" charset="0"/>
              </a:rPr>
              <a:t>Classement du réseau </a:t>
            </a:r>
          </a:p>
        </p:txBody>
      </p:sp>
      <p:sp>
        <p:nvSpPr>
          <p:cNvPr id="33" name="Ellipse 32">
            <a:extLst>
              <a:ext uri="{FF2B5EF4-FFF2-40B4-BE49-F238E27FC236}">
                <a16:creationId xmlns:a16="http://schemas.microsoft.com/office/drawing/2014/main" id="{B815085D-9626-4F60-9A18-A0802C20DD68}"/>
              </a:ext>
            </a:extLst>
          </p:cNvPr>
          <p:cNvSpPr/>
          <p:nvPr/>
        </p:nvSpPr>
        <p:spPr>
          <a:xfrm>
            <a:off x="3044672" y="1565793"/>
            <a:ext cx="1296144" cy="6480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34" name="Connecteur droit avec flèche 33">
            <a:extLst>
              <a:ext uri="{FF2B5EF4-FFF2-40B4-BE49-F238E27FC236}">
                <a16:creationId xmlns:a16="http://schemas.microsoft.com/office/drawing/2014/main" id="{2F603F70-F84D-4201-8A04-6618F614AD69}"/>
              </a:ext>
            </a:extLst>
          </p:cNvPr>
          <p:cNvCxnSpPr/>
          <p:nvPr/>
        </p:nvCxnSpPr>
        <p:spPr>
          <a:xfrm flipH="1" flipV="1">
            <a:off x="4077072" y="2564904"/>
            <a:ext cx="378042" cy="432048"/>
          </a:xfrm>
          <a:prstGeom prst="straightConnector1">
            <a:avLst/>
          </a:prstGeom>
          <a:ln>
            <a:prstDash val="sysDot"/>
            <a:tailEnd type="arrow"/>
          </a:ln>
        </p:spPr>
        <p:style>
          <a:lnRef idx="2">
            <a:schemeClr val="dk1"/>
          </a:lnRef>
          <a:fillRef idx="0">
            <a:schemeClr val="dk1"/>
          </a:fillRef>
          <a:effectRef idx="1">
            <a:schemeClr val="dk1"/>
          </a:effectRef>
          <a:fontRef idx="minor">
            <a:schemeClr val="tx1"/>
          </a:fontRef>
        </p:style>
      </p:cxnSp>
      <p:sp>
        <p:nvSpPr>
          <p:cNvPr id="35" name="ZoneTexte 34">
            <a:extLst>
              <a:ext uri="{FF2B5EF4-FFF2-40B4-BE49-F238E27FC236}">
                <a16:creationId xmlns:a16="http://schemas.microsoft.com/office/drawing/2014/main" id="{7A0AEB57-0AF9-4749-B685-D8BF904552D1}"/>
              </a:ext>
            </a:extLst>
          </p:cNvPr>
          <p:cNvSpPr txBox="1"/>
          <p:nvPr/>
        </p:nvSpPr>
        <p:spPr>
          <a:xfrm rot="2929569">
            <a:off x="3631539" y="2503493"/>
            <a:ext cx="1409534" cy="230832"/>
          </a:xfrm>
          <a:prstGeom prst="rect">
            <a:avLst/>
          </a:prstGeom>
          <a:noFill/>
        </p:spPr>
        <p:txBody>
          <a:bodyPr wrap="square" rtlCol="0">
            <a:spAutoFit/>
          </a:bodyPr>
          <a:lstStyle/>
          <a:p>
            <a:pPr algn="ctr"/>
            <a:r>
              <a:rPr lang="fr-FR" sz="900" dirty="0">
                <a:latin typeface="Calibri" pitchFamily="34" charset="0"/>
              </a:rPr>
              <a:t>Demande subventions</a:t>
            </a:r>
          </a:p>
        </p:txBody>
      </p:sp>
      <p:pic>
        <p:nvPicPr>
          <p:cNvPr id="36" name="Picture 4" descr="Agence de l'Environnement et de la Maîtrise de l'Energie - retour à la page d'accueil">
            <a:extLst>
              <a:ext uri="{FF2B5EF4-FFF2-40B4-BE49-F238E27FC236}">
                <a16:creationId xmlns:a16="http://schemas.microsoft.com/office/drawing/2014/main" id="{D2568869-F4D8-4252-99FA-AD0B5F1E4980}"/>
              </a:ext>
            </a:extLst>
          </p:cNvPr>
          <p:cNvPicPr>
            <a:picLocks noChangeAspect="1" noChangeArrowheads="1"/>
          </p:cNvPicPr>
          <p:nvPr/>
        </p:nvPicPr>
        <p:blipFill>
          <a:blip r:embed="rId9" cstate="print"/>
          <a:srcRect/>
          <a:stretch>
            <a:fillRect/>
          </a:stretch>
        </p:blipFill>
        <p:spPr bwMode="auto">
          <a:xfrm>
            <a:off x="3476720" y="1619799"/>
            <a:ext cx="450441" cy="505495"/>
          </a:xfrm>
          <a:prstGeom prst="rect">
            <a:avLst/>
          </a:prstGeom>
          <a:noFill/>
        </p:spPr>
      </p:pic>
      <p:cxnSp>
        <p:nvCxnSpPr>
          <p:cNvPr id="37" name="Connecteur droit avec flèche 36">
            <a:extLst>
              <a:ext uri="{FF2B5EF4-FFF2-40B4-BE49-F238E27FC236}">
                <a16:creationId xmlns:a16="http://schemas.microsoft.com/office/drawing/2014/main" id="{04C3A0E6-B7BF-4AE4-BDE3-E2000A39F5BC}"/>
              </a:ext>
            </a:extLst>
          </p:cNvPr>
          <p:cNvCxnSpPr>
            <a:endCxn id="7" idx="2"/>
          </p:cNvCxnSpPr>
          <p:nvPr/>
        </p:nvCxnSpPr>
        <p:spPr>
          <a:xfrm>
            <a:off x="2834934" y="2888940"/>
            <a:ext cx="1242138" cy="45905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8" name="Rectangle 37">
            <a:extLst>
              <a:ext uri="{FF2B5EF4-FFF2-40B4-BE49-F238E27FC236}">
                <a16:creationId xmlns:a16="http://schemas.microsoft.com/office/drawing/2014/main" id="{9DA6C79B-8B6F-4D7D-9B34-0D5D740887A0}"/>
              </a:ext>
            </a:extLst>
          </p:cNvPr>
          <p:cNvSpPr/>
          <p:nvPr/>
        </p:nvSpPr>
        <p:spPr>
          <a:xfrm rot="1121991">
            <a:off x="2343693" y="3085305"/>
            <a:ext cx="1750357" cy="338554"/>
          </a:xfrm>
          <a:prstGeom prst="rect">
            <a:avLst/>
          </a:prstGeom>
        </p:spPr>
        <p:txBody>
          <a:bodyPr wrap="square">
            <a:spAutoFit/>
          </a:bodyPr>
          <a:lstStyle/>
          <a:p>
            <a:pPr algn="ctr"/>
            <a:r>
              <a:rPr lang="fr-FR" sz="800" dirty="0">
                <a:latin typeface="Calibri" pitchFamily="34" charset="0"/>
              </a:rPr>
              <a:t>Protocole de développement d’un Réseau de chaleur et froid</a:t>
            </a:r>
          </a:p>
        </p:txBody>
      </p:sp>
      <p:pic>
        <p:nvPicPr>
          <p:cNvPr id="39" name="Picture 2">
            <a:extLst>
              <a:ext uri="{FF2B5EF4-FFF2-40B4-BE49-F238E27FC236}">
                <a16:creationId xmlns:a16="http://schemas.microsoft.com/office/drawing/2014/main" id="{9C61C7B1-59E5-424D-962C-84DB668BA3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8768" y="3060629"/>
            <a:ext cx="931164" cy="580523"/>
          </a:xfrm>
          <a:prstGeom prst="rect">
            <a:avLst/>
          </a:prstGeom>
          <a:noFill/>
          <a:extLst>
            <a:ext uri="{909E8E84-426E-40DD-AFC4-6F175D3DCCD1}">
              <a14:hiddenFill xmlns:a14="http://schemas.microsoft.com/office/drawing/2010/main">
                <a:solidFill>
                  <a:srgbClr val="FFFFFF"/>
                </a:solidFill>
              </a14:hiddenFill>
            </a:ext>
          </a:extLst>
        </p:spPr>
      </p:pic>
      <p:sp>
        <p:nvSpPr>
          <p:cNvPr id="43" name="Espace réservé du texte 1">
            <a:extLst>
              <a:ext uri="{FF2B5EF4-FFF2-40B4-BE49-F238E27FC236}">
                <a16:creationId xmlns:a16="http://schemas.microsoft.com/office/drawing/2014/main" id="{4736C454-2CAB-4EBF-AB3F-85BA3F6C5A06}"/>
              </a:ext>
            </a:extLst>
          </p:cNvPr>
          <p:cNvSpPr txBox="1">
            <a:spLocks/>
          </p:cNvSpPr>
          <p:nvPr/>
        </p:nvSpPr>
        <p:spPr>
          <a:xfrm>
            <a:off x="706755" y="1128707"/>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Parties prenantes</a:t>
            </a:r>
          </a:p>
        </p:txBody>
      </p:sp>
    </p:spTree>
    <p:extLst>
      <p:ext uri="{BB962C8B-B14F-4D97-AF65-F5344CB8AC3E}">
        <p14:creationId xmlns:p14="http://schemas.microsoft.com/office/powerpoint/2010/main" val="370295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a:solidFill>
                  <a:srgbClr val="B1003B"/>
                </a:solidFill>
                <a:latin typeface="Century Gothic" panose="020B0502020202020204" pitchFamily="34" charset="0"/>
                <a:cs typeface="Gotham-Bold"/>
              </a:rPr>
              <a:t>Produire de la chaleur ou de la vapeur à partir de sources renouvelables</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2" name="Image 1"/>
          <p:cNvPicPr>
            <a:picLocks noChangeAspect="1"/>
          </p:cNvPicPr>
          <p:nvPr/>
        </p:nvPicPr>
        <p:blipFill>
          <a:blip r:embed="rId3"/>
          <a:stretch>
            <a:fillRect/>
          </a:stretch>
        </p:blipFill>
        <p:spPr>
          <a:xfrm>
            <a:off x="7452320" y="5371516"/>
            <a:ext cx="1440160" cy="1292741"/>
          </a:xfrm>
          <a:prstGeom prst="rect">
            <a:avLst/>
          </a:prstGeom>
        </p:spPr>
      </p:pic>
      <p:sp>
        <p:nvSpPr>
          <p:cNvPr id="4" name="ZoneTexte 3">
            <a:extLst>
              <a:ext uri="{FF2B5EF4-FFF2-40B4-BE49-F238E27FC236}">
                <a16:creationId xmlns:a16="http://schemas.microsoft.com/office/drawing/2014/main" id="{E75DCB51-B27F-43F4-B281-147715134C67}"/>
              </a:ext>
            </a:extLst>
          </p:cNvPr>
          <p:cNvSpPr txBox="1"/>
          <p:nvPr/>
        </p:nvSpPr>
        <p:spPr>
          <a:xfrm flipH="1">
            <a:off x="1043608" y="1988840"/>
            <a:ext cx="5256584" cy="3539430"/>
          </a:xfrm>
          <a:prstGeom prst="rect">
            <a:avLst/>
          </a:prstGeom>
          <a:noFill/>
        </p:spPr>
        <p:txBody>
          <a:bodyPr wrap="square" rtlCol="0">
            <a:spAutoFit/>
          </a:bodyPr>
          <a:lstStyle/>
          <a:p>
            <a:r>
              <a:rPr lang="fr-FR" sz="2800" b="1" dirty="0">
                <a:solidFill>
                  <a:srgbClr val="A71B35"/>
                </a:solidFill>
              </a:rPr>
              <a:t>Coût de l’opération</a:t>
            </a:r>
          </a:p>
          <a:p>
            <a:pPr marL="914400" lvl="1" indent="-457200">
              <a:buFont typeface="Arial" panose="020B0604020202020204" pitchFamily="34" charset="0"/>
              <a:buChar char="•"/>
            </a:pPr>
            <a:r>
              <a:rPr lang="fr-FR" sz="2800" dirty="0" err="1">
                <a:solidFill>
                  <a:srgbClr val="A71B35"/>
                </a:solidFill>
              </a:rPr>
              <a:t>Rechemisage</a:t>
            </a:r>
            <a:endParaRPr lang="fr-FR" sz="2800" dirty="0">
              <a:solidFill>
                <a:srgbClr val="A71B35"/>
              </a:solidFill>
            </a:endParaRPr>
          </a:p>
          <a:p>
            <a:pPr marL="914400" lvl="1" indent="-457200">
              <a:buFont typeface="Arial" panose="020B0604020202020204" pitchFamily="34" charset="0"/>
              <a:buChar char="•"/>
            </a:pPr>
            <a:r>
              <a:rPr lang="fr-FR" sz="2800" dirty="0">
                <a:solidFill>
                  <a:srgbClr val="A71B35"/>
                </a:solidFill>
              </a:rPr>
              <a:t>Pompes</a:t>
            </a:r>
          </a:p>
          <a:p>
            <a:pPr marL="914400" lvl="1" indent="-457200">
              <a:buFont typeface="Arial" panose="020B0604020202020204" pitchFamily="34" charset="0"/>
              <a:buChar char="•"/>
            </a:pPr>
            <a:r>
              <a:rPr lang="fr-FR" sz="2800" dirty="0">
                <a:solidFill>
                  <a:srgbClr val="A71B35"/>
                </a:solidFill>
              </a:rPr>
              <a:t>Réseau de chaleur</a:t>
            </a:r>
          </a:p>
          <a:p>
            <a:pPr marL="914400" lvl="1" indent="-457200">
              <a:buFont typeface="Arial" panose="020B0604020202020204" pitchFamily="34" charset="0"/>
              <a:buChar char="•"/>
            </a:pPr>
            <a:r>
              <a:rPr lang="fr-FR" sz="2800" dirty="0">
                <a:solidFill>
                  <a:srgbClr val="A71B35"/>
                </a:solidFill>
              </a:rPr>
              <a:t>Sous station</a:t>
            </a:r>
          </a:p>
          <a:p>
            <a:pPr marL="914400" lvl="1" indent="-457200">
              <a:buFont typeface="Arial" panose="020B0604020202020204" pitchFamily="34" charset="0"/>
              <a:buChar char="•"/>
            </a:pPr>
            <a:r>
              <a:rPr lang="fr-FR" sz="2800" dirty="0">
                <a:solidFill>
                  <a:srgbClr val="A71B35"/>
                </a:solidFill>
              </a:rPr>
              <a:t>PAC + groupes froid</a:t>
            </a:r>
          </a:p>
          <a:p>
            <a:pPr marL="914400" lvl="1" indent="-457200">
              <a:buFont typeface="Arial" panose="020B0604020202020204" pitchFamily="34" charset="0"/>
              <a:buChar char="•"/>
            </a:pPr>
            <a:r>
              <a:rPr lang="fr-FR" sz="2800" dirty="0">
                <a:solidFill>
                  <a:srgbClr val="A71B35"/>
                </a:solidFill>
              </a:rPr>
              <a:t>Piège à son</a:t>
            </a:r>
          </a:p>
          <a:p>
            <a:pPr marL="914400" lvl="1" indent="-457200">
              <a:buFont typeface="Arial" panose="020B0604020202020204" pitchFamily="34" charset="0"/>
              <a:buChar char="•"/>
            </a:pPr>
            <a:r>
              <a:rPr lang="fr-FR" sz="2800" dirty="0">
                <a:solidFill>
                  <a:srgbClr val="A71B35"/>
                </a:solidFill>
              </a:rPr>
              <a:t>Génie civil</a:t>
            </a:r>
          </a:p>
        </p:txBody>
      </p:sp>
      <p:sp>
        <p:nvSpPr>
          <p:cNvPr id="5" name="ZoneTexte 4">
            <a:extLst>
              <a:ext uri="{FF2B5EF4-FFF2-40B4-BE49-F238E27FC236}">
                <a16:creationId xmlns:a16="http://schemas.microsoft.com/office/drawing/2014/main" id="{0861F86E-C03D-41CD-AE67-FC05964967D7}"/>
              </a:ext>
            </a:extLst>
          </p:cNvPr>
          <p:cNvSpPr txBox="1"/>
          <p:nvPr/>
        </p:nvSpPr>
        <p:spPr>
          <a:xfrm>
            <a:off x="6372200" y="3429000"/>
            <a:ext cx="1440160" cy="707886"/>
          </a:xfrm>
          <a:prstGeom prst="rect">
            <a:avLst/>
          </a:prstGeom>
          <a:noFill/>
        </p:spPr>
        <p:txBody>
          <a:bodyPr wrap="square" rtlCol="0">
            <a:spAutoFit/>
          </a:bodyPr>
          <a:lstStyle/>
          <a:p>
            <a:r>
              <a:rPr lang="fr-FR" sz="4000" b="1" dirty="0">
                <a:solidFill>
                  <a:srgbClr val="A71B35"/>
                </a:solidFill>
              </a:rPr>
              <a:t>3 M€</a:t>
            </a:r>
          </a:p>
        </p:txBody>
      </p:sp>
      <p:sp>
        <p:nvSpPr>
          <p:cNvPr id="6" name="ZoneTexte 5">
            <a:extLst>
              <a:ext uri="{FF2B5EF4-FFF2-40B4-BE49-F238E27FC236}">
                <a16:creationId xmlns:a16="http://schemas.microsoft.com/office/drawing/2014/main" id="{5ABE7A90-7E53-48D3-9A5E-C62294E2E9BC}"/>
              </a:ext>
            </a:extLst>
          </p:cNvPr>
          <p:cNvSpPr txBox="1"/>
          <p:nvPr/>
        </p:nvSpPr>
        <p:spPr>
          <a:xfrm>
            <a:off x="706756" y="5589240"/>
            <a:ext cx="6601548" cy="1077218"/>
          </a:xfrm>
          <a:prstGeom prst="rect">
            <a:avLst/>
          </a:prstGeom>
          <a:noFill/>
        </p:spPr>
        <p:txBody>
          <a:bodyPr wrap="square" rtlCol="0">
            <a:spAutoFit/>
          </a:bodyPr>
          <a:lstStyle/>
          <a:p>
            <a:r>
              <a:rPr lang="fr-FR" sz="3200" dirty="0">
                <a:solidFill>
                  <a:srgbClr val="A71B35"/>
                </a:solidFill>
              </a:rPr>
              <a:t>Temps de retour sur investissement</a:t>
            </a:r>
          </a:p>
          <a:p>
            <a:pPr algn="ctr"/>
            <a:r>
              <a:rPr lang="fr-FR" sz="3200" dirty="0">
                <a:solidFill>
                  <a:srgbClr val="A71B35"/>
                </a:solidFill>
              </a:rPr>
              <a:t>	</a:t>
            </a:r>
            <a:r>
              <a:rPr lang="fr-FR" sz="3200" b="1" dirty="0">
                <a:solidFill>
                  <a:srgbClr val="A71B35"/>
                </a:solidFill>
              </a:rPr>
              <a:t>10 à 15 ans</a:t>
            </a:r>
          </a:p>
        </p:txBody>
      </p:sp>
      <p:sp>
        <p:nvSpPr>
          <p:cNvPr id="9" name="Espace réservé du texte 1">
            <a:extLst>
              <a:ext uri="{FF2B5EF4-FFF2-40B4-BE49-F238E27FC236}">
                <a16:creationId xmlns:a16="http://schemas.microsoft.com/office/drawing/2014/main" id="{DC5A0F86-4EC0-4D84-A7BD-A1EDEA5CD05E}"/>
              </a:ext>
            </a:extLst>
          </p:cNvPr>
          <p:cNvSpPr txBox="1">
            <a:spLocks/>
          </p:cNvSpPr>
          <p:nvPr/>
        </p:nvSpPr>
        <p:spPr>
          <a:xfrm>
            <a:off x="706755" y="1128707"/>
            <a:ext cx="7296342" cy="4990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fr-FR" dirty="0">
                <a:solidFill>
                  <a:srgbClr val="A71B35"/>
                </a:solidFill>
              </a:rPr>
              <a:t>Données financières</a:t>
            </a:r>
          </a:p>
        </p:txBody>
      </p:sp>
    </p:spTree>
    <p:extLst>
      <p:ext uri="{BB962C8B-B14F-4D97-AF65-F5344CB8AC3E}">
        <p14:creationId xmlns:p14="http://schemas.microsoft.com/office/powerpoint/2010/main" val="1959374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F0813C"/>
                </a:solidFill>
                <a:latin typeface="Century Gothic" panose="020B0502020202020204" pitchFamily="34" charset="0"/>
                <a:cs typeface="Gotham-Bold"/>
              </a:rPr>
              <a:t>Produire de la chaleur ou de la vapeur à partir de source renouvelable</a:t>
            </a:r>
          </a:p>
        </p:txBody>
      </p:sp>
      <p:pic>
        <p:nvPicPr>
          <p:cNvPr id="4" name="Image 3"/>
          <p:cNvPicPr>
            <a:picLocks noChangeAspect="1"/>
          </p:cNvPicPr>
          <p:nvPr/>
        </p:nvPicPr>
        <p:blipFill>
          <a:blip r:embed="rId3"/>
          <a:stretch>
            <a:fillRect/>
          </a:stretch>
        </p:blipFill>
        <p:spPr>
          <a:xfrm>
            <a:off x="1547664" y="3284984"/>
            <a:ext cx="6299524" cy="3137061"/>
          </a:xfrm>
          <a:prstGeom prst="rect">
            <a:avLst/>
          </a:prstGeom>
        </p:spPr>
      </p:pic>
      <p:pic>
        <p:nvPicPr>
          <p:cNvPr id="5" name="Image 4"/>
          <p:cNvPicPr>
            <a:picLocks noChangeAspect="1"/>
          </p:cNvPicPr>
          <p:nvPr/>
        </p:nvPicPr>
        <p:blipFill>
          <a:blip r:embed="rId4"/>
          <a:stretch>
            <a:fillRect/>
          </a:stretch>
        </p:blipFill>
        <p:spPr>
          <a:xfrm>
            <a:off x="2974694" y="1268760"/>
            <a:ext cx="3178668" cy="2256854"/>
          </a:xfrm>
          <a:prstGeom prst="rect">
            <a:avLst/>
          </a:prstGeom>
        </p:spPr>
      </p:pic>
      <p:sp>
        <p:nvSpPr>
          <p:cNvPr id="6" name="ZoneTexte 5"/>
          <p:cNvSpPr txBox="1"/>
          <p:nvPr/>
        </p:nvSpPr>
        <p:spPr>
          <a:xfrm>
            <a:off x="179512" y="6246681"/>
            <a:ext cx="6264696" cy="369332"/>
          </a:xfrm>
          <a:prstGeom prst="rect">
            <a:avLst/>
          </a:prstGeom>
          <a:noFill/>
        </p:spPr>
        <p:txBody>
          <a:bodyPr wrap="square" rtlCol="0">
            <a:spAutoFit/>
          </a:bodyPr>
          <a:lstStyle/>
          <a:p>
            <a:r>
              <a:rPr lang="fr-FR" dirty="0"/>
              <a:t>Contact : </a:t>
            </a:r>
            <a:r>
              <a:rPr lang="fr-FR" u="sng" dirty="0">
                <a:hlinkClick r:id="rId5"/>
              </a:rPr>
              <a:t>pierre.delmas@newheat.fr</a:t>
            </a:r>
            <a:endParaRPr lang="fr-FR" dirty="0"/>
          </a:p>
        </p:txBody>
      </p:sp>
    </p:spTree>
    <p:extLst>
      <p:ext uri="{BB962C8B-B14F-4D97-AF65-F5344CB8AC3E}">
        <p14:creationId xmlns:p14="http://schemas.microsoft.com/office/powerpoint/2010/main" val="2083304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F0813C"/>
                </a:solidFill>
                <a:latin typeface="Century Gothic" panose="020B0502020202020204" pitchFamily="34" charset="0"/>
                <a:cs typeface="Gotham-Bold"/>
              </a:rPr>
              <a:t>Produire de la chaleur ou de la vapeur à partir de source renouvelable</a:t>
            </a:r>
          </a:p>
          <a:p>
            <a:pPr marL="0" lvl="1">
              <a:spcAft>
                <a:spcPts val="600"/>
              </a:spcAft>
            </a:pPr>
            <a:endParaRPr lang="fr-FR" sz="2400" dirty="0">
              <a:solidFill>
                <a:srgbClr val="F0813C"/>
              </a:solidFill>
              <a:latin typeface="Century Gothic" panose="020B0502020202020204" pitchFamily="34" charset="0"/>
              <a:cs typeface="Gotham-Bold"/>
            </a:endParaRPr>
          </a:p>
        </p:txBody>
      </p:sp>
      <p:sp>
        <p:nvSpPr>
          <p:cNvPr id="24" name="Espace réservé du texte 2">
            <a:extLst>
              <a:ext uri="{FF2B5EF4-FFF2-40B4-BE49-F238E27FC236}">
                <a16:creationId xmlns:a16="http://schemas.microsoft.com/office/drawing/2014/main" id="{6E901EA7-30CA-4A47-A0BA-D54CDCF22385}"/>
              </a:ext>
            </a:extLst>
          </p:cNvPr>
          <p:cNvSpPr txBox="1">
            <a:spLocks/>
          </p:cNvSpPr>
          <p:nvPr/>
        </p:nvSpPr>
        <p:spPr>
          <a:xfrm>
            <a:off x="139206" y="2742120"/>
            <a:ext cx="1984522" cy="2992540"/>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242F63"/>
                </a:solidFill>
                <a:effectLst/>
                <a:uLnTx/>
                <a:uFillTx/>
                <a:latin typeface="Arial" panose="020B0604020202020204" pitchFamily="34" charset="0"/>
                <a:ea typeface="Times New Roman" panose="02020603050405020304" pitchFamily="18" charset="0"/>
                <a:cs typeface="Arial" panose="020B0604020202020204" pitchFamily="34" charset="0"/>
              </a:rPr>
              <a:t>Newheat développe, conçoit, finance et exploite des </a:t>
            </a:r>
            <a:r>
              <a:rPr kumimoji="0" lang="fr-FR" sz="1400" b="1" i="0" u="none" strike="noStrike" kern="1200" cap="none" spc="0" normalizeH="0" baseline="0" noProof="0" dirty="0">
                <a:ln>
                  <a:noFill/>
                </a:ln>
                <a:solidFill>
                  <a:srgbClr val="F5A04E"/>
                </a:solidFill>
                <a:effectLst/>
                <a:uLnTx/>
                <a:uFillTx/>
                <a:latin typeface="Arial" panose="020B0604020202020204" pitchFamily="34" charset="0"/>
                <a:ea typeface="Times New Roman" panose="02020603050405020304" pitchFamily="18" charset="0"/>
                <a:cs typeface="Arial" panose="020B0604020202020204" pitchFamily="34" charset="0"/>
              </a:rPr>
              <a:t>grandes centrales de production de chaleur renouvelable </a:t>
            </a:r>
            <a:r>
              <a:rPr kumimoji="0" lang="fr-FR" sz="1400" b="0" i="0" u="none" strike="noStrike" kern="1200" cap="none" spc="0" normalizeH="0" baseline="0" noProof="0" dirty="0">
                <a:ln>
                  <a:noFill/>
                </a:ln>
                <a:solidFill>
                  <a:srgbClr val="242F63"/>
                </a:solidFill>
                <a:effectLst/>
                <a:uLnTx/>
                <a:uFillTx/>
                <a:latin typeface="Arial" panose="020B0604020202020204" pitchFamily="34" charset="0"/>
                <a:ea typeface="Times New Roman" panose="02020603050405020304" pitchFamily="18" charset="0"/>
                <a:cs typeface="Arial" panose="020B0604020202020204" pitchFamily="34" charset="0"/>
              </a:rPr>
              <a:t>pour décarboner les sites industriels, les réseaux de </a:t>
            </a:r>
            <a:r>
              <a:rPr kumimoji="0" lang="fr-FR" sz="14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chaleurs urbains et les serres maraîchères.</a:t>
            </a:r>
          </a:p>
        </p:txBody>
      </p:sp>
      <p:sp>
        <p:nvSpPr>
          <p:cNvPr id="25" name="Ellipse 24">
            <a:extLst>
              <a:ext uri="{FF2B5EF4-FFF2-40B4-BE49-F238E27FC236}">
                <a16:creationId xmlns:a16="http://schemas.microsoft.com/office/drawing/2014/main" id="{F60AC3D6-78A1-449B-8780-A7855DF2ABD6}"/>
              </a:ext>
            </a:extLst>
          </p:cNvPr>
          <p:cNvSpPr/>
          <p:nvPr/>
        </p:nvSpPr>
        <p:spPr>
          <a:xfrm>
            <a:off x="4596621" y="3731695"/>
            <a:ext cx="1984847" cy="1229196"/>
          </a:xfrm>
          <a:prstGeom prst="ellipse">
            <a:avLst/>
          </a:prstGeom>
          <a:blipFill>
            <a:blip r:embed="rId3" cstate="print">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6" name="Image 25">
            <a:extLst>
              <a:ext uri="{FF2B5EF4-FFF2-40B4-BE49-F238E27FC236}">
                <a16:creationId xmlns:a16="http://schemas.microsoft.com/office/drawing/2014/main" id="{7C6A799B-E948-4FE5-BFB2-46F84CA77B60}"/>
              </a:ext>
            </a:extLst>
          </p:cNvPr>
          <p:cNvPicPr preferRelativeResize="0">
            <a:picLocks/>
          </p:cNvPicPr>
          <p:nvPr/>
        </p:nvPicPr>
        <p:blipFill rotWithShape="1">
          <a:blip r:embed="rId4">
            <a:extLst>
              <a:ext uri="{28A0092B-C50C-407E-A947-70E740481C1C}">
                <a14:useLocalDpi xmlns:a14="http://schemas.microsoft.com/office/drawing/2010/main"/>
              </a:ext>
            </a:extLst>
          </a:blip>
          <a:srcRect/>
          <a:stretch/>
        </p:blipFill>
        <p:spPr>
          <a:xfrm>
            <a:off x="4638384" y="2260533"/>
            <a:ext cx="1985897" cy="1227364"/>
          </a:xfrm>
          <a:prstGeom prst="ellipse">
            <a:avLst/>
          </a:prstGeom>
          <a:ln>
            <a:noFill/>
          </a:ln>
        </p:spPr>
      </p:pic>
      <p:sp>
        <p:nvSpPr>
          <p:cNvPr id="27" name="Ellipse 26">
            <a:extLst>
              <a:ext uri="{FF2B5EF4-FFF2-40B4-BE49-F238E27FC236}">
                <a16:creationId xmlns:a16="http://schemas.microsoft.com/office/drawing/2014/main" id="{2C357459-9F04-451C-8D96-CA893025746D}"/>
              </a:ext>
            </a:extLst>
          </p:cNvPr>
          <p:cNvSpPr/>
          <p:nvPr/>
        </p:nvSpPr>
        <p:spPr>
          <a:xfrm>
            <a:off x="6194990" y="1766013"/>
            <a:ext cx="1315348" cy="1214812"/>
          </a:xfrm>
          <a:prstGeom prst="ellipse">
            <a:avLst/>
          </a:prstGeom>
          <a:solidFill>
            <a:srgbClr val="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endParaRPr>
          </a:p>
        </p:txBody>
      </p:sp>
      <p:pic>
        <p:nvPicPr>
          <p:cNvPr id="28" name="Image 27" descr="Une image contenant intérieur, périphérique, engin&#10;&#10;Description générée automatiquement">
            <a:extLst>
              <a:ext uri="{FF2B5EF4-FFF2-40B4-BE49-F238E27FC236}">
                <a16:creationId xmlns:a16="http://schemas.microsoft.com/office/drawing/2014/main" id="{6227D55B-A40E-4B8C-B94A-0CDA555E32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25004" y="2939566"/>
            <a:ext cx="1959700" cy="1215345"/>
          </a:xfrm>
          <a:prstGeom prst="ellipse">
            <a:avLst/>
          </a:prstGeom>
          <a:ln>
            <a:noFill/>
          </a:ln>
        </p:spPr>
      </p:pic>
      <p:sp>
        <p:nvSpPr>
          <p:cNvPr id="29" name="Ellipse 28">
            <a:extLst>
              <a:ext uri="{FF2B5EF4-FFF2-40B4-BE49-F238E27FC236}">
                <a16:creationId xmlns:a16="http://schemas.microsoft.com/office/drawing/2014/main" id="{427E1F8F-7744-4959-B41F-5B18B114C3B2}"/>
              </a:ext>
            </a:extLst>
          </p:cNvPr>
          <p:cNvSpPr/>
          <p:nvPr/>
        </p:nvSpPr>
        <p:spPr>
          <a:xfrm>
            <a:off x="7793156" y="3645024"/>
            <a:ext cx="1315348" cy="132370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5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D80B18DC-171F-4660-901E-16F7C93A0E4F}"/>
              </a:ext>
            </a:extLst>
          </p:cNvPr>
          <p:cNvSpPr/>
          <p:nvPr/>
        </p:nvSpPr>
        <p:spPr>
          <a:xfrm>
            <a:off x="7893318" y="3762271"/>
            <a:ext cx="1005778" cy="430887"/>
          </a:xfrm>
          <a:prstGeom prst="rect">
            <a:avLst/>
          </a:prstGeom>
        </p:spPr>
        <p:txBody>
          <a:bodyPr wrap="square">
            <a:spAutoFit/>
          </a:bodyPr>
          <a:lstStyle/>
          <a:p>
            <a:pPr marL="0" lvl="1" algn="ctr" defTabSz="914400" fontAlgn="auto">
              <a:spcBef>
                <a:spcPct val="20000"/>
              </a:spcBef>
              <a:spcAft>
                <a:spcPts val="0"/>
              </a:spcAft>
              <a:buClr>
                <a:srgbClr val="FBEFD6">
                  <a:lumMod val="75000"/>
                </a:srgbClr>
              </a:buClr>
              <a:buSzPct val="100000"/>
              <a:defRPr/>
            </a:pPr>
            <a:r>
              <a:rPr lang="fr-FR" sz="1100" b="1" dirty="0">
                <a:solidFill>
                  <a:srgbClr val="2D396B"/>
                </a:solidFill>
                <a:latin typeface="Arial" panose="020B0604020202020204" pitchFamily="34" charset="0"/>
                <a:cs typeface="Arial" panose="020B0604020202020204" pitchFamily="34" charset="0"/>
              </a:rPr>
              <a:t>Pompes à Chaleur</a:t>
            </a:r>
          </a:p>
        </p:txBody>
      </p:sp>
      <p:pic>
        <p:nvPicPr>
          <p:cNvPr id="31" name="Image 30">
            <a:extLst>
              <a:ext uri="{FF2B5EF4-FFF2-40B4-BE49-F238E27FC236}">
                <a16:creationId xmlns:a16="http://schemas.microsoft.com/office/drawing/2014/main" id="{8ADD6EA9-D612-4F7A-B6A2-35527F0B18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24572" y="2930455"/>
            <a:ext cx="2016256" cy="1236204"/>
          </a:xfrm>
          <a:prstGeom prst="ellipse">
            <a:avLst/>
          </a:prstGeom>
          <a:ln>
            <a:noFill/>
          </a:ln>
        </p:spPr>
      </p:pic>
      <p:sp>
        <p:nvSpPr>
          <p:cNvPr id="32" name="Ellipse 31">
            <a:extLst>
              <a:ext uri="{FF2B5EF4-FFF2-40B4-BE49-F238E27FC236}">
                <a16:creationId xmlns:a16="http://schemas.microsoft.com/office/drawing/2014/main" id="{6D802A30-9597-4C1F-B4EC-CEA97EC5777B}"/>
              </a:ext>
            </a:extLst>
          </p:cNvPr>
          <p:cNvSpPr/>
          <p:nvPr/>
        </p:nvSpPr>
        <p:spPr>
          <a:xfrm>
            <a:off x="2077863" y="3630984"/>
            <a:ext cx="1315348" cy="1214812"/>
          </a:xfrm>
          <a:prstGeom prst="ellipse">
            <a:avLst/>
          </a:prstGeom>
          <a:solidFill>
            <a:srgbClr val="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9D3745B3-3771-4C12-ACB2-C3E62BC55DD8}"/>
              </a:ext>
            </a:extLst>
          </p:cNvPr>
          <p:cNvSpPr/>
          <p:nvPr/>
        </p:nvSpPr>
        <p:spPr>
          <a:xfrm>
            <a:off x="2101860" y="3719790"/>
            <a:ext cx="1218036" cy="600164"/>
          </a:xfrm>
          <a:prstGeom prst="rect">
            <a:avLst/>
          </a:prstGeom>
        </p:spPr>
        <p:txBody>
          <a:bodyPr wrap="square">
            <a:spAutoFit/>
          </a:bodyPr>
          <a:lstStyle/>
          <a:p>
            <a:pPr marL="0" lvl="1" algn="ctr" defTabSz="914400" fontAlgn="auto">
              <a:spcBef>
                <a:spcPct val="20000"/>
              </a:spcBef>
              <a:spcAft>
                <a:spcPts val="0"/>
              </a:spcAft>
              <a:buClr>
                <a:srgbClr val="FBEFD6">
                  <a:lumMod val="75000"/>
                </a:srgbClr>
              </a:buClr>
              <a:buSzPct val="100000"/>
              <a:defRPr/>
            </a:pPr>
            <a:r>
              <a:rPr lang="fr-FR" sz="1100" b="1" dirty="0">
                <a:solidFill>
                  <a:srgbClr val="2D396B"/>
                </a:solidFill>
                <a:latin typeface="Arial" panose="020B0604020202020204" pitchFamily="34" charset="0"/>
                <a:cs typeface="Arial" panose="020B0604020202020204" pitchFamily="34" charset="0"/>
              </a:rPr>
              <a:t>Récupération de chaleur fatale</a:t>
            </a:r>
          </a:p>
        </p:txBody>
      </p:sp>
      <p:sp>
        <p:nvSpPr>
          <p:cNvPr id="34" name="ZoneTexte 33">
            <a:extLst>
              <a:ext uri="{FF2B5EF4-FFF2-40B4-BE49-F238E27FC236}">
                <a16:creationId xmlns:a16="http://schemas.microsoft.com/office/drawing/2014/main" id="{E386106F-8119-45A0-B9B8-7EE306977096}"/>
              </a:ext>
            </a:extLst>
          </p:cNvPr>
          <p:cNvSpPr txBox="1"/>
          <p:nvPr/>
        </p:nvSpPr>
        <p:spPr>
          <a:xfrm>
            <a:off x="6437754" y="2260552"/>
            <a:ext cx="1016728" cy="430887"/>
          </a:xfrm>
          <a:prstGeom prst="rect">
            <a:avLst/>
          </a:prstGeom>
          <a:noFill/>
        </p:spPr>
        <p:txBody>
          <a:bodyPr wrap="square" rtlCol="0">
            <a:spAutoFit/>
          </a:bodyPr>
          <a:lstStyle/>
          <a:p>
            <a:pPr marL="0" lvl="1" algn="ctr" defTabSz="914400" fontAlgn="auto">
              <a:spcBef>
                <a:spcPct val="20000"/>
              </a:spcBef>
              <a:spcAft>
                <a:spcPts val="0"/>
              </a:spcAft>
              <a:buClr>
                <a:srgbClr val="FBEFD6">
                  <a:lumMod val="75000"/>
                </a:srgbClr>
              </a:buClr>
              <a:buSzPct val="100000"/>
              <a:defRPr/>
            </a:pPr>
            <a:r>
              <a:rPr lang="fr-FR" sz="1100" b="1" dirty="0">
                <a:solidFill>
                  <a:srgbClr val="2D396B"/>
                </a:solidFill>
                <a:latin typeface="Arial" panose="020B0604020202020204" pitchFamily="34" charset="0"/>
                <a:cs typeface="Arial" panose="020B0604020202020204" pitchFamily="34" charset="0"/>
              </a:rPr>
              <a:t>Solaire thermique</a:t>
            </a:r>
          </a:p>
        </p:txBody>
      </p:sp>
      <p:sp>
        <p:nvSpPr>
          <p:cNvPr id="35" name="Espace réservé du texte 3">
            <a:extLst>
              <a:ext uri="{FF2B5EF4-FFF2-40B4-BE49-F238E27FC236}">
                <a16:creationId xmlns:a16="http://schemas.microsoft.com/office/drawing/2014/main" id="{75728203-595F-4F45-A80F-3EBFD8EB46CB}"/>
              </a:ext>
            </a:extLst>
          </p:cNvPr>
          <p:cNvSpPr txBox="1">
            <a:spLocks/>
          </p:cNvSpPr>
          <p:nvPr/>
        </p:nvSpPr>
        <p:spPr>
          <a:xfrm>
            <a:off x="1520888" y="1867275"/>
            <a:ext cx="8946707" cy="3375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
                <a:srgbClr val="FBEFD6">
                  <a:lumMod val="75000"/>
                </a:srgbClr>
              </a:buClr>
              <a:buSzPct val="100000"/>
              <a:buFont typeface="Arial" panose="020B0604020202020204" pitchFamily="34" charset="0"/>
              <a:buNone/>
              <a:tabLst/>
              <a:defRPr/>
            </a:pPr>
            <a:r>
              <a:rPr kumimoji="0" lang="fr-FR" sz="12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Des projets pouvant combiner différentes technologies autour d’un système de stockage de chaleur</a:t>
            </a:r>
          </a:p>
        </p:txBody>
      </p:sp>
      <p:sp>
        <p:nvSpPr>
          <p:cNvPr id="36" name="Ellipse 35">
            <a:extLst>
              <a:ext uri="{FF2B5EF4-FFF2-40B4-BE49-F238E27FC236}">
                <a16:creationId xmlns:a16="http://schemas.microsoft.com/office/drawing/2014/main" id="{232092D2-D362-4C65-B00B-29B410CB093A}"/>
              </a:ext>
            </a:extLst>
          </p:cNvPr>
          <p:cNvSpPr/>
          <p:nvPr/>
        </p:nvSpPr>
        <p:spPr>
          <a:xfrm>
            <a:off x="3800689" y="4377434"/>
            <a:ext cx="1315348" cy="1214812"/>
          </a:xfrm>
          <a:prstGeom prst="ellipse">
            <a:avLst/>
          </a:prstGeom>
          <a:solidFill>
            <a:srgbClr val="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endParaRPr>
          </a:p>
        </p:txBody>
      </p:sp>
      <p:sp>
        <p:nvSpPr>
          <p:cNvPr id="37" name="ZoneTexte 36">
            <a:extLst>
              <a:ext uri="{FF2B5EF4-FFF2-40B4-BE49-F238E27FC236}">
                <a16:creationId xmlns:a16="http://schemas.microsoft.com/office/drawing/2014/main" id="{6C84DEA0-7483-43C9-92BB-7BEAE973842A}"/>
              </a:ext>
            </a:extLst>
          </p:cNvPr>
          <p:cNvSpPr txBox="1"/>
          <p:nvPr/>
        </p:nvSpPr>
        <p:spPr>
          <a:xfrm>
            <a:off x="3958599" y="4445262"/>
            <a:ext cx="1231719" cy="600164"/>
          </a:xfrm>
          <a:prstGeom prst="rect">
            <a:avLst/>
          </a:prstGeom>
          <a:noFill/>
        </p:spPr>
        <p:txBody>
          <a:bodyPr wrap="square" rtlCol="0">
            <a:spAutoFit/>
          </a:bodyPr>
          <a:lstStyle/>
          <a:p>
            <a:pPr marL="0" lvl="1" algn="ctr" defTabSz="914400" fontAlgn="auto">
              <a:spcBef>
                <a:spcPct val="20000"/>
              </a:spcBef>
              <a:spcAft>
                <a:spcPts val="0"/>
              </a:spcAft>
              <a:buClr>
                <a:srgbClr val="FBEFD6">
                  <a:lumMod val="75000"/>
                </a:srgbClr>
              </a:buClr>
              <a:buSzPct val="100000"/>
              <a:defRPr/>
            </a:pPr>
            <a:r>
              <a:rPr lang="fr-FR" sz="1100" b="1" dirty="0">
                <a:solidFill>
                  <a:srgbClr val="2D396B"/>
                </a:solidFill>
                <a:latin typeface="Arial" panose="020B0604020202020204" pitchFamily="34" charset="0"/>
                <a:cs typeface="Arial" panose="020B0604020202020204" pitchFamily="34" charset="0"/>
              </a:rPr>
              <a:t>Stockage courte et longue durée</a:t>
            </a:r>
          </a:p>
        </p:txBody>
      </p:sp>
      <p:grpSp>
        <p:nvGrpSpPr>
          <p:cNvPr id="38" name="Groupe 37">
            <a:extLst>
              <a:ext uri="{FF2B5EF4-FFF2-40B4-BE49-F238E27FC236}">
                <a16:creationId xmlns:a16="http://schemas.microsoft.com/office/drawing/2014/main" id="{86ECB3A5-BF0B-4FD4-A1E2-E7E026B2A5BD}"/>
              </a:ext>
            </a:extLst>
          </p:cNvPr>
          <p:cNvGrpSpPr/>
          <p:nvPr/>
        </p:nvGrpSpPr>
        <p:grpSpPr>
          <a:xfrm>
            <a:off x="1979712" y="5108423"/>
            <a:ext cx="6533350" cy="1530907"/>
            <a:chOff x="3408843" y="5210581"/>
            <a:chExt cx="6533350" cy="1530907"/>
          </a:xfrm>
        </p:grpSpPr>
        <p:graphicFrame>
          <p:nvGraphicFramePr>
            <p:cNvPr id="39" name="Diagramme 38">
              <a:extLst>
                <a:ext uri="{FF2B5EF4-FFF2-40B4-BE49-F238E27FC236}">
                  <a16:creationId xmlns:a16="http://schemas.microsoft.com/office/drawing/2014/main" id="{E9F91EE4-C40A-4D20-9CF8-7927E4200D82}"/>
                </a:ext>
              </a:extLst>
            </p:cNvPr>
            <p:cNvGraphicFramePr/>
            <p:nvPr/>
          </p:nvGraphicFramePr>
          <p:xfrm>
            <a:off x="3408844" y="5210581"/>
            <a:ext cx="6533349" cy="15309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0" name="Rectangle 39">
              <a:extLst>
                <a:ext uri="{FF2B5EF4-FFF2-40B4-BE49-F238E27FC236}">
                  <a16:creationId xmlns:a16="http://schemas.microsoft.com/office/drawing/2014/main" id="{7C8A5D68-0B2C-46A3-A7FF-9F515739C8CA}"/>
                </a:ext>
              </a:extLst>
            </p:cNvPr>
            <p:cNvSpPr/>
            <p:nvPr/>
          </p:nvSpPr>
          <p:spPr>
            <a:xfrm>
              <a:off x="3408843" y="6443694"/>
              <a:ext cx="6533349" cy="297794"/>
            </a:xfrm>
            <a:prstGeom prst="rect">
              <a:avLst/>
            </a:prstGeom>
            <a:solidFill>
              <a:srgbClr val="F5A04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Financer</a:t>
              </a:r>
            </a:p>
          </p:txBody>
        </p:sp>
      </p:grpSp>
      <p:sp>
        <p:nvSpPr>
          <p:cNvPr id="41" name="Espace réservé du texte 3">
            <a:extLst>
              <a:ext uri="{FF2B5EF4-FFF2-40B4-BE49-F238E27FC236}">
                <a16:creationId xmlns:a16="http://schemas.microsoft.com/office/drawing/2014/main" id="{F500E34A-BFDA-496C-8BA2-2EFEC7220FCD}"/>
              </a:ext>
            </a:extLst>
          </p:cNvPr>
          <p:cNvSpPr txBox="1">
            <a:spLocks/>
          </p:cNvSpPr>
          <p:nvPr/>
        </p:nvSpPr>
        <p:spPr>
          <a:xfrm>
            <a:off x="971333" y="5211438"/>
            <a:ext cx="8497211" cy="3375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Radnik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Bef>
                <a:spcPct val="20000"/>
              </a:spcBef>
              <a:spcAft>
                <a:spcPts val="0"/>
              </a:spcAft>
              <a:buClr>
                <a:srgbClr val="FBEFD6">
                  <a:lumMod val="75000"/>
                </a:srgbClr>
              </a:buClr>
              <a:buSzPct val="100000"/>
              <a:defRPr/>
            </a:pPr>
            <a:r>
              <a:rPr lang="fr-FR" sz="1200" b="1" dirty="0">
                <a:solidFill>
                  <a:srgbClr val="242F63"/>
                </a:solidFill>
                <a:latin typeface="Arial" panose="020B0604020202020204" pitchFamily="34" charset="0"/>
                <a:cs typeface="Arial" panose="020B0604020202020204" pitchFamily="34" charset="0"/>
              </a:rPr>
              <a:t>Un modèle de producteur indépendant, maitrisant les projets sur toute leur durée de vie</a:t>
            </a:r>
          </a:p>
        </p:txBody>
      </p:sp>
      <p:sp>
        <p:nvSpPr>
          <p:cNvPr id="44" name="Titre 1">
            <a:extLst>
              <a:ext uri="{FF2B5EF4-FFF2-40B4-BE49-F238E27FC236}">
                <a16:creationId xmlns:a16="http://schemas.microsoft.com/office/drawing/2014/main" id="{DF78B44A-C73B-4E88-BAA7-97FEBE933823}"/>
              </a:ext>
            </a:extLst>
          </p:cNvPr>
          <p:cNvSpPr txBox="1">
            <a:spLocks/>
          </p:cNvSpPr>
          <p:nvPr/>
        </p:nvSpPr>
        <p:spPr>
          <a:xfrm>
            <a:off x="485893" y="1045151"/>
            <a:ext cx="8046547"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err="1">
                <a:ln>
                  <a:noFill/>
                </a:ln>
                <a:solidFill>
                  <a:srgbClr val="242F63"/>
                </a:solidFill>
                <a:effectLst/>
                <a:uLnTx/>
                <a:uFillTx/>
                <a:latin typeface="Arial" panose="020B0604020202020204" pitchFamily="34" charset="0"/>
                <a:ea typeface="+mj-ea"/>
                <a:cs typeface="Arial" panose="020B0604020202020204" pitchFamily="34" charset="0"/>
              </a:rPr>
              <a:t>New</a:t>
            </a:r>
            <a:r>
              <a:rPr kumimoji="0" lang="fr-FR" sz="2000" b="1" i="0" u="none" strike="noStrike" kern="1200" cap="none" spc="0" normalizeH="0" baseline="0" noProof="0" dirty="0" err="1">
                <a:ln>
                  <a:noFill/>
                </a:ln>
                <a:solidFill>
                  <a:srgbClr val="F0813C"/>
                </a:solidFill>
                <a:effectLst/>
                <a:uLnTx/>
                <a:uFillTx/>
                <a:latin typeface="Arial" panose="020B0604020202020204" pitchFamily="34" charset="0"/>
                <a:ea typeface="+mj-ea"/>
                <a:cs typeface="Arial" panose="020B0604020202020204" pitchFamily="34" charset="0"/>
              </a:rPr>
              <a:t>Heat</a:t>
            </a:r>
            <a:r>
              <a:rPr kumimoji="0" lang="fr-FR" sz="2000" b="1" i="0" u="none" strike="noStrike" kern="1200" cap="none" spc="0" normalizeH="0" baseline="0" noProof="0" dirty="0">
                <a:ln>
                  <a:noFill/>
                </a:ln>
                <a:solidFill>
                  <a:srgbClr val="F0813C"/>
                </a:solidFill>
                <a:effectLst/>
                <a:uLnTx/>
                <a:uFillTx/>
                <a:latin typeface="Arial" panose="020B0604020202020204" pitchFamily="34" charset="0"/>
                <a:ea typeface="+mj-ea"/>
                <a:cs typeface="Arial" panose="020B0604020202020204" pitchFamily="34" charset="0"/>
              </a:rPr>
              <a:t>, un producteur intégré de chaleur 100% renouvelable</a:t>
            </a:r>
          </a:p>
        </p:txBody>
      </p:sp>
      <p:sp>
        <p:nvSpPr>
          <p:cNvPr id="45" name="Espace réservé du contenu 4">
            <a:extLst>
              <a:ext uri="{FF2B5EF4-FFF2-40B4-BE49-F238E27FC236}">
                <a16:creationId xmlns:a16="http://schemas.microsoft.com/office/drawing/2014/main" id="{D10C9897-00FC-46B7-9DA3-8ACC38D2C9AB}"/>
              </a:ext>
            </a:extLst>
          </p:cNvPr>
          <p:cNvSpPr txBox="1">
            <a:spLocks/>
          </p:cNvSpPr>
          <p:nvPr/>
        </p:nvSpPr>
        <p:spPr>
          <a:xfrm>
            <a:off x="485894" y="1511573"/>
            <a:ext cx="7576952" cy="5492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F5A04E"/>
                </a:solidFill>
                <a:effectLst/>
                <a:uLnTx/>
                <a:uFillTx/>
                <a:latin typeface="Arial" panose="020B0604020202020204" pitchFamily="34" charset="0"/>
                <a:ea typeface="+mn-ea"/>
                <a:cs typeface="Arial" panose="020B0604020202020204" pitchFamily="34" charset="0"/>
              </a:rPr>
              <a:t>Décarboner les sites industriels et les réseaux de chaleur urbains</a:t>
            </a:r>
          </a:p>
        </p:txBody>
      </p:sp>
      <p:pic>
        <p:nvPicPr>
          <p:cNvPr id="46" name="Image 45">
            <a:extLst>
              <a:ext uri="{FF2B5EF4-FFF2-40B4-BE49-F238E27FC236}">
                <a16:creationId xmlns:a16="http://schemas.microsoft.com/office/drawing/2014/main" id="{304E281A-E38A-4825-BB32-6B65C72E5B82}"/>
              </a:ext>
            </a:extLst>
          </p:cNvPr>
          <p:cNvPicPr>
            <a:picLocks noChangeAspect="1"/>
          </p:cNvPicPr>
          <p:nvPr/>
        </p:nvPicPr>
        <p:blipFill>
          <a:blip r:embed="rId12"/>
          <a:stretch>
            <a:fillRect/>
          </a:stretch>
        </p:blipFill>
        <p:spPr>
          <a:xfrm>
            <a:off x="-139129" y="5846829"/>
            <a:ext cx="1070708" cy="1070708"/>
          </a:xfrm>
          <a:prstGeom prst="rect">
            <a:avLst/>
          </a:prstGeom>
        </p:spPr>
      </p:pic>
    </p:spTree>
    <p:extLst>
      <p:ext uri="{BB962C8B-B14F-4D97-AF65-F5344CB8AC3E}">
        <p14:creationId xmlns:p14="http://schemas.microsoft.com/office/powerpoint/2010/main" val="910545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D038891D-416B-4412-A2F4-D211FE12DB69}"/>
              </a:ext>
            </a:extLst>
          </p:cNvPr>
          <p:cNvGrpSpPr/>
          <p:nvPr/>
        </p:nvGrpSpPr>
        <p:grpSpPr>
          <a:xfrm>
            <a:off x="1652163" y="2560224"/>
            <a:ext cx="2574873" cy="1490194"/>
            <a:chOff x="2789215" y="2367912"/>
            <a:chExt cx="3055432" cy="1778418"/>
          </a:xfrm>
        </p:grpSpPr>
        <p:sp>
          <p:nvSpPr>
            <p:cNvPr id="35" name="Ellipse 34">
              <a:extLst>
                <a:ext uri="{FF2B5EF4-FFF2-40B4-BE49-F238E27FC236}">
                  <a16:creationId xmlns:a16="http://schemas.microsoft.com/office/drawing/2014/main" id="{71C94A7D-1A6E-45A8-9F37-5805450F7092}"/>
                </a:ext>
              </a:extLst>
            </p:cNvPr>
            <p:cNvSpPr/>
            <p:nvPr/>
          </p:nvSpPr>
          <p:spPr>
            <a:xfrm>
              <a:off x="3049475" y="2367912"/>
              <a:ext cx="2795172" cy="1549713"/>
            </a:xfrm>
            <a:prstGeom prst="ellipse">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Ellipse 35">
              <a:extLst>
                <a:ext uri="{FF2B5EF4-FFF2-40B4-BE49-F238E27FC236}">
                  <a16:creationId xmlns:a16="http://schemas.microsoft.com/office/drawing/2014/main" id="{74FBA703-6744-484F-98BD-CE1461B3A2E8}"/>
                </a:ext>
              </a:extLst>
            </p:cNvPr>
            <p:cNvSpPr/>
            <p:nvPr/>
          </p:nvSpPr>
          <p:spPr>
            <a:xfrm>
              <a:off x="2832093" y="2436979"/>
              <a:ext cx="2917908" cy="1617761"/>
            </a:xfrm>
            <a:prstGeom prst="ellipse">
              <a:avLst/>
            </a:prstGeom>
            <a:solidFill>
              <a:srgbClr val="242F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1" name="Espace réservé pour une image  5">
              <a:extLst>
                <a:ext uri="{FF2B5EF4-FFF2-40B4-BE49-F238E27FC236}">
                  <a16:creationId xmlns:a16="http://schemas.microsoft.com/office/drawing/2014/main" id="{2DA9472C-5375-4226-B7FB-B69C155E5C6F}"/>
                </a:ext>
              </a:extLst>
            </p:cNvPr>
            <p:cNvPicPr>
              <a:picLocks noChangeAspect="1"/>
            </p:cNvPicPr>
            <p:nvPr/>
          </p:nvPicPr>
          <p:blipFill rotWithShape="1">
            <a:blip r:embed="rId3"/>
            <a:srcRect l="11452" r="2448"/>
            <a:stretch/>
          </p:blipFill>
          <p:spPr>
            <a:xfrm>
              <a:off x="2789215" y="2503620"/>
              <a:ext cx="2878026" cy="1642710"/>
            </a:xfrm>
            <a:prstGeom prst="ellipse">
              <a:avLst/>
            </a:prstGeom>
          </p:spPr>
        </p:pic>
      </p:grpSp>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F0813C"/>
                </a:solidFill>
                <a:latin typeface="Century Gothic" panose="020B0502020202020204" pitchFamily="34" charset="0"/>
                <a:cs typeface="Gotham-Bold"/>
              </a:rPr>
              <a:t>Produire de la chaleur ou de la vapeur à partir de source renouvelable</a:t>
            </a:r>
          </a:p>
        </p:txBody>
      </p:sp>
      <p:sp>
        <p:nvSpPr>
          <p:cNvPr id="37" name="Titre 1">
            <a:extLst>
              <a:ext uri="{FF2B5EF4-FFF2-40B4-BE49-F238E27FC236}">
                <a16:creationId xmlns:a16="http://schemas.microsoft.com/office/drawing/2014/main" id="{1CBB9448-1601-4085-A91D-BF01D61E72C4}"/>
              </a:ext>
            </a:extLst>
          </p:cNvPr>
          <p:cNvSpPr txBox="1">
            <a:spLocks/>
          </p:cNvSpPr>
          <p:nvPr/>
        </p:nvSpPr>
        <p:spPr>
          <a:xfrm>
            <a:off x="419268" y="1025211"/>
            <a:ext cx="10421816" cy="5492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F0813C"/>
                </a:solidFill>
                <a:effectLst/>
                <a:uLnTx/>
                <a:uFillTx/>
                <a:latin typeface="Arial" panose="020B0604020202020204" pitchFamily="34" charset="0"/>
                <a:ea typeface="+mj-ea"/>
                <a:cs typeface="Arial" panose="020B0604020202020204" pitchFamily="34" charset="0"/>
              </a:rPr>
              <a:t>Notre savoir-faire technique : focus solaire thermique</a:t>
            </a:r>
          </a:p>
        </p:txBody>
      </p:sp>
      <p:sp>
        <p:nvSpPr>
          <p:cNvPr id="38" name="Espace réservé du contenu 4">
            <a:extLst>
              <a:ext uri="{FF2B5EF4-FFF2-40B4-BE49-F238E27FC236}">
                <a16:creationId xmlns:a16="http://schemas.microsoft.com/office/drawing/2014/main" id="{F47787D5-A6B4-4ED6-B885-FFCF2DB68240}"/>
              </a:ext>
            </a:extLst>
          </p:cNvPr>
          <p:cNvSpPr txBox="1">
            <a:spLocks/>
          </p:cNvSpPr>
          <p:nvPr/>
        </p:nvSpPr>
        <p:spPr>
          <a:xfrm>
            <a:off x="425913" y="1500328"/>
            <a:ext cx="10421938" cy="5492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F5A04E"/>
                </a:solidFill>
                <a:effectLst/>
                <a:uLnTx/>
                <a:uFillTx/>
                <a:latin typeface="Arial" panose="020B0604020202020204" pitchFamily="34" charset="0"/>
                <a:ea typeface="+mn-ea"/>
                <a:cs typeface="Arial" panose="020B0604020202020204" pitchFamily="34" charset="0"/>
              </a:rPr>
              <a:t>Sélectionner les technologies les plus adaptées</a:t>
            </a:r>
            <a:endParaRPr kumimoji="0" lang="en-US" sz="1400" b="0" i="0" u="none" strike="noStrike" kern="1200" cap="none" spc="0" normalizeH="0" baseline="0" noProof="0" dirty="0">
              <a:ln>
                <a:noFill/>
              </a:ln>
              <a:solidFill>
                <a:srgbClr val="F5A04E"/>
              </a:solidFill>
              <a:effectLst/>
              <a:uLnTx/>
              <a:uFillTx/>
              <a:latin typeface="Arial" panose="020B0604020202020204" pitchFamily="34" charset="0"/>
              <a:ea typeface="+mn-ea"/>
              <a:cs typeface="Arial" panose="020B0604020202020204" pitchFamily="34" charset="0"/>
            </a:endParaRPr>
          </a:p>
        </p:txBody>
      </p:sp>
      <p:cxnSp>
        <p:nvCxnSpPr>
          <p:cNvPr id="39" name="Gerade Verbindung 15">
            <a:extLst>
              <a:ext uri="{FF2B5EF4-FFF2-40B4-BE49-F238E27FC236}">
                <a16:creationId xmlns:a16="http://schemas.microsoft.com/office/drawing/2014/main" id="{AD4F552C-06FE-4E66-86A9-8CC0665A4215}"/>
              </a:ext>
            </a:extLst>
          </p:cNvPr>
          <p:cNvCxnSpPr>
            <a:cxnSpLocks/>
          </p:cNvCxnSpPr>
          <p:nvPr/>
        </p:nvCxnSpPr>
        <p:spPr bwMode="gray">
          <a:xfrm>
            <a:off x="4499992" y="2083417"/>
            <a:ext cx="0" cy="3780149"/>
          </a:xfrm>
          <a:prstGeom prst="line">
            <a:avLst/>
          </a:prstGeom>
          <a:noFill/>
          <a:ln w="12700" cap="flat" cmpd="sng" algn="ctr">
            <a:solidFill>
              <a:srgbClr val="F5A04E"/>
            </a:solidFill>
            <a:prstDash val="solid"/>
            <a:miter lim="800000"/>
          </a:ln>
          <a:effectLst/>
        </p:spPr>
      </p:cxnSp>
      <p:sp>
        <p:nvSpPr>
          <p:cNvPr id="41" name="Inhaltsplatzhalter 17">
            <a:extLst>
              <a:ext uri="{FF2B5EF4-FFF2-40B4-BE49-F238E27FC236}">
                <a16:creationId xmlns:a16="http://schemas.microsoft.com/office/drawing/2014/main" id="{B2D6AACC-B2A3-44BB-9E32-8E2568A25296}"/>
              </a:ext>
            </a:extLst>
          </p:cNvPr>
          <p:cNvSpPr txBox="1">
            <a:spLocks/>
          </p:cNvSpPr>
          <p:nvPr/>
        </p:nvSpPr>
        <p:spPr bwMode="gray">
          <a:xfrm>
            <a:off x="592790" y="6281552"/>
            <a:ext cx="7804552" cy="315800"/>
          </a:xfrm>
          <a:prstGeom prst="rect">
            <a:avLst/>
          </a:prstGeom>
        </p:spPr>
        <p:txBody>
          <a:bodyPr lIns="108000" tIns="0" rIns="0" bIns="0"/>
          <a:lstStyle>
            <a:lvl1pPr marL="0" indent="0" algn="l" defTabSz="914400" rtl="0" eaLnBrk="1" latinLnBrk="0" hangingPunct="1">
              <a:spcBef>
                <a:spcPts val="0"/>
              </a:spcBef>
              <a:spcAft>
                <a:spcPts val="500"/>
              </a:spcAft>
              <a:buFont typeface="Arial" panose="020B0604020202020204" pitchFamily="34" charset="0"/>
              <a:buNone/>
              <a:defRPr sz="2000" kern="1200" baseline="0">
                <a:solidFill>
                  <a:schemeClr val="tx2"/>
                </a:solidFill>
                <a:latin typeface="+mn-lt"/>
                <a:ea typeface="+mn-ea"/>
                <a:cs typeface="+mn-cs"/>
              </a:defRPr>
            </a:lvl1pPr>
            <a:lvl2pPr marL="0" indent="0" algn="l" defTabSz="914400" rtl="0" eaLnBrk="1" latinLnBrk="0" hangingPunct="1">
              <a:spcBef>
                <a:spcPts val="500"/>
              </a:spcBef>
              <a:buClr>
                <a:schemeClr val="tx2"/>
              </a:buClr>
              <a:buSzPct val="105000"/>
              <a:buFontTx/>
              <a:buNone/>
              <a:defRPr sz="1800" kern="1200">
                <a:solidFill>
                  <a:srgbClr val="6D6D6D"/>
                </a:solidFill>
                <a:latin typeface="+mn-lt"/>
                <a:ea typeface="+mn-ea"/>
                <a:cs typeface="+mn-cs"/>
              </a:defRPr>
            </a:lvl2pPr>
            <a:lvl3pPr marL="180000" indent="-180000" algn="l" defTabSz="914400" rtl="0" eaLnBrk="1" latinLnBrk="0" hangingPunct="1">
              <a:spcBef>
                <a:spcPts val="500"/>
              </a:spcBef>
              <a:buClr>
                <a:schemeClr val="tx2"/>
              </a:buClr>
              <a:buFont typeface="Calibri" panose="020F0502020204030204" pitchFamily="34" charset="0"/>
              <a:buChar char="›"/>
              <a:defRPr sz="1600" kern="1200">
                <a:solidFill>
                  <a:srgbClr val="6D6D6D"/>
                </a:solidFill>
                <a:latin typeface="+mn-lt"/>
                <a:ea typeface="+mn-ea"/>
                <a:cs typeface="+mn-cs"/>
              </a:defRPr>
            </a:lvl3pPr>
            <a:lvl4pPr marL="367200" indent="-187200" algn="l" defTabSz="914400" rtl="0" eaLnBrk="1" latinLnBrk="0" hangingPunct="1">
              <a:spcBef>
                <a:spcPts val="500"/>
              </a:spcBef>
              <a:buFont typeface="Symbol" panose="05050102010706020507" pitchFamily="18" charset="2"/>
              <a:buChar char="-"/>
              <a:defRPr sz="1600" kern="1200">
                <a:solidFill>
                  <a:srgbClr val="6D6D6D"/>
                </a:solidFill>
                <a:latin typeface="+mn-lt"/>
                <a:ea typeface="+mn-ea"/>
                <a:cs typeface="+mn-cs"/>
              </a:defRPr>
            </a:lvl4pPr>
            <a:lvl5pPr marL="576000" indent="-187200" algn="l" defTabSz="914400" rtl="0" eaLnBrk="1" latinLnBrk="0" hangingPunct="1">
              <a:spcBef>
                <a:spcPts val="500"/>
              </a:spcBef>
              <a:buClr>
                <a:schemeClr val="tx1"/>
              </a:buClr>
              <a:buFont typeface="Symbol" panose="05050102010706020507" pitchFamily="18" charset="2"/>
              <a:buChar char="-"/>
              <a:defRPr sz="1400" kern="1200">
                <a:solidFill>
                  <a:srgbClr val="6D6D6D"/>
                </a:solidFill>
                <a:latin typeface="+mn-lt"/>
                <a:ea typeface="+mn-ea"/>
                <a:cs typeface="+mn-cs"/>
              </a:defRPr>
            </a:lvl5pPr>
            <a:lvl6pPr marL="766763" indent="-185738" algn="l" defTabSz="914400" rtl="0" eaLnBrk="1" latinLnBrk="0" hangingPunct="1">
              <a:spcBef>
                <a:spcPts val="500"/>
              </a:spcBef>
              <a:buClr>
                <a:schemeClr val="tx2"/>
              </a:buClr>
              <a:buFont typeface="Calibri" panose="020F0502020204030204" pitchFamily="34" charset="0"/>
              <a:buChar char="»"/>
              <a:defRPr sz="1400" kern="1200">
                <a:solidFill>
                  <a:srgbClr val="6D6D6D"/>
                </a:solidFill>
                <a:latin typeface="+mn-lt"/>
                <a:ea typeface="+mn-ea"/>
                <a:cs typeface="+mn-cs"/>
              </a:defRPr>
            </a:lvl6pPr>
            <a:lvl7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7pPr>
            <a:lvl8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8pPr>
            <a:lvl9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9pPr>
          </a:lstStyle>
          <a:p>
            <a:pPr algn="ctr" fontAlgn="auto"/>
            <a:r>
              <a:rPr lang="fr-FR" sz="1200" b="1" dirty="0">
                <a:solidFill>
                  <a:srgbClr val="242F63"/>
                </a:solidFill>
                <a:latin typeface="Arial" panose="020B0604020202020204" pitchFamily="34" charset="0"/>
                <a:cs typeface="Arial" panose="020B0604020202020204" pitchFamily="34" charset="0"/>
              </a:rPr>
              <a:t>Pour les températures &lt; 100°C, les capteurs plans (FPC) sont généralement </a:t>
            </a:r>
            <a:r>
              <a:rPr lang="fr-FR" sz="1200" b="1" dirty="0">
                <a:solidFill>
                  <a:srgbClr val="F0813C"/>
                </a:solidFill>
                <a:latin typeface="Arial" panose="020B0604020202020204" pitchFamily="34" charset="0"/>
                <a:cs typeface="Arial" panose="020B0604020202020204" pitchFamily="34" charset="0"/>
              </a:rPr>
              <a:t>les plus compétitifs pour réaliser de grandes centrale solaires thermiques</a:t>
            </a:r>
          </a:p>
          <a:p>
            <a:pPr algn="ctr" fontAlgn="auto"/>
            <a:endParaRPr lang="en-US" sz="1400" b="1" dirty="0">
              <a:solidFill>
                <a:srgbClr val="242F63"/>
              </a:solidFill>
              <a:latin typeface="Arial" panose="020B0604020202020204" pitchFamily="34" charset="0"/>
              <a:cs typeface="Arial" panose="020B0604020202020204" pitchFamily="34" charset="0"/>
            </a:endParaRPr>
          </a:p>
        </p:txBody>
      </p:sp>
      <p:grpSp>
        <p:nvGrpSpPr>
          <p:cNvPr id="54" name="Groupe 53">
            <a:extLst>
              <a:ext uri="{FF2B5EF4-FFF2-40B4-BE49-F238E27FC236}">
                <a16:creationId xmlns:a16="http://schemas.microsoft.com/office/drawing/2014/main" id="{65993F29-706C-4D4D-95A1-48480D01930E}"/>
              </a:ext>
            </a:extLst>
          </p:cNvPr>
          <p:cNvGrpSpPr/>
          <p:nvPr/>
        </p:nvGrpSpPr>
        <p:grpSpPr>
          <a:xfrm>
            <a:off x="1652163" y="4304858"/>
            <a:ext cx="2602014" cy="1485400"/>
            <a:chOff x="2789215" y="4173386"/>
            <a:chExt cx="3087638" cy="1772697"/>
          </a:xfrm>
        </p:grpSpPr>
        <p:sp>
          <p:nvSpPr>
            <p:cNvPr id="33" name="Ellipse 32">
              <a:extLst>
                <a:ext uri="{FF2B5EF4-FFF2-40B4-BE49-F238E27FC236}">
                  <a16:creationId xmlns:a16="http://schemas.microsoft.com/office/drawing/2014/main" id="{86F9D157-5EEE-4C8D-8642-ADAE8E3222F6}"/>
                </a:ext>
              </a:extLst>
            </p:cNvPr>
            <p:cNvSpPr/>
            <p:nvPr/>
          </p:nvSpPr>
          <p:spPr>
            <a:xfrm>
              <a:off x="3081681" y="4173386"/>
              <a:ext cx="2795172" cy="1549713"/>
            </a:xfrm>
            <a:prstGeom prst="ellipse">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Ellipse 33">
              <a:extLst>
                <a:ext uri="{FF2B5EF4-FFF2-40B4-BE49-F238E27FC236}">
                  <a16:creationId xmlns:a16="http://schemas.microsoft.com/office/drawing/2014/main" id="{5C4C9517-D663-449E-BE9B-EE101E1FE802}"/>
                </a:ext>
              </a:extLst>
            </p:cNvPr>
            <p:cNvSpPr/>
            <p:nvPr/>
          </p:nvSpPr>
          <p:spPr>
            <a:xfrm>
              <a:off x="2864299" y="4242453"/>
              <a:ext cx="2917908" cy="1617761"/>
            </a:xfrm>
            <a:prstGeom prst="ellipse">
              <a:avLst/>
            </a:prstGeom>
            <a:solidFill>
              <a:srgbClr val="242F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3" name="Image 42" descr="Une image contenant extérieur, clôture, herbe, vert&#10;&#10;Description générée automatiquement">
              <a:extLst>
                <a:ext uri="{FF2B5EF4-FFF2-40B4-BE49-F238E27FC236}">
                  <a16:creationId xmlns:a16="http://schemas.microsoft.com/office/drawing/2014/main" id="{42A7B3FF-0D51-4517-8173-C2CBD3AFC3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70" t="308" r="-1" b="-308"/>
            <a:stretch/>
          </p:blipFill>
          <p:spPr>
            <a:xfrm>
              <a:off x="2789215" y="4303373"/>
              <a:ext cx="2878025" cy="1642710"/>
            </a:xfrm>
            <a:prstGeom prst="ellipse">
              <a:avLst/>
            </a:prstGeom>
          </p:spPr>
        </p:pic>
      </p:grpSp>
      <p:sp>
        <p:nvSpPr>
          <p:cNvPr id="44" name="Rectangle 43">
            <a:extLst>
              <a:ext uri="{FF2B5EF4-FFF2-40B4-BE49-F238E27FC236}">
                <a16:creationId xmlns:a16="http://schemas.microsoft.com/office/drawing/2014/main" id="{C533876C-CD74-4D07-9BAF-7D979CDB617C}"/>
              </a:ext>
            </a:extLst>
          </p:cNvPr>
          <p:cNvSpPr/>
          <p:nvPr/>
        </p:nvSpPr>
        <p:spPr>
          <a:xfrm>
            <a:off x="470398" y="3113174"/>
            <a:ext cx="1235217" cy="413959"/>
          </a:xfrm>
          <a:prstGeom prst="rect">
            <a:avLst/>
          </a:prstGeom>
        </p:spPr>
        <p:txBody>
          <a:bodyPr wrap="square">
            <a:spAutoFit/>
          </a:bodyPr>
          <a:lstStyle/>
          <a:p>
            <a:pPr marL="0" lvl="3" defTabSz="914400" fontAlgn="auto">
              <a:lnSpc>
                <a:spcPct val="95000"/>
              </a:lnSpc>
              <a:spcBef>
                <a:spcPts val="500"/>
              </a:spcBef>
              <a:spcAft>
                <a:spcPct val="30000"/>
              </a:spcAft>
              <a:buClr>
                <a:srgbClr val="ED7404"/>
              </a:buClr>
            </a:pPr>
            <a:r>
              <a:rPr lang="fr-FR" altLang="de-DE" sz="1100" dirty="0">
                <a:solidFill>
                  <a:srgbClr val="242F63"/>
                </a:solidFill>
                <a:latin typeface="Arial" panose="020B0604020202020204" pitchFamily="34" charset="0"/>
                <a:cs typeface="Arial" panose="020B0604020202020204" pitchFamily="34" charset="0"/>
              </a:rPr>
              <a:t>Flat Plate Collector (FPC)</a:t>
            </a:r>
          </a:p>
        </p:txBody>
      </p:sp>
      <p:grpSp>
        <p:nvGrpSpPr>
          <p:cNvPr id="56" name="Groupe 55">
            <a:extLst>
              <a:ext uri="{FF2B5EF4-FFF2-40B4-BE49-F238E27FC236}">
                <a16:creationId xmlns:a16="http://schemas.microsoft.com/office/drawing/2014/main" id="{5237D7C1-A1D4-46E7-BD31-2421EB238700}"/>
              </a:ext>
            </a:extLst>
          </p:cNvPr>
          <p:cNvGrpSpPr/>
          <p:nvPr/>
        </p:nvGrpSpPr>
        <p:grpSpPr>
          <a:xfrm>
            <a:off x="6051934" y="2583889"/>
            <a:ext cx="2570978" cy="1472527"/>
            <a:chOff x="8492022" y="2376914"/>
            <a:chExt cx="3108642" cy="1769416"/>
          </a:xfrm>
        </p:grpSpPr>
        <p:sp>
          <p:nvSpPr>
            <p:cNvPr id="31" name="Ellipse 30">
              <a:extLst>
                <a:ext uri="{FF2B5EF4-FFF2-40B4-BE49-F238E27FC236}">
                  <a16:creationId xmlns:a16="http://schemas.microsoft.com/office/drawing/2014/main" id="{1681B759-DEBF-463C-B62C-CE578BBC62C8}"/>
                </a:ext>
              </a:extLst>
            </p:cNvPr>
            <p:cNvSpPr/>
            <p:nvPr/>
          </p:nvSpPr>
          <p:spPr>
            <a:xfrm>
              <a:off x="8805492" y="2376914"/>
              <a:ext cx="2795172" cy="1549713"/>
            </a:xfrm>
            <a:prstGeom prst="ellipse">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Ellipse 31">
              <a:extLst>
                <a:ext uri="{FF2B5EF4-FFF2-40B4-BE49-F238E27FC236}">
                  <a16:creationId xmlns:a16="http://schemas.microsoft.com/office/drawing/2014/main" id="{809A2DBB-C1F6-43ED-83BE-8E1FAB34DBED}"/>
                </a:ext>
              </a:extLst>
            </p:cNvPr>
            <p:cNvSpPr/>
            <p:nvPr/>
          </p:nvSpPr>
          <p:spPr>
            <a:xfrm>
              <a:off x="8588110" y="2445981"/>
              <a:ext cx="2917908" cy="1617761"/>
            </a:xfrm>
            <a:prstGeom prst="ellipse">
              <a:avLst/>
            </a:prstGeom>
            <a:solidFill>
              <a:srgbClr val="242F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5" name="Image 44">
              <a:extLst>
                <a:ext uri="{FF2B5EF4-FFF2-40B4-BE49-F238E27FC236}">
                  <a16:creationId xmlns:a16="http://schemas.microsoft.com/office/drawing/2014/main" id="{769EDDB4-258E-403C-8BF3-6573982969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63" r="1092"/>
            <a:stretch/>
          </p:blipFill>
          <p:spPr>
            <a:xfrm>
              <a:off x="8492022" y="2503620"/>
              <a:ext cx="2878025" cy="1642710"/>
            </a:xfrm>
            <a:prstGeom prst="ellipse">
              <a:avLst/>
            </a:prstGeom>
          </p:spPr>
        </p:pic>
      </p:grpSp>
      <p:sp>
        <p:nvSpPr>
          <p:cNvPr id="46" name="Rectangle 45">
            <a:extLst>
              <a:ext uri="{FF2B5EF4-FFF2-40B4-BE49-F238E27FC236}">
                <a16:creationId xmlns:a16="http://schemas.microsoft.com/office/drawing/2014/main" id="{8CDA4DA1-254D-4350-AB89-125395B09A49}"/>
              </a:ext>
            </a:extLst>
          </p:cNvPr>
          <p:cNvSpPr/>
          <p:nvPr/>
        </p:nvSpPr>
        <p:spPr>
          <a:xfrm>
            <a:off x="4716622" y="3113174"/>
            <a:ext cx="1335312" cy="413959"/>
          </a:xfrm>
          <a:prstGeom prst="rect">
            <a:avLst/>
          </a:prstGeom>
        </p:spPr>
        <p:txBody>
          <a:bodyPr wrap="square">
            <a:spAutoFit/>
          </a:bodyPr>
          <a:lstStyle/>
          <a:p>
            <a:pPr marL="0" lvl="3" defTabSz="914400" fontAlgn="auto">
              <a:lnSpc>
                <a:spcPct val="95000"/>
              </a:lnSpc>
              <a:spcBef>
                <a:spcPts val="500"/>
              </a:spcBef>
              <a:spcAft>
                <a:spcPct val="30000"/>
              </a:spcAft>
              <a:buClr>
                <a:srgbClr val="ED7404"/>
              </a:buClr>
            </a:pPr>
            <a:r>
              <a:rPr lang="en-US" altLang="de-DE" sz="1100" dirty="0">
                <a:solidFill>
                  <a:srgbClr val="242F63"/>
                </a:solidFill>
                <a:latin typeface="Arial" panose="020B0604020202020204" pitchFamily="34" charset="0"/>
                <a:cs typeface="Arial" panose="020B0604020202020204" pitchFamily="34" charset="0"/>
              </a:rPr>
              <a:t>Parabolic Trough Collector (PTC)</a:t>
            </a:r>
          </a:p>
        </p:txBody>
      </p:sp>
      <p:sp>
        <p:nvSpPr>
          <p:cNvPr id="47" name="Rectangle 46">
            <a:extLst>
              <a:ext uri="{FF2B5EF4-FFF2-40B4-BE49-F238E27FC236}">
                <a16:creationId xmlns:a16="http://schemas.microsoft.com/office/drawing/2014/main" id="{7DD81BA1-460D-4345-93DB-D8C1E2652699}"/>
              </a:ext>
            </a:extLst>
          </p:cNvPr>
          <p:cNvSpPr/>
          <p:nvPr/>
        </p:nvSpPr>
        <p:spPr>
          <a:xfrm>
            <a:off x="5297580" y="1985125"/>
            <a:ext cx="3414873" cy="492443"/>
          </a:xfrm>
          <a:prstGeom prst="rect">
            <a:avLst/>
          </a:prstGeom>
        </p:spPr>
        <p:txBody>
          <a:bodyPr wrap="square">
            <a:spAutoFit/>
          </a:bodyPr>
          <a:lstStyle/>
          <a:p>
            <a:pPr marL="0" lvl="1" algn="ctr" defTabSz="914400" fontAlgn="auto">
              <a:spcBef>
                <a:spcPct val="20000"/>
              </a:spcBef>
              <a:spcAft>
                <a:spcPts val="0"/>
              </a:spcAft>
              <a:buClr>
                <a:srgbClr val="FBEFD6">
                  <a:lumMod val="75000"/>
                </a:srgbClr>
              </a:buClr>
              <a:buSzPct val="100000"/>
              <a:defRPr/>
            </a:pPr>
            <a:r>
              <a:rPr lang="en-US" sz="1400" b="1" dirty="0">
                <a:solidFill>
                  <a:srgbClr val="242F63"/>
                </a:solidFill>
                <a:latin typeface="Arial" panose="020B0604020202020204" pitchFamily="34" charset="0"/>
                <a:cs typeface="Arial" panose="020B0604020202020204" pitchFamily="34" charset="0"/>
              </a:rPr>
              <a:t>Technologies avec concentration </a:t>
            </a:r>
            <a:r>
              <a:rPr lang="en-US" sz="1200" dirty="0">
                <a:solidFill>
                  <a:srgbClr val="6D6D6D"/>
                </a:solidFill>
                <a:latin typeface="Arial" panose="020B0604020202020204" pitchFamily="34" charset="0"/>
                <a:cs typeface="Arial" panose="020B0604020202020204" pitchFamily="34" charset="0"/>
              </a:rPr>
              <a:t>(</a:t>
            </a:r>
            <a:r>
              <a:rPr lang="en-GB" sz="1200" dirty="0" err="1">
                <a:solidFill>
                  <a:srgbClr val="242F63"/>
                </a:solidFill>
                <a:latin typeface="Arial" panose="020B0604020202020204" pitchFamily="34" charset="0"/>
                <a:cs typeface="Arial" panose="020B0604020202020204" pitchFamily="34" charset="0"/>
              </a:rPr>
              <a:t>température</a:t>
            </a:r>
            <a:r>
              <a:rPr lang="en-GB" sz="1200" dirty="0">
                <a:solidFill>
                  <a:srgbClr val="242F63"/>
                </a:solidFill>
                <a:latin typeface="Arial" panose="020B0604020202020204" pitchFamily="34" charset="0"/>
                <a:cs typeface="Arial" panose="020B0604020202020204" pitchFamily="34" charset="0"/>
              </a:rPr>
              <a:t> </a:t>
            </a:r>
            <a:r>
              <a:rPr lang="en-US" sz="1200" dirty="0" err="1">
                <a:solidFill>
                  <a:srgbClr val="242F63"/>
                </a:solidFill>
                <a:latin typeface="Arial" panose="020B0604020202020204" pitchFamily="34" charset="0"/>
                <a:cs typeface="Arial" panose="020B0604020202020204" pitchFamily="34" charset="0"/>
              </a:rPr>
              <a:t>jusqu’à</a:t>
            </a:r>
            <a:r>
              <a:rPr lang="en-US" sz="1200" dirty="0">
                <a:solidFill>
                  <a:srgbClr val="242F63"/>
                </a:solidFill>
                <a:latin typeface="Arial" panose="020B0604020202020204" pitchFamily="34" charset="0"/>
                <a:cs typeface="Arial" panose="020B0604020202020204" pitchFamily="34" charset="0"/>
              </a:rPr>
              <a:t> 400°C)</a:t>
            </a:r>
            <a:endParaRPr lang="fr-FR" sz="1400" dirty="0">
              <a:solidFill>
                <a:srgbClr val="242F63"/>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B53386A8-A8DA-4383-8B30-E4EE7E112CB2}"/>
              </a:ext>
            </a:extLst>
          </p:cNvPr>
          <p:cNvSpPr/>
          <p:nvPr/>
        </p:nvSpPr>
        <p:spPr>
          <a:xfrm>
            <a:off x="470399" y="4903129"/>
            <a:ext cx="1245872" cy="413959"/>
          </a:xfrm>
          <a:prstGeom prst="rect">
            <a:avLst/>
          </a:prstGeom>
        </p:spPr>
        <p:txBody>
          <a:bodyPr wrap="square">
            <a:spAutoFit/>
          </a:bodyPr>
          <a:lstStyle/>
          <a:p>
            <a:pPr marL="0" lvl="3" defTabSz="914400" fontAlgn="auto">
              <a:lnSpc>
                <a:spcPct val="95000"/>
              </a:lnSpc>
              <a:spcBef>
                <a:spcPts val="500"/>
              </a:spcBef>
              <a:spcAft>
                <a:spcPct val="30000"/>
              </a:spcAft>
              <a:buClr>
                <a:srgbClr val="ED7404"/>
              </a:buClr>
            </a:pPr>
            <a:r>
              <a:rPr lang="fr-FR" altLang="de-DE" sz="1100" dirty="0" err="1">
                <a:solidFill>
                  <a:srgbClr val="242F63"/>
                </a:solidFill>
                <a:latin typeface="Arial" panose="020B0604020202020204" pitchFamily="34" charset="0"/>
                <a:cs typeface="Arial" panose="020B0604020202020204" pitchFamily="34" charset="0"/>
              </a:rPr>
              <a:t>Evacuated</a:t>
            </a:r>
            <a:r>
              <a:rPr lang="fr-FR" altLang="de-DE" sz="1100" dirty="0">
                <a:solidFill>
                  <a:srgbClr val="242F63"/>
                </a:solidFill>
                <a:latin typeface="Arial" panose="020B0604020202020204" pitchFamily="34" charset="0"/>
                <a:cs typeface="Arial" panose="020B0604020202020204" pitchFamily="34" charset="0"/>
              </a:rPr>
              <a:t> Tube Collector (ETC)</a:t>
            </a:r>
          </a:p>
        </p:txBody>
      </p:sp>
      <p:grpSp>
        <p:nvGrpSpPr>
          <p:cNvPr id="55" name="Groupe 54">
            <a:extLst>
              <a:ext uri="{FF2B5EF4-FFF2-40B4-BE49-F238E27FC236}">
                <a16:creationId xmlns:a16="http://schemas.microsoft.com/office/drawing/2014/main" id="{0691CD6D-F3B7-4A71-AE44-EBBFF8839964}"/>
              </a:ext>
            </a:extLst>
          </p:cNvPr>
          <p:cNvGrpSpPr/>
          <p:nvPr/>
        </p:nvGrpSpPr>
        <p:grpSpPr>
          <a:xfrm>
            <a:off x="5980421" y="4316163"/>
            <a:ext cx="2523274" cy="1468548"/>
            <a:chOff x="8492022" y="4180740"/>
            <a:chExt cx="3050962" cy="1764635"/>
          </a:xfrm>
        </p:grpSpPr>
        <p:sp>
          <p:nvSpPr>
            <p:cNvPr id="29" name="Ellipse 28">
              <a:extLst>
                <a:ext uri="{FF2B5EF4-FFF2-40B4-BE49-F238E27FC236}">
                  <a16:creationId xmlns:a16="http://schemas.microsoft.com/office/drawing/2014/main" id="{DF720230-9F48-4998-8E9E-44DF1EDD4EB1}"/>
                </a:ext>
              </a:extLst>
            </p:cNvPr>
            <p:cNvSpPr/>
            <p:nvPr/>
          </p:nvSpPr>
          <p:spPr>
            <a:xfrm>
              <a:off x="8747812" y="4180740"/>
              <a:ext cx="2795172" cy="1549713"/>
            </a:xfrm>
            <a:prstGeom prst="ellipse">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Ellipse 29">
              <a:extLst>
                <a:ext uri="{FF2B5EF4-FFF2-40B4-BE49-F238E27FC236}">
                  <a16:creationId xmlns:a16="http://schemas.microsoft.com/office/drawing/2014/main" id="{1306C01F-0C26-46F8-A681-1C8E3D15CD56}"/>
                </a:ext>
              </a:extLst>
            </p:cNvPr>
            <p:cNvSpPr/>
            <p:nvPr/>
          </p:nvSpPr>
          <p:spPr>
            <a:xfrm>
              <a:off x="8530430" y="4249807"/>
              <a:ext cx="2917908" cy="1617761"/>
            </a:xfrm>
            <a:prstGeom prst="ellipse">
              <a:avLst/>
            </a:prstGeom>
            <a:solidFill>
              <a:srgbClr val="242F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9" name="Image 48">
              <a:extLst>
                <a:ext uri="{FF2B5EF4-FFF2-40B4-BE49-F238E27FC236}">
                  <a16:creationId xmlns:a16="http://schemas.microsoft.com/office/drawing/2014/main" id="{F16E5494-AFC5-47DF-9711-09DE80B019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694" r="1595"/>
            <a:stretch/>
          </p:blipFill>
          <p:spPr>
            <a:xfrm>
              <a:off x="8492022" y="4304081"/>
              <a:ext cx="2878024" cy="1641294"/>
            </a:xfrm>
            <a:prstGeom prst="ellipse">
              <a:avLst/>
            </a:prstGeom>
          </p:spPr>
        </p:pic>
      </p:grpSp>
      <p:sp>
        <p:nvSpPr>
          <p:cNvPr id="50" name="Rectangle 49">
            <a:extLst>
              <a:ext uri="{FF2B5EF4-FFF2-40B4-BE49-F238E27FC236}">
                <a16:creationId xmlns:a16="http://schemas.microsoft.com/office/drawing/2014/main" id="{1C545C9F-AAAB-4726-9A6A-B05523DC8062}"/>
              </a:ext>
            </a:extLst>
          </p:cNvPr>
          <p:cNvSpPr/>
          <p:nvPr/>
        </p:nvSpPr>
        <p:spPr>
          <a:xfrm>
            <a:off x="4716621" y="4903476"/>
            <a:ext cx="1214360" cy="413959"/>
          </a:xfrm>
          <a:prstGeom prst="rect">
            <a:avLst/>
          </a:prstGeom>
        </p:spPr>
        <p:txBody>
          <a:bodyPr wrap="square">
            <a:spAutoFit/>
          </a:bodyPr>
          <a:lstStyle/>
          <a:p>
            <a:pPr marL="0" lvl="3" defTabSz="914400" fontAlgn="auto">
              <a:lnSpc>
                <a:spcPct val="95000"/>
              </a:lnSpc>
              <a:spcBef>
                <a:spcPts val="500"/>
              </a:spcBef>
              <a:spcAft>
                <a:spcPct val="30000"/>
              </a:spcAft>
              <a:buClr>
                <a:srgbClr val="ED7404"/>
              </a:buClr>
            </a:pPr>
            <a:r>
              <a:rPr lang="en-US" altLang="de-DE" sz="1100" dirty="0">
                <a:solidFill>
                  <a:srgbClr val="242F63"/>
                </a:solidFill>
                <a:latin typeface="Arial" panose="020B0604020202020204" pitchFamily="34" charset="0"/>
                <a:cs typeface="Arial" panose="020B0604020202020204" pitchFamily="34" charset="0"/>
              </a:rPr>
              <a:t>Linear Fresnel Collector (LFC)</a:t>
            </a:r>
          </a:p>
        </p:txBody>
      </p:sp>
      <p:sp>
        <p:nvSpPr>
          <p:cNvPr id="52" name="Espace réservé du texte 2">
            <a:extLst>
              <a:ext uri="{FF2B5EF4-FFF2-40B4-BE49-F238E27FC236}">
                <a16:creationId xmlns:a16="http://schemas.microsoft.com/office/drawing/2014/main" id="{45B3175E-B04F-4060-9653-5391DDCD0932}"/>
              </a:ext>
            </a:extLst>
          </p:cNvPr>
          <p:cNvSpPr txBox="1">
            <a:spLocks/>
          </p:cNvSpPr>
          <p:nvPr/>
        </p:nvSpPr>
        <p:spPr>
          <a:xfrm>
            <a:off x="470399" y="1987237"/>
            <a:ext cx="3509647" cy="5147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Technologies sans concentration </a:t>
            </a:r>
            <a:r>
              <a:rPr kumimoji="0" lang="en-GB" sz="12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a:t>
            </a:r>
            <a:r>
              <a:rPr kumimoji="0" lang="en-GB" sz="1200" b="0" i="0" u="none" strike="noStrike" kern="1200" cap="none" spc="0" normalizeH="0" baseline="0" noProof="0" dirty="0" err="1">
                <a:ln>
                  <a:noFill/>
                </a:ln>
                <a:solidFill>
                  <a:srgbClr val="242F63"/>
                </a:solidFill>
                <a:effectLst/>
                <a:uLnTx/>
                <a:uFillTx/>
                <a:latin typeface="Arial" panose="020B0604020202020204" pitchFamily="34" charset="0"/>
                <a:ea typeface="+mn-ea"/>
                <a:cs typeface="Arial" panose="020B0604020202020204" pitchFamily="34" charset="0"/>
              </a:rPr>
              <a:t>température</a:t>
            </a:r>
            <a:r>
              <a:rPr kumimoji="0" lang="en-GB" sz="12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a:ln>
                  <a:noFill/>
                </a:ln>
                <a:solidFill>
                  <a:srgbClr val="242F63"/>
                </a:solidFill>
                <a:effectLst/>
                <a:uLnTx/>
                <a:uFillTx/>
                <a:latin typeface="Arial" panose="020B0604020202020204" pitchFamily="34" charset="0"/>
                <a:ea typeface="+mn-ea"/>
                <a:cs typeface="Arial" panose="020B0604020202020204" pitchFamily="34" charset="0"/>
              </a:rPr>
              <a:t>jusqu’à</a:t>
            </a:r>
            <a:r>
              <a:rPr kumimoji="0" lang="en-GB" sz="12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 120°C) </a:t>
            </a:r>
            <a:endParaRPr kumimoji="0" lang="fr-FR" sz="12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endParaRPr>
          </a:p>
        </p:txBody>
      </p:sp>
      <p:pic>
        <p:nvPicPr>
          <p:cNvPr id="53" name="Image 52">
            <a:extLst>
              <a:ext uri="{FF2B5EF4-FFF2-40B4-BE49-F238E27FC236}">
                <a16:creationId xmlns:a16="http://schemas.microsoft.com/office/drawing/2014/main" id="{E335AB47-55EA-4A56-9668-FD8EB6D46829}"/>
              </a:ext>
            </a:extLst>
          </p:cNvPr>
          <p:cNvPicPr>
            <a:picLocks noChangeAspect="1"/>
          </p:cNvPicPr>
          <p:nvPr/>
        </p:nvPicPr>
        <p:blipFill>
          <a:blip r:embed="rId7"/>
          <a:stretch>
            <a:fillRect/>
          </a:stretch>
        </p:blipFill>
        <p:spPr>
          <a:xfrm>
            <a:off x="-139129" y="5846829"/>
            <a:ext cx="1070708" cy="1070708"/>
          </a:xfrm>
          <a:prstGeom prst="rect">
            <a:avLst/>
          </a:prstGeom>
        </p:spPr>
      </p:pic>
    </p:spTree>
    <p:extLst>
      <p:ext uri="{BB962C8B-B14F-4D97-AF65-F5344CB8AC3E}">
        <p14:creationId xmlns:p14="http://schemas.microsoft.com/office/powerpoint/2010/main" val="1328925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F0813C"/>
                </a:solidFill>
                <a:latin typeface="Century Gothic" panose="020B0502020202020204" pitchFamily="34" charset="0"/>
                <a:cs typeface="Gotham-Bold"/>
              </a:rPr>
              <a:t>Produire de la chaleur ou de la vapeur à partir de source renouvelable</a:t>
            </a:r>
          </a:p>
        </p:txBody>
      </p:sp>
      <p:sp>
        <p:nvSpPr>
          <p:cNvPr id="37" name="Titre 1">
            <a:extLst>
              <a:ext uri="{FF2B5EF4-FFF2-40B4-BE49-F238E27FC236}">
                <a16:creationId xmlns:a16="http://schemas.microsoft.com/office/drawing/2014/main" id="{1CBB9448-1601-4085-A91D-BF01D61E72C4}"/>
              </a:ext>
            </a:extLst>
          </p:cNvPr>
          <p:cNvSpPr txBox="1">
            <a:spLocks/>
          </p:cNvSpPr>
          <p:nvPr/>
        </p:nvSpPr>
        <p:spPr>
          <a:xfrm>
            <a:off x="419268" y="1052736"/>
            <a:ext cx="7177068" cy="5492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F0813C"/>
                </a:solidFill>
                <a:effectLst/>
                <a:uLnTx/>
                <a:uFillTx/>
                <a:latin typeface="Arial" panose="020B0604020202020204" pitchFamily="34" charset="0"/>
                <a:ea typeface="+mj-ea"/>
                <a:cs typeface="Arial" panose="020B0604020202020204" pitchFamily="34" charset="0"/>
              </a:rPr>
              <a:t>Les avantages du solaire thermique</a:t>
            </a:r>
          </a:p>
        </p:txBody>
      </p:sp>
      <p:sp>
        <p:nvSpPr>
          <p:cNvPr id="38" name="Espace réservé du contenu 4">
            <a:extLst>
              <a:ext uri="{FF2B5EF4-FFF2-40B4-BE49-F238E27FC236}">
                <a16:creationId xmlns:a16="http://schemas.microsoft.com/office/drawing/2014/main" id="{F47787D5-A6B4-4ED6-B885-FFCF2DB68240}"/>
              </a:ext>
            </a:extLst>
          </p:cNvPr>
          <p:cNvSpPr txBox="1">
            <a:spLocks/>
          </p:cNvSpPr>
          <p:nvPr/>
        </p:nvSpPr>
        <p:spPr>
          <a:xfrm>
            <a:off x="425913" y="1527853"/>
            <a:ext cx="7177152" cy="5492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F5A04E"/>
                </a:solidFill>
                <a:effectLst/>
                <a:uLnTx/>
                <a:uFillTx/>
                <a:latin typeface="Arial" panose="020B0604020202020204" pitchFamily="34" charset="0"/>
                <a:ea typeface="+mn-ea"/>
                <a:cs typeface="Arial" panose="020B0604020202020204" pitchFamily="34" charset="0"/>
              </a:rPr>
              <a:t>Une source d'énergie particulièrement vertueuse</a:t>
            </a:r>
          </a:p>
        </p:txBody>
      </p:sp>
      <p:cxnSp>
        <p:nvCxnSpPr>
          <p:cNvPr id="39" name="Gerade Verbindung 15">
            <a:extLst>
              <a:ext uri="{FF2B5EF4-FFF2-40B4-BE49-F238E27FC236}">
                <a16:creationId xmlns:a16="http://schemas.microsoft.com/office/drawing/2014/main" id="{AD4F552C-06FE-4E66-86A9-8CC0665A4215}"/>
              </a:ext>
            </a:extLst>
          </p:cNvPr>
          <p:cNvCxnSpPr>
            <a:cxnSpLocks/>
          </p:cNvCxnSpPr>
          <p:nvPr/>
        </p:nvCxnSpPr>
        <p:spPr bwMode="gray">
          <a:xfrm>
            <a:off x="4211960" y="1999884"/>
            <a:ext cx="0" cy="2857751"/>
          </a:xfrm>
          <a:prstGeom prst="line">
            <a:avLst/>
          </a:prstGeom>
          <a:noFill/>
          <a:ln w="12700" cap="flat" cmpd="sng" algn="ctr">
            <a:solidFill>
              <a:srgbClr val="F5A04E"/>
            </a:solidFill>
            <a:prstDash val="solid"/>
            <a:miter lim="800000"/>
          </a:ln>
          <a:effectLst/>
        </p:spPr>
      </p:cxnSp>
      <p:pic>
        <p:nvPicPr>
          <p:cNvPr id="53" name="Image 52">
            <a:extLst>
              <a:ext uri="{FF2B5EF4-FFF2-40B4-BE49-F238E27FC236}">
                <a16:creationId xmlns:a16="http://schemas.microsoft.com/office/drawing/2014/main" id="{E335AB47-55EA-4A56-9668-FD8EB6D46829}"/>
              </a:ext>
            </a:extLst>
          </p:cNvPr>
          <p:cNvPicPr>
            <a:picLocks noChangeAspect="1"/>
          </p:cNvPicPr>
          <p:nvPr/>
        </p:nvPicPr>
        <p:blipFill>
          <a:blip r:embed="rId3"/>
          <a:stretch>
            <a:fillRect/>
          </a:stretch>
        </p:blipFill>
        <p:spPr>
          <a:xfrm>
            <a:off x="-139129" y="5846829"/>
            <a:ext cx="1070708" cy="1070708"/>
          </a:xfrm>
          <a:prstGeom prst="rect">
            <a:avLst/>
          </a:prstGeom>
        </p:spPr>
      </p:pic>
      <p:grpSp>
        <p:nvGrpSpPr>
          <p:cNvPr id="72" name="Groupe 71">
            <a:extLst>
              <a:ext uri="{FF2B5EF4-FFF2-40B4-BE49-F238E27FC236}">
                <a16:creationId xmlns:a16="http://schemas.microsoft.com/office/drawing/2014/main" id="{FC5EB744-6148-4B87-A1E0-82272511AD04}"/>
              </a:ext>
            </a:extLst>
          </p:cNvPr>
          <p:cNvGrpSpPr/>
          <p:nvPr/>
        </p:nvGrpSpPr>
        <p:grpSpPr>
          <a:xfrm>
            <a:off x="425913" y="2631176"/>
            <a:ext cx="3364268" cy="2015644"/>
            <a:chOff x="997587" y="2392725"/>
            <a:chExt cx="3364268" cy="2015644"/>
          </a:xfrm>
        </p:grpSpPr>
        <p:grpSp>
          <p:nvGrpSpPr>
            <p:cNvPr id="73" name="Groupe 72">
              <a:extLst>
                <a:ext uri="{FF2B5EF4-FFF2-40B4-BE49-F238E27FC236}">
                  <a16:creationId xmlns:a16="http://schemas.microsoft.com/office/drawing/2014/main" id="{FAE51A2E-4F13-4406-B825-CCF4C1923112}"/>
                </a:ext>
              </a:extLst>
            </p:cNvPr>
            <p:cNvGrpSpPr/>
            <p:nvPr/>
          </p:nvGrpSpPr>
          <p:grpSpPr>
            <a:xfrm>
              <a:off x="997587" y="2392725"/>
              <a:ext cx="3364268" cy="1601997"/>
              <a:chOff x="375975" y="1838034"/>
              <a:chExt cx="3621856" cy="1815360"/>
            </a:xfrm>
          </p:grpSpPr>
          <p:grpSp>
            <p:nvGrpSpPr>
              <p:cNvPr id="75" name="Groupe 74">
                <a:extLst>
                  <a:ext uri="{FF2B5EF4-FFF2-40B4-BE49-F238E27FC236}">
                    <a16:creationId xmlns:a16="http://schemas.microsoft.com/office/drawing/2014/main" id="{99BDE058-C790-4527-9EA9-87BCB32BE847}"/>
                  </a:ext>
                </a:extLst>
              </p:cNvPr>
              <p:cNvGrpSpPr/>
              <p:nvPr/>
            </p:nvGrpSpPr>
            <p:grpSpPr>
              <a:xfrm>
                <a:off x="375975" y="1838034"/>
                <a:ext cx="3621856" cy="1815360"/>
                <a:chOff x="432237" y="1945759"/>
                <a:chExt cx="3621856" cy="1815360"/>
              </a:xfrm>
            </p:grpSpPr>
            <p:cxnSp>
              <p:nvCxnSpPr>
                <p:cNvPr id="77" name="Connecteur droit 76">
                  <a:extLst>
                    <a:ext uri="{FF2B5EF4-FFF2-40B4-BE49-F238E27FC236}">
                      <a16:creationId xmlns:a16="http://schemas.microsoft.com/office/drawing/2014/main" id="{F6E06C00-7E3D-4BEF-A833-ACCE46782819}"/>
                    </a:ext>
                  </a:extLst>
                </p:cNvPr>
                <p:cNvCxnSpPr>
                  <a:cxnSpLocks/>
                </p:cNvCxnSpPr>
                <p:nvPr/>
              </p:nvCxnSpPr>
              <p:spPr>
                <a:xfrm flipH="1">
                  <a:off x="1796168" y="3479388"/>
                  <a:ext cx="491287" cy="0"/>
                </a:xfrm>
                <a:prstGeom prst="line">
                  <a:avLst/>
                </a:prstGeom>
                <a:noFill/>
                <a:ln w="12700" cap="flat" cmpd="sng" algn="ctr">
                  <a:solidFill>
                    <a:srgbClr val="242F63"/>
                  </a:solidFill>
                  <a:prstDash val="solid"/>
                  <a:miter lim="800000"/>
                </a:ln>
                <a:effectLst/>
              </p:spPr>
            </p:cxnSp>
            <p:sp>
              <p:nvSpPr>
                <p:cNvPr id="78" name="Rectangle 77">
                  <a:extLst>
                    <a:ext uri="{FF2B5EF4-FFF2-40B4-BE49-F238E27FC236}">
                      <a16:creationId xmlns:a16="http://schemas.microsoft.com/office/drawing/2014/main" id="{18503DE0-C1B2-4C2F-B03E-740C0CC3B153}"/>
                    </a:ext>
                  </a:extLst>
                </p:cNvPr>
                <p:cNvSpPr/>
                <p:nvPr/>
              </p:nvSpPr>
              <p:spPr>
                <a:xfrm>
                  <a:off x="2155967" y="1949872"/>
                  <a:ext cx="1898126" cy="1811247"/>
                </a:xfrm>
                <a:prstGeom prst="rect">
                  <a:avLst/>
                </a:prstGeom>
                <a:solidFill>
                  <a:srgbClr val="242F63"/>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9" name="Rectangle 78">
                  <a:extLst>
                    <a:ext uri="{FF2B5EF4-FFF2-40B4-BE49-F238E27FC236}">
                      <a16:creationId xmlns:a16="http://schemas.microsoft.com/office/drawing/2014/main" id="{94C1E051-063A-4A79-98C2-4EAEECBAA992}"/>
                    </a:ext>
                  </a:extLst>
                </p:cNvPr>
                <p:cNvSpPr/>
                <p:nvPr/>
              </p:nvSpPr>
              <p:spPr>
                <a:xfrm>
                  <a:off x="2155967" y="3041119"/>
                  <a:ext cx="720000" cy="720000"/>
                </a:xfrm>
                <a:prstGeom prst="rect">
                  <a:avLst/>
                </a:prstGeom>
                <a:solidFill>
                  <a:srgbClr val="F5A04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 name="Rectangle 79">
                  <a:extLst>
                    <a:ext uri="{FF2B5EF4-FFF2-40B4-BE49-F238E27FC236}">
                      <a16:creationId xmlns:a16="http://schemas.microsoft.com/office/drawing/2014/main" id="{8D30B772-B2DF-47A3-9FEF-99427151D99D}"/>
                    </a:ext>
                  </a:extLst>
                </p:cNvPr>
                <p:cNvSpPr/>
                <p:nvPr/>
              </p:nvSpPr>
              <p:spPr>
                <a:xfrm>
                  <a:off x="2155967" y="3401119"/>
                  <a:ext cx="360000" cy="360000"/>
                </a:xfrm>
                <a:prstGeom prst="rect">
                  <a:avLst/>
                </a:prstGeom>
                <a:solidFill>
                  <a:srgbClr val="B6DFE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81" name="Connecteur droit 80">
                  <a:extLst>
                    <a:ext uri="{FF2B5EF4-FFF2-40B4-BE49-F238E27FC236}">
                      <a16:creationId xmlns:a16="http://schemas.microsoft.com/office/drawing/2014/main" id="{F81AAE74-C153-4F3A-BE5E-B10EB79472C4}"/>
                    </a:ext>
                  </a:extLst>
                </p:cNvPr>
                <p:cNvCxnSpPr>
                  <a:cxnSpLocks/>
                </p:cNvCxnSpPr>
                <p:nvPr/>
              </p:nvCxnSpPr>
              <p:spPr>
                <a:xfrm flipH="1">
                  <a:off x="1705706" y="3101702"/>
                  <a:ext cx="458656" cy="0"/>
                </a:xfrm>
                <a:prstGeom prst="line">
                  <a:avLst/>
                </a:prstGeom>
                <a:noFill/>
                <a:ln w="12700" cap="flat" cmpd="sng" algn="ctr">
                  <a:solidFill>
                    <a:srgbClr val="242F63"/>
                  </a:solidFill>
                  <a:prstDash val="solid"/>
                  <a:miter lim="800000"/>
                </a:ln>
                <a:effectLst/>
              </p:spPr>
            </p:cxnSp>
            <p:cxnSp>
              <p:nvCxnSpPr>
                <p:cNvPr id="82" name="Connecteur droit 81">
                  <a:extLst>
                    <a:ext uri="{FF2B5EF4-FFF2-40B4-BE49-F238E27FC236}">
                      <a16:creationId xmlns:a16="http://schemas.microsoft.com/office/drawing/2014/main" id="{CA10C5D7-1D42-473F-AFFB-E5AE22071610}"/>
                    </a:ext>
                  </a:extLst>
                </p:cNvPr>
                <p:cNvCxnSpPr>
                  <a:cxnSpLocks/>
                </p:cNvCxnSpPr>
                <p:nvPr/>
              </p:nvCxnSpPr>
              <p:spPr>
                <a:xfrm flipH="1">
                  <a:off x="1208016" y="2024187"/>
                  <a:ext cx="947955" cy="0"/>
                </a:xfrm>
                <a:prstGeom prst="line">
                  <a:avLst/>
                </a:prstGeom>
                <a:noFill/>
                <a:ln w="12700" cap="flat" cmpd="sng" algn="ctr">
                  <a:solidFill>
                    <a:srgbClr val="242F63"/>
                  </a:solidFill>
                  <a:prstDash val="solid"/>
                  <a:miter lim="800000"/>
                </a:ln>
                <a:effectLst/>
              </p:spPr>
            </p:cxnSp>
            <p:sp>
              <p:nvSpPr>
                <p:cNvPr id="83" name="ZoneTexte 82">
                  <a:extLst>
                    <a:ext uri="{FF2B5EF4-FFF2-40B4-BE49-F238E27FC236}">
                      <a16:creationId xmlns:a16="http://schemas.microsoft.com/office/drawing/2014/main" id="{9AAFEDC0-A5D0-47A2-AEB6-60EA162387E4}"/>
                    </a:ext>
                  </a:extLst>
                </p:cNvPr>
                <p:cNvSpPr txBox="1"/>
                <p:nvPr/>
              </p:nvSpPr>
              <p:spPr>
                <a:xfrm>
                  <a:off x="443259" y="1945759"/>
                  <a:ext cx="1400962" cy="230047"/>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Biomasse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10,5 ha de forêt</a:t>
                  </a:r>
                </a:p>
              </p:txBody>
            </p:sp>
            <p:sp>
              <p:nvSpPr>
                <p:cNvPr id="84" name="ZoneTexte 83">
                  <a:extLst>
                    <a:ext uri="{FF2B5EF4-FFF2-40B4-BE49-F238E27FC236}">
                      <a16:creationId xmlns:a16="http://schemas.microsoft.com/office/drawing/2014/main" id="{7FB17FCF-6776-4705-AE65-150BB1B25E09}"/>
                    </a:ext>
                  </a:extLst>
                </p:cNvPr>
                <p:cNvSpPr txBox="1"/>
                <p:nvPr/>
              </p:nvSpPr>
              <p:spPr>
                <a:xfrm>
                  <a:off x="432237" y="2981620"/>
                  <a:ext cx="1200551" cy="230047"/>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5A04E"/>
                      </a:solidFill>
                      <a:effectLst/>
                      <a:uLnTx/>
                      <a:uFillTx/>
                      <a:latin typeface="Arial" panose="020B0604020202020204" pitchFamily="34" charset="0"/>
                      <a:cs typeface="Arial" panose="020B0604020202020204" pitchFamily="34" charset="0"/>
                    </a:rPr>
                    <a:t>Photovoltaïque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1,6 ha</a:t>
                  </a:r>
                </a:p>
              </p:txBody>
            </p:sp>
            <p:sp>
              <p:nvSpPr>
                <p:cNvPr id="85" name="ZoneTexte 84">
                  <a:extLst>
                    <a:ext uri="{FF2B5EF4-FFF2-40B4-BE49-F238E27FC236}">
                      <a16:creationId xmlns:a16="http://schemas.microsoft.com/office/drawing/2014/main" id="{4449ABBF-76A3-422C-B45F-4ED1C3AA769D}"/>
                    </a:ext>
                  </a:extLst>
                </p:cNvPr>
                <p:cNvSpPr txBox="1"/>
                <p:nvPr/>
              </p:nvSpPr>
              <p:spPr>
                <a:xfrm>
                  <a:off x="444362" y="3416879"/>
                  <a:ext cx="1261343" cy="130477"/>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B6DFE9"/>
                      </a:solidFill>
                      <a:effectLst/>
                      <a:uLnTx/>
                      <a:uFillTx/>
                      <a:latin typeface="Arial" panose="020B0604020202020204" pitchFamily="34" charset="0"/>
                      <a:cs typeface="Arial" panose="020B0604020202020204" pitchFamily="34" charset="0"/>
                    </a:rPr>
                    <a:t>Solaire thermique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0,4 ha</a:t>
                  </a:r>
                </a:p>
              </p:txBody>
            </p:sp>
          </p:grpSp>
          <p:sp>
            <p:nvSpPr>
              <p:cNvPr id="76" name="ZoneTexte 75">
                <a:extLst>
                  <a:ext uri="{FF2B5EF4-FFF2-40B4-BE49-F238E27FC236}">
                    <a16:creationId xmlns:a16="http://schemas.microsoft.com/office/drawing/2014/main" id="{D1859FE0-E045-4021-AF35-D108558E19B9}"/>
                  </a:ext>
                </a:extLst>
              </p:cNvPr>
              <p:cNvSpPr txBox="1"/>
              <p:nvPr/>
            </p:nvSpPr>
            <p:spPr>
              <a:xfrm>
                <a:off x="2233419" y="2359432"/>
                <a:ext cx="1704340" cy="268448"/>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Production d’1 GWh</a:t>
                </a:r>
                <a:r>
                  <a:rPr kumimoji="0" lang="fr-FR" sz="1200" b="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a:t>
                </a:r>
              </a:p>
            </p:txBody>
          </p:sp>
        </p:grpSp>
        <p:sp>
          <p:nvSpPr>
            <p:cNvPr id="74" name="ZoneTexte 73">
              <a:extLst>
                <a:ext uri="{FF2B5EF4-FFF2-40B4-BE49-F238E27FC236}">
                  <a16:creationId xmlns:a16="http://schemas.microsoft.com/office/drawing/2014/main" id="{4B5E52DA-FE9F-46E5-9C89-B1471883C4DF}"/>
                </a:ext>
              </a:extLst>
            </p:cNvPr>
            <p:cNvSpPr txBox="1"/>
            <p:nvPr/>
          </p:nvSpPr>
          <p:spPr>
            <a:xfrm>
              <a:off x="2606716" y="4104539"/>
              <a:ext cx="1752697" cy="303830"/>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(1) Solar </a:t>
              </a:r>
              <a:r>
                <a:rPr kumimoji="0" lang="es-ES" sz="800" b="0" i="0" u="none" strike="noStrike" kern="0" cap="none" spc="0" normalizeH="0" baseline="0" noProof="0" dirty="0" err="1">
                  <a:ln>
                    <a:noFill/>
                  </a:ln>
                  <a:solidFill>
                    <a:srgbClr val="242F63"/>
                  </a:solidFill>
                  <a:effectLst/>
                  <a:uLnTx/>
                  <a:uFillTx/>
                  <a:latin typeface="Arial" panose="020B0604020202020204" pitchFamily="34" charset="0"/>
                  <a:cs typeface="Arial" panose="020B0604020202020204" pitchFamily="34" charset="0"/>
                </a:rPr>
                <a:t>District</a:t>
              </a: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 </a:t>
              </a:r>
              <a:r>
                <a:rPr kumimoji="0" lang="es-ES" sz="800" b="0" i="0" u="none" strike="noStrike" kern="0" cap="none" spc="0" normalizeH="0" baseline="0" noProof="0" dirty="0" err="1">
                  <a:ln>
                    <a:noFill/>
                  </a:ln>
                  <a:solidFill>
                    <a:srgbClr val="242F63"/>
                  </a:solidFill>
                  <a:effectLst/>
                  <a:uLnTx/>
                  <a:uFillTx/>
                  <a:latin typeface="Arial" panose="020B0604020202020204" pitchFamily="34" charset="0"/>
                  <a:cs typeface="Arial" panose="020B0604020202020204" pitchFamily="34" charset="0"/>
                </a:rPr>
                <a:t>Heating</a:t>
              </a: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 (H2020 EU Project)</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endParaRPr>
            </a:p>
          </p:txBody>
        </p:sp>
      </p:grpSp>
      <p:sp>
        <p:nvSpPr>
          <p:cNvPr id="86" name="ZoneTexte 85">
            <a:extLst>
              <a:ext uri="{FF2B5EF4-FFF2-40B4-BE49-F238E27FC236}">
                <a16:creationId xmlns:a16="http://schemas.microsoft.com/office/drawing/2014/main" id="{196D4279-E196-4DD5-8AB2-E0E7608E9823}"/>
              </a:ext>
            </a:extLst>
          </p:cNvPr>
          <p:cNvSpPr txBox="1"/>
          <p:nvPr/>
        </p:nvSpPr>
        <p:spPr>
          <a:xfrm>
            <a:off x="425913" y="1988840"/>
            <a:ext cx="3526971" cy="307777"/>
          </a:xfrm>
          <a:prstGeom prst="rect">
            <a:avLst/>
          </a:prstGeom>
          <a:noFill/>
        </p:spPr>
        <p:txBody>
          <a:bodyPr wrap="square" rtlCol="0">
            <a:spAutoFit/>
          </a:bodyPr>
          <a:lstStyle/>
          <a:p>
            <a:pPr algn="ctr" defTabSz="914400" fontAlgn="auto">
              <a:spcBef>
                <a:spcPts val="0"/>
              </a:spcBef>
              <a:spcAft>
                <a:spcPts val="0"/>
              </a:spcAft>
              <a:defRPr/>
            </a:pPr>
            <a:r>
              <a:rPr lang="fr-FR" sz="1400" b="1" dirty="0">
                <a:solidFill>
                  <a:srgbClr val="242F63"/>
                </a:solidFill>
                <a:latin typeface="Arial" panose="020B0604020202020204" pitchFamily="34" charset="0"/>
                <a:cs typeface="Arial" panose="020B0604020202020204" pitchFamily="34" charset="0"/>
              </a:rPr>
              <a:t>Optimisation de la ressource foncière</a:t>
            </a:r>
          </a:p>
        </p:txBody>
      </p:sp>
      <p:grpSp>
        <p:nvGrpSpPr>
          <p:cNvPr id="93" name="Groupe 92">
            <a:extLst>
              <a:ext uri="{FF2B5EF4-FFF2-40B4-BE49-F238E27FC236}">
                <a16:creationId xmlns:a16="http://schemas.microsoft.com/office/drawing/2014/main" id="{18E7FC6C-7446-4604-9D57-7371BD3F6959}"/>
              </a:ext>
            </a:extLst>
          </p:cNvPr>
          <p:cNvGrpSpPr/>
          <p:nvPr/>
        </p:nvGrpSpPr>
        <p:grpSpPr>
          <a:xfrm>
            <a:off x="4572000" y="1988840"/>
            <a:ext cx="4464493" cy="2995850"/>
            <a:chOff x="6345320" y="1859642"/>
            <a:chExt cx="5275549" cy="2995850"/>
          </a:xfrm>
        </p:grpSpPr>
        <p:sp>
          <p:nvSpPr>
            <p:cNvPr id="94" name="ZoneTexte 93">
              <a:extLst>
                <a:ext uri="{FF2B5EF4-FFF2-40B4-BE49-F238E27FC236}">
                  <a16:creationId xmlns:a16="http://schemas.microsoft.com/office/drawing/2014/main" id="{A45CD138-547A-4A64-8239-8CC6783A8557}"/>
                </a:ext>
              </a:extLst>
            </p:cNvPr>
            <p:cNvSpPr txBox="1"/>
            <p:nvPr/>
          </p:nvSpPr>
          <p:spPr>
            <a:xfrm>
              <a:off x="6662558" y="1859642"/>
              <a:ext cx="352697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Empreinte carbone très faible</a:t>
              </a:r>
            </a:p>
          </p:txBody>
        </p:sp>
        <p:grpSp>
          <p:nvGrpSpPr>
            <p:cNvPr id="95" name="Groupe 94">
              <a:extLst>
                <a:ext uri="{FF2B5EF4-FFF2-40B4-BE49-F238E27FC236}">
                  <a16:creationId xmlns:a16="http://schemas.microsoft.com/office/drawing/2014/main" id="{E362C1D0-E49C-4F48-B997-F8677284287F}"/>
                </a:ext>
              </a:extLst>
            </p:cNvPr>
            <p:cNvGrpSpPr/>
            <p:nvPr/>
          </p:nvGrpSpPr>
          <p:grpSpPr>
            <a:xfrm>
              <a:off x="6345320" y="2386729"/>
              <a:ext cx="5275549" cy="2468763"/>
              <a:chOff x="4673652" y="1983172"/>
              <a:chExt cx="5275549" cy="2468763"/>
            </a:xfrm>
          </p:grpSpPr>
          <p:graphicFrame>
            <p:nvGraphicFramePr>
              <p:cNvPr id="96" name="Graphique 95">
                <a:extLst>
                  <a:ext uri="{FF2B5EF4-FFF2-40B4-BE49-F238E27FC236}">
                    <a16:creationId xmlns:a16="http://schemas.microsoft.com/office/drawing/2014/main" id="{866BCB74-C692-4579-8A58-389FF92E4070}"/>
                  </a:ext>
                </a:extLst>
              </p:cNvPr>
              <p:cNvGraphicFramePr/>
              <p:nvPr/>
            </p:nvGraphicFramePr>
            <p:xfrm>
              <a:off x="4751024" y="1983172"/>
              <a:ext cx="5032838" cy="1691760"/>
            </p:xfrm>
            <a:graphic>
              <a:graphicData uri="http://schemas.openxmlformats.org/drawingml/2006/chart">
                <c:chart xmlns:c="http://schemas.openxmlformats.org/drawingml/2006/chart" xmlns:r="http://schemas.openxmlformats.org/officeDocument/2006/relationships" r:id="rId4"/>
              </a:graphicData>
            </a:graphic>
          </p:graphicFrame>
          <p:sp>
            <p:nvSpPr>
              <p:cNvPr id="97" name="ZoneTexte 96">
                <a:extLst>
                  <a:ext uri="{FF2B5EF4-FFF2-40B4-BE49-F238E27FC236}">
                    <a16:creationId xmlns:a16="http://schemas.microsoft.com/office/drawing/2014/main" id="{32EA0AD3-33F5-44AD-833C-F3BA788C34FF}"/>
                  </a:ext>
                </a:extLst>
              </p:cNvPr>
              <p:cNvSpPr txBox="1"/>
              <p:nvPr/>
            </p:nvSpPr>
            <p:spPr>
              <a:xfrm>
                <a:off x="4673652" y="3833304"/>
                <a:ext cx="2441954" cy="61863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(2) Base carbone ADEME</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(3) </a:t>
                </a:r>
                <a:r>
                  <a:rPr kumimoji="0" lang="es-ES" sz="800" b="0" i="0" u="none" strike="noStrike" kern="0" cap="none" spc="0" normalizeH="0" baseline="0" noProof="0" dirty="0" err="1">
                    <a:ln>
                      <a:noFill/>
                    </a:ln>
                    <a:solidFill>
                      <a:srgbClr val="242F63"/>
                    </a:solidFill>
                    <a:effectLst/>
                    <a:uLnTx/>
                    <a:uFillTx/>
                    <a:latin typeface="Arial" panose="020B0604020202020204" pitchFamily="34" charset="0"/>
                    <a:cs typeface="Arial" panose="020B0604020202020204" pitchFamily="34" charset="0"/>
                  </a:rPr>
                  <a:t>Etude</a:t>
                </a: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 ADEME – </a:t>
                </a:r>
                <a:r>
                  <a:rPr kumimoji="0" lang="es-ES" sz="800" b="0" i="0" u="none" strike="noStrike" kern="0" cap="none" spc="0" normalizeH="0" baseline="0" noProof="0" dirty="0" err="1">
                    <a:ln>
                      <a:noFill/>
                    </a:ln>
                    <a:solidFill>
                      <a:srgbClr val="242F63"/>
                    </a:solidFill>
                    <a:effectLst/>
                    <a:uLnTx/>
                    <a:uFillTx/>
                    <a:latin typeface="Arial" panose="020B0604020202020204" pitchFamily="34" charset="0"/>
                    <a:cs typeface="Arial" panose="020B0604020202020204" pitchFamily="34" charset="0"/>
                  </a:rPr>
                  <a:t>Bio</a:t>
                </a: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 </a:t>
                </a:r>
                <a:r>
                  <a:rPr kumimoji="0" lang="es-ES" sz="800" b="0" i="0" u="none" strike="noStrike" kern="0" cap="none" spc="0" normalizeH="0" baseline="0" noProof="0" dirty="0" err="1">
                    <a:ln>
                      <a:noFill/>
                    </a:ln>
                    <a:solidFill>
                      <a:srgbClr val="242F63"/>
                    </a:solidFill>
                    <a:effectLst/>
                    <a:uLnTx/>
                    <a:uFillTx/>
                    <a:latin typeface="Arial" panose="020B0604020202020204" pitchFamily="34" charset="0"/>
                    <a:cs typeface="Arial" panose="020B0604020202020204" pitchFamily="34" charset="0"/>
                  </a:rPr>
                  <a:t>Intelligence</a:t>
                </a: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 </a:t>
                </a:r>
                <a:r>
                  <a:rPr kumimoji="0" lang="es-ES" sz="800" b="0" i="0" u="none" strike="noStrike" kern="0" cap="none" spc="0" normalizeH="0" baseline="0" noProof="0" dirty="0" err="1">
                    <a:ln>
                      <a:noFill/>
                    </a:ln>
                    <a:solidFill>
                      <a:srgbClr val="242F63"/>
                    </a:solidFill>
                    <a:effectLst/>
                    <a:uLnTx/>
                    <a:uFillTx/>
                    <a:latin typeface="Arial" panose="020B0604020202020204" pitchFamily="34" charset="0"/>
                    <a:cs typeface="Arial" panose="020B0604020202020204" pitchFamily="34" charset="0"/>
                  </a:rPr>
                  <a:t>Service</a:t>
                </a: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 </a:t>
                </a:r>
              </a:p>
            </p:txBody>
          </p:sp>
          <p:sp>
            <p:nvSpPr>
              <p:cNvPr id="98" name="Rectangle 97">
                <a:extLst>
                  <a:ext uri="{FF2B5EF4-FFF2-40B4-BE49-F238E27FC236}">
                    <a16:creationId xmlns:a16="http://schemas.microsoft.com/office/drawing/2014/main" id="{ED3172B1-BDC0-4EF8-A88E-9B6706C2DB68}"/>
                  </a:ext>
                </a:extLst>
              </p:cNvPr>
              <p:cNvSpPr/>
              <p:nvPr/>
            </p:nvSpPr>
            <p:spPr>
              <a:xfrm>
                <a:off x="7226339" y="3833304"/>
                <a:ext cx="2722862"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(4) ASIT 2019</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(5) GIEC : </a:t>
                </a:r>
                <a:r>
                  <a:rPr kumimoji="0" lang="en-US"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rPr>
                  <a:t>IPCC Working Group III – Mitigation of Climate Change</a:t>
                </a:r>
                <a:endParaRPr kumimoji="0" lang="fr-FR" sz="800" b="0" i="0" u="none" strike="noStrike" kern="0" cap="none" spc="0" normalizeH="0" baseline="0" noProof="0" dirty="0">
                  <a:ln>
                    <a:noFill/>
                  </a:ln>
                  <a:solidFill>
                    <a:srgbClr val="242F63"/>
                  </a:solidFill>
                  <a:effectLst/>
                  <a:uLnTx/>
                  <a:uFillTx/>
                  <a:latin typeface="Arial" panose="020B0604020202020204" pitchFamily="34" charset="0"/>
                  <a:cs typeface="Arial" panose="020B0604020202020204" pitchFamily="34" charset="0"/>
                </a:endParaRPr>
              </a:p>
            </p:txBody>
          </p:sp>
        </p:grpSp>
      </p:grpSp>
      <p:sp>
        <p:nvSpPr>
          <p:cNvPr id="99" name="Inhaltsplatzhalter 17">
            <a:extLst>
              <a:ext uri="{FF2B5EF4-FFF2-40B4-BE49-F238E27FC236}">
                <a16:creationId xmlns:a16="http://schemas.microsoft.com/office/drawing/2014/main" id="{05B94632-B665-4CB2-884B-6DDB789EA8EF}"/>
              </a:ext>
            </a:extLst>
          </p:cNvPr>
          <p:cNvSpPr txBox="1">
            <a:spLocks/>
          </p:cNvSpPr>
          <p:nvPr/>
        </p:nvSpPr>
        <p:spPr bwMode="gray">
          <a:xfrm>
            <a:off x="539552" y="5063355"/>
            <a:ext cx="4258130" cy="229963"/>
          </a:xfrm>
          <a:prstGeom prst="rect">
            <a:avLst/>
          </a:prstGeom>
        </p:spPr>
        <p:txBody>
          <a:bodyPr lIns="108000" tIns="0" rIns="0" bIns="0"/>
          <a:lstStyle>
            <a:lvl1pPr marL="0" indent="0" algn="l" defTabSz="914400" rtl="0" eaLnBrk="1" latinLnBrk="0" hangingPunct="1">
              <a:spcBef>
                <a:spcPts val="0"/>
              </a:spcBef>
              <a:spcAft>
                <a:spcPts val="500"/>
              </a:spcAft>
              <a:buFont typeface="Arial" panose="020B0604020202020204" pitchFamily="34" charset="0"/>
              <a:buNone/>
              <a:defRPr sz="2000" kern="1200" baseline="0">
                <a:solidFill>
                  <a:schemeClr val="tx2"/>
                </a:solidFill>
                <a:latin typeface="+mn-lt"/>
                <a:ea typeface="+mn-ea"/>
                <a:cs typeface="+mn-cs"/>
              </a:defRPr>
            </a:lvl1pPr>
            <a:lvl2pPr marL="0" indent="0" algn="l" defTabSz="914400" rtl="0" eaLnBrk="1" latinLnBrk="0" hangingPunct="1">
              <a:spcBef>
                <a:spcPts val="500"/>
              </a:spcBef>
              <a:buClr>
                <a:schemeClr val="tx2"/>
              </a:buClr>
              <a:buSzPct val="105000"/>
              <a:buFontTx/>
              <a:buNone/>
              <a:defRPr sz="1800" kern="1200">
                <a:solidFill>
                  <a:srgbClr val="6D6D6D"/>
                </a:solidFill>
                <a:latin typeface="+mn-lt"/>
                <a:ea typeface="+mn-ea"/>
                <a:cs typeface="+mn-cs"/>
              </a:defRPr>
            </a:lvl2pPr>
            <a:lvl3pPr marL="180000" indent="-180000" algn="l" defTabSz="914400" rtl="0" eaLnBrk="1" latinLnBrk="0" hangingPunct="1">
              <a:spcBef>
                <a:spcPts val="500"/>
              </a:spcBef>
              <a:buClr>
                <a:schemeClr val="tx2"/>
              </a:buClr>
              <a:buFont typeface="Calibri" panose="020F0502020204030204" pitchFamily="34" charset="0"/>
              <a:buChar char="›"/>
              <a:defRPr sz="1600" kern="1200">
                <a:solidFill>
                  <a:srgbClr val="6D6D6D"/>
                </a:solidFill>
                <a:latin typeface="+mn-lt"/>
                <a:ea typeface="+mn-ea"/>
                <a:cs typeface="+mn-cs"/>
              </a:defRPr>
            </a:lvl3pPr>
            <a:lvl4pPr marL="367200" indent="-187200" algn="l" defTabSz="914400" rtl="0" eaLnBrk="1" latinLnBrk="0" hangingPunct="1">
              <a:spcBef>
                <a:spcPts val="500"/>
              </a:spcBef>
              <a:buFont typeface="Symbol" panose="05050102010706020507" pitchFamily="18" charset="2"/>
              <a:buChar char="-"/>
              <a:defRPr sz="1600" kern="1200">
                <a:solidFill>
                  <a:srgbClr val="6D6D6D"/>
                </a:solidFill>
                <a:latin typeface="+mn-lt"/>
                <a:ea typeface="+mn-ea"/>
                <a:cs typeface="+mn-cs"/>
              </a:defRPr>
            </a:lvl4pPr>
            <a:lvl5pPr marL="576000" indent="-187200" algn="l" defTabSz="914400" rtl="0" eaLnBrk="1" latinLnBrk="0" hangingPunct="1">
              <a:spcBef>
                <a:spcPts val="500"/>
              </a:spcBef>
              <a:buClr>
                <a:schemeClr val="tx1"/>
              </a:buClr>
              <a:buFont typeface="Symbol" panose="05050102010706020507" pitchFamily="18" charset="2"/>
              <a:buChar char="-"/>
              <a:defRPr sz="1400" kern="1200">
                <a:solidFill>
                  <a:srgbClr val="6D6D6D"/>
                </a:solidFill>
                <a:latin typeface="+mn-lt"/>
                <a:ea typeface="+mn-ea"/>
                <a:cs typeface="+mn-cs"/>
              </a:defRPr>
            </a:lvl5pPr>
            <a:lvl6pPr marL="766763" indent="-185738" algn="l" defTabSz="914400" rtl="0" eaLnBrk="1" latinLnBrk="0" hangingPunct="1">
              <a:spcBef>
                <a:spcPts val="500"/>
              </a:spcBef>
              <a:buClr>
                <a:schemeClr val="tx2"/>
              </a:buClr>
              <a:buFont typeface="Calibri" panose="020F0502020204030204" pitchFamily="34" charset="0"/>
              <a:buChar char="»"/>
              <a:defRPr sz="1400" kern="1200">
                <a:solidFill>
                  <a:srgbClr val="6D6D6D"/>
                </a:solidFill>
                <a:latin typeface="+mn-lt"/>
                <a:ea typeface="+mn-ea"/>
                <a:cs typeface="+mn-cs"/>
              </a:defRPr>
            </a:lvl6pPr>
            <a:lvl7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7pPr>
            <a:lvl8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8pPr>
            <a:lvl9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Sécurité énergétique et emplois locaux</a:t>
            </a:r>
            <a:endParaRPr kumimoji="0" lang="en-US" sz="16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endParaRPr>
          </a:p>
        </p:txBody>
      </p:sp>
      <p:sp>
        <p:nvSpPr>
          <p:cNvPr id="100" name="Rectangle 99">
            <a:extLst>
              <a:ext uri="{FF2B5EF4-FFF2-40B4-BE49-F238E27FC236}">
                <a16:creationId xmlns:a16="http://schemas.microsoft.com/office/drawing/2014/main" id="{72FF0953-A98E-4B44-8188-0823EB6A406A}"/>
              </a:ext>
            </a:extLst>
          </p:cNvPr>
          <p:cNvSpPr/>
          <p:nvPr/>
        </p:nvSpPr>
        <p:spPr>
          <a:xfrm>
            <a:off x="571454" y="5320624"/>
            <a:ext cx="9008574" cy="60016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F0813C"/>
              </a:buClr>
              <a:buSzTx/>
              <a:buFont typeface="Wingdings" pitchFamily="2" charset="2"/>
              <a:buChar char="§"/>
              <a:tabLst/>
              <a:defRPr/>
            </a:pPr>
            <a:r>
              <a:rPr kumimoji="0" lang="fr-FR" sz="11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Une source </a:t>
            </a:r>
            <a:r>
              <a:rPr kumimoji="0" lang="fr-FR" sz="11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d'énergie illimitée et gratuite</a:t>
            </a:r>
          </a:p>
          <a:p>
            <a:pPr marL="285750" marR="0" lvl="0" indent="-285750" algn="l" defTabSz="914400" rtl="0" eaLnBrk="1" fontAlgn="auto" latinLnBrk="0" hangingPunct="1">
              <a:lnSpc>
                <a:spcPct val="100000"/>
              </a:lnSpc>
              <a:spcBef>
                <a:spcPts val="0"/>
              </a:spcBef>
              <a:spcAft>
                <a:spcPts val="0"/>
              </a:spcAft>
              <a:buClr>
                <a:srgbClr val="F0813C"/>
              </a:buClr>
              <a:buSzTx/>
              <a:buFont typeface="Wingdings" pitchFamily="2" charset="2"/>
              <a:buChar char="§"/>
              <a:tabLst/>
              <a:defRPr/>
            </a:pPr>
            <a:r>
              <a:rPr kumimoji="0" lang="fr-FR" sz="11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Pas de dépendance </a:t>
            </a:r>
            <a:r>
              <a:rPr kumimoji="0" lang="fr-FR" sz="11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à l'égard d'autres ressources naturelles ou de technologies complexes</a:t>
            </a:r>
          </a:p>
          <a:p>
            <a:pPr marL="285750" marR="0" lvl="0" indent="-285750" algn="l" defTabSz="914400" rtl="0" eaLnBrk="1" fontAlgn="auto" latinLnBrk="0" hangingPunct="1">
              <a:lnSpc>
                <a:spcPct val="100000"/>
              </a:lnSpc>
              <a:spcBef>
                <a:spcPts val="0"/>
              </a:spcBef>
              <a:spcAft>
                <a:spcPts val="0"/>
              </a:spcAft>
              <a:buClr>
                <a:srgbClr val="F0813C"/>
              </a:buClr>
              <a:buSzTx/>
              <a:buFont typeface="Wingdings" pitchFamily="2" charset="2"/>
              <a:buChar char="§"/>
              <a:tabLst/>
              <a:defRPr/>
            </a:pPr>
            <a:r>
              <a:rPr kumimoji="0" lang="fr-FR" sz="1100" b="0"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Forte proportion de la valeur apportée par </a:t>
            </a:r>
            <a:r>
              <a:rPr kumimoji="0" lang="fr-FR" sz="1100" b="1" i="0" u="none" strike="noStrike" kern="1200" cap="none" spc="0" normalizeH="0" baseline="0" noProof="0" dirty="0">
                <a:ln>
                  <a:noFill/>
                </a:ln>
                <a:solidFill>
                  <a:srgbClr val="242F63"/>
                </a:solidFill>
                <a:effectLst/>
                <a:uLnTx/>
                <a:uFillTx/>
                <a:latin typeface="Arial" panose="020B0604020202020204" pitchFamily="34" charset="0"/>
                <a:ea typeface="+mn-ea"/>
                <a:cs typeface="Arial" panose="020B0604020202020204" pitchFamily="34" charset="0"/>
              </a:rPr>
              <a:t>les fabricants d'équipements français et les prestataires locaux</a:t>
            </a:r>
          </a:p>
        </p:txBody>
      </p:sp>
      <p:sp>
        <p:nvSpPr>
          <p:cNvPr id="101" name="Rectangle 100">
            <a:extLst>
              <a:ext uri="{FF2B5EF4-FFF2-40B4-BE49-F238E27FC236}">
                <a16:creationId xmlns:a16="http://schemas.microsoft.com/office/drawing/2014/main" id="{DB92976E-FB0F-4DF5-B718-177F1F0E8127}"/>
              </a:ext>
            </a:extLst>
          </p:cNvPr>
          <p:cNvSpPr/>
          <p:nvPr/>
        </p:nvSpPr>
        <p:spPr>
          <a:xfrm>
            <a:off x="1190330" y="6165304"/>
            <a:ext cx="7300272" cy="443198"/>
          </a:xfrm>
          <a:prstGeom prst="rect">
            <a:avLst/>
          </a:prstGeom>
        </p:spPr>
        <p:txBody>
          <a:bodyPr wrap="square">
            <a:spAutoFit/>
          </a:bodyPr>
          <a:lstStyle/>
          <a:p>
            <a:pPr marL="0" marR="0" lvl="0" indent="0" algn="ctr" defTabSz="914400" rtl="0" eaLnBrk="1" fontAlgn="auto" latinLnBrk="0" hangingPunct="1">
              <a:lnSpc>
                <a:spcPct val="95000"/>
              </a:lnSpc>
              <a:spcBef>
                <a:spcPct val="20000"/>
              </a:spcBef>
              <a:spcAft>
                <a:spcPct val="30000"/>
              </a:spcAft>
              <a:buClr>
                <a:srgbClr val="FBEFD6">
                  <a:lumMod val="75000"/>
                </a:srgbClr>
              </a:buClr>
              <a:buSzPct val="100000"/>
              <a:buFontTx/>
              <a:buNone/>
              <a:tabLst/>
              <a:defRPr/>
            </a:pPr>
            <a:r>
              <a:rPr kumimoji="0" lang="fr-FR" sz="1200" b="1" i="0" u="none" strike="noStrike" kern="1200" cap="none" spc="0" normalizeH="0" baseline="0" noProof="0" dirty="0">
                <a:ln>
                  <a:noFill/>
                </a:ln>
                <a:solidFill>
                  <a:srgbClr val="F0813C"/>
                </a:solidFill>
                <a:effectLst/>
                <a:uLnTx/>
                <a:uFillTx/>
                <a:latin typeface="Arial" panose="020B0604020202020204" pitchFamily="34" charset="0"/>
                <a:ea typeface="+mn-ea"/>
                <a:cs typeface="Arial" panose="020B0604020202020204" pitchFamily="34" charset="0"/>
              </a:rPr>
              <a:t>La chaleur solaire est une technologie à faible empreinte carbone, valorisant le foncier, développant les emplois locaux et garantissant une sécurité énergétique totale</a:t>
            </a:r>
          </a:p>
        </p:txBody>
      </p:sp>
    </p:spTree>
    <p:extLst>
      <p:ext uri="{BB962C8B-B14F-4D97-AF65-F5344CB8AC3E}">
        <p14:creationId xmlns:p14="http://schemas.microsoft.com/office/powerpoint/2010/main" val="290131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chemin horizontal 5"/>
          <p:cNvSpPr/>
          <p:nvPr/>
        </p:nvSpPr>
        <p:spPr>
          <a:xfrm>
            <a:off x="5292080" y="4941168"/>
            <a:ext cx="3312368" cy="1440160"/>
          </a:xfrm>
          <a:prstGeom prst="horizontalScroll">
            <a:avLst/>
          </a:prstGeom>
          <a:solidFill>
            <a:srgbClr val="BE002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contenu 1"/>
          <p:cNvSpPr>
            <a:spLocks noGrp="1"/>
          </p:cNvSpPr>
          <p:nvPr>
            <p:ph idx="1"/>
          </p:nvPr>
        </p:nvSpPr>
        <p:spPr>
          <a:xfrm>
            <a:off x="334336" y="2420888"/>
            <a:ext cx="8630152" cy="2797771"/>
          </a:xfrm>
        </p:spPr>
        <p:txBody>
          <a:bodyPr/>
          <a:lstStyle/>
          <a:p>
            <a:pPr marL="0" indent="0">
              <a:spcBef>
                <a:spcPts val="0"/>
              </a:spcBef>
              <a:spcAft>
                <a:spcPts val="1800"/>
              </a:spcAft>
              <a:buNone/>
            </a:pPr>
            <a:r>
              <a:rPr lang="fr-FR" sz="2000" dirty="0">
                <a:latin typeface="Calibri" panose="020F0502020204030204" pitchFamily="34" charset="0"/>
                <a:cs typeface="Calibri" panose="020F0502020204030204" pitchFamily="34" charset="0"/>
              </a:rPr>
              <a:t>❶ </a:t>
            </a:r>
            <a:r>
              <a:rPr lang="fr-FR" sz="1600" dirty="0"/>
              <a:t>La taxe carbone sur les énergies fossiles en France, également nommée </a:t>
            </a:r>
            <a:r>
              <a:rPr lang="fr-FR" sz="1600" b="1" dirty="0"/>
              <a:t>Contribution Climat Énergie (CEE),</a:t>
            </a:r>
            <a:r>
              <a:rPr lang="fr-FR" sz="1600" dirty="0"/>
              <a:t> a été instaurée en 2014</a:t>
            </a:r>
          </a:p>
          <a:p>
            <a:pPr marL="0" indent="0">
              <a:spcBef>
                <a:spcPts val="0"/>
              </a:spcBef>
              <a:spcAft>
                <a:spcPts val="1800"/>
              </a:spcAft>
              <a:buNone/>
            </a:pPr>
            <a:endParaRPr lang="fr-FR" sz="1600" dirty="0"/>
          </a:p>
          <a:p>
            <a:pPr marL="0" indent="0">
              <a:spcBef>
                <a:spcPts val="0"/>
              </a:spcBef>
              <a:spcAft>
                <a:spcPts val="1800"/>
              </a:spcAft>
              <a:buNone/>
            </a:pPr>
            <a:r>
              <a:rPr lang="fr-FR" sz="2000" dirty="0">
                <a:latin typeface="Calibri" panose="020F0502020204030204" pitchFamily="34" charset="0"/>
                <a:cs typeface="Calibri" panose="020F0502020204030204" pitchFamily="34" charset="0"/>
              </a:rPr>
              <a:t>❷</a:t>
            </a:r>
            <a:r>
              <a:rPr lang="fr-FR" sz="1600" dirty="0">
                <a:latin typeface="Calibri" panose="020F0502020204030204" pitchFamily="34" charset="0"/>
                <a:cs typeface="Calibri" panose="020F0502020204030204" pitchFamily="34" charset="0"/>
              </a:rPr>
              <a:t> </a:t>
            </a:r>
            <a:r>
              <a:rPr lang="fr-FR" sz="1600" dirty="0"/>
              <a:t>Cette taxe carbone n’est pas une taxe spécifique mais est une </a:t>
            </a:r>
            <a:r>
              <a:rPr lang="fr-FR" sz="1600" b="1" dirty="0"/>
              <a:t>composante des taxes intérieures de consommation (TIC) sur les énergies fossiles</a:t>
            </a:r>
            <a:r>
              <a:rPr lang="fr-FR" sz="1600" dirty="0"/>
              <a:t> telles que le gaz naturel, le charbon, le gazole ou encore le fioul. </a:t>
            </a:r>
            <a:r>
              <a:rPr lang="fr-FR" sz="1600" b="1" dirty="0"/>
              <a:t>Elle est aussi soumise à la taxe sur la valeur ajoutée.</a:t>
            </a:r>
          </a:p>
        </p:txBody>
      </p:sp>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Impacts de la taxe carbone sur le prix des énergies fossiles</a:t>
            </a:r>
          </a:p>
          <a:p>
            <a:pPr marL="0" lvl="1" algn="r">
              <a:spcAft>
                <a:spcPts val="600"/>
              </a:spcAft>
            </a:pPr>
            <a:r>
              <a:rPr lang="fr-FR" sz="1600" i="1" dirty="0">
                <a:solidFill>
                  <a:srgbClr val="B1003B"/>
                </a:solidFill>
                <a:latin typeface="Century Gothic" panose="020B0502020202020204" pitchFamily="34" charset="0"/>
                <a:cs typeface="Gotham-Bold"/>
              </a:rPr>
              <a:t>La taxe Carbone en 5 points</a:t>
            </a:r>
          </a:p>
          <a:p>
            <a:pPr marL="0" lvl="1">
              <a:spcAft>
                <a:spcPts val="600"/>
              </a:spcAft>
            </a:pPr>
            <a:endParaRPr lang="fr-FR" sz="2400" dirty="0">
              <a:solidFill>
                <a:srgbClr val="B1003B"/>
              </a:solidFill>
              <a:latin typeface="Century Gothic" panose="020B0502020202020204" pitchFamily="34" charset="0"/>
              <a:cs typeface="Gotham-Bold"/>
            </a:endParaRPr>
          </a:p>
        </p:txBody>
      </p:sp>
      <p:sp>
        <p:nvSpPr>
          <p:cNvPr id="4" name="ZoneTexte 3"/>
          <p:cNvSpPr txBox="1"/>
          <p:nvPr/>
        </p:nvSpPr>
        <p:spPr>
          <a:xfrm>
            <a:off x="5828602" y="5205063"/>
            <a:ext cx="2520280" cy="923330"/>
          </a:xfrm>
          <a:prstGeom prst="rect">
            <a:avLst/>
          </a:prstGeom>
          <a:noFill/>
        </p:spPr>
        <p:txBody>
          <a:bodyPr wrap="square" rtlCol="0">
            <a:spAutoFit/>
          </a:bodyPr>
          <a:lstStyle/>
          <a:p>
            <a:pPr algn="ctr"/>
            <a:r>
              <a:rPr lang="fr-FR" dirty="0">
                <a:solidFill>
                  <a:schemeClr val="bg1"/>
                </a:solidFill>
                <a:latin typeface="Cooper Black" panose="0208090404030B020404" pitchFamily="18" charset="0"/>
              </a:rPr>
              <a:t>60% du PIB mondial est soumis à une taxe carbone</a:t>
            </a:r>
          </a:p>
        </p:txBody>
      </p:sp>
    </p:spTree>
    <p:extLst>
      <p:ext uri="{BB962C8B-B14F-4D97-AF65-F5344CB8AC3E}">
        <p14:creationId xmlns:p14="http://schemas.microsoft.com/office/powerpoint/2010/main" val="465250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031D1-65BA-4AD9-A5E3-400A48ACC864}"/>
              </a:ext>
            </a:extLst>
          </p:cNvPr>
          <p:cNvSpPr/>
          <p:nvPr/>
        </p:nvSpPr>
        <p:spPr>
          <a:xfrm>
            <a:off x="4681372" y="1988840"/>
            <a:ext cx="4462627" cy="4869160"/>
          </a:xfrm>
          <a:prstGeom prst="rect">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F0813C"/>
                </a:solidFill>
                <a:latin typeface="Century Gothic" panose="020B0502020202020204" pitchFamily="34" charset="0"/>
                <a:cs typeface="Gotham-Bold"/>
              </a:rPr>
              <a:t>Produire de la chaleur ou de la vapeur à partir de source renouvelable</a:t>
            </a:r>
          </a:p>
        </p:txBody>
      </p:sp>
      <p:pic>
        <p:nvPicPr>
          <p:cNvPr id="5" name="Image 4">
            <a:extLst>
              <a:ext uri="{FF2B5EF4-FFF2-40B4-BE49-F238E27FC236}">
                <a16:creationId xmlns:a16="http://schemas.microsoft.com/office/drawing/2014/main" id="{8D06CD25-3AC8-462D-94FD-BC27E607B067}"/>
              </a:ext>
            </a:extLst>
          </p:cNvPr>
          <p:cNvPicPr>
            <a:picLocks noChangeAspect="1"/>
          </p:cNvPicPr>
          <p:nvPr/>
        </p:nvPicPr>
        <p:blipFill>
          <a:blip r:embed="rId3"/>
          <a:stretch>
            <a:fillRect/>
          </a:stretch>
        </p:blipFill>
        <p:spPr>
          <a:xfrm>
            <a:off x="-139129" y="5846829"/>
            <a:ext cx="1070708" cy="1070708"/>
          </a:xfrm>
          <a:prstGeom prst="rect">
            <a:avLst/>
          </a:prstGeom>
        </p:spPr>
      </p:pic>
      <p:sp>
        <p:nvSpPr>
          <p:cNvPr id="31" name="Rectangle 5">
            <a:extLst>
              <a:ext uri="{FF2B5EF4-FFF2-40B4-BE49-F238E27FC236}">
                <a16:creationId xmlns:a16="http://schemas.microsoft.com/office/drawing/2014/main" id="{40853FC6-BFE8-42D1-8A57-EDB4DB4A5E65}"/>
              </a:ext>
            </a:extLst>
          </p:cNvPr>
          <p:cNvSpPr>
            <a:spLocks noChangeArrowheads="1"/>
          </p:cNvSpPr>
          <p:nvPr/>
        </p:nvSpPr>
        <p:spPr bwMode="gray">
          <a:xfrm>
            <a:off x="4960138" y="4174554"/>
            <a:ext cx="2581889" cy="522737"/>
          </a:xfrm>
          <a:prstGeom prst="rect">
            <a:avLst/>
          </a:prstGeom>
          <a:noFill/>
          <a:ln w="9525">
            <a:noFill/>
            <a:miter lim="800000"/>
            <a:headEnd/>
            <a:tailEnd/>
          </a:ln>
          <a:effectLst/>
        </p:spPr>
        <p:txBody>
          <a:bodyPr lIns="36000" tIns="0" rIns="36000" bIns="0"/>
          <a:lstStyle/>
          <a:p>
            <a:pPr marL="0" lvl="2" defTabSz="914400" fontAlgn="auto">
              <a:spcBef>
                <a:spcPts val="500"/>
              </a:spcBef>
              <a:spcAft>
                <a:spcPts val="0"/>
              </a:spcAft>
              <a:buClr>
                <a:srgbClr val="F0813C"/>
              </a:buClr>
              <a:buSzPct val="105000"/>
            </a:pPr>
            <a:r>
              <a:rPr lang="fr-FR" sz="1600" b="1" kern="0" dirty="0">
                <a:solidFill>
                  <a:srgbClr val="242F63"/>
                </a:solidFill>
                <a:latin typeface="Arial" panose="020B0604020202020204" pitchFamily="34" charset="0"/>
                <a:cs typeface="Arial" panose="020B0604020202020204" pitchFamily="34" charset="0"/>
              </a:rPr>
              <a:t>Description de la centrale solaire thermique</a:t>
            </a:r>
          </a:p>
        </p:txBody>
      </p:sp>
      <p:sp>
        <p:nvSpPr>
          <p:cNvPr id="35" name="Rectangle 34">
            <a:extLst>
              <a:ext uri="{FF2B5EF4-FFF2-40B4-BE49-F238E27FC236}">
                <a16:creationId xmlns:a16="http://schemas.microsoft.com/office/drawing/2014/main" id="{00E4E37C-7315-4F35-9CE8-72E937B1E8C8}"/>
              </a:ext>
            </a:extLst>
          </p:cNvPr>
          <p:cNvSpPr/>
          <p:nvPr/>
        </p:nvSpPr>
        <p:spPr>
          <a:xfrm>
            <a:off x="4901365" y="4653136"/>
            <a:ext cx="4351156" cy="2062103"/>
          </a:xfrm>
          <a:prstGeom prst="rect">
            <a:avLst/>
          </a:prstGeom>
        </p:spPr>
        <p:txBody>
          <a:bodyPr wrap="square">
            <a:spAutoFit/>
          </a:bodyPr>
          <a:lstStyle/>
          <a:p>
            <a:pPr marL="171450" lvl="2" indent="-171450" defTabSz="914400" fontAlgn="auto">
              <a:spcBef>
                <a:spcPts val="0"/>
              </a:spcBef>
              <a:spcAft>
                <a:spcPts val="600"/>
              </a:spcAft>
              <a:buClr>
                <a:srgbClr val="F0813C"/>
              </a:buClr>
              <a:buSzPct val="105000"/>
              <a:buFont typeface="Wingdings" pitchFamily="2" charset="2"/>
              <a:buChar char="§"/>
            </a:pPr>
            <a:r>
              <a:rPr lang="fr-FR" sz="1400" kern="0" dirty="0">
                <a:solidFill>
                  <a:srgbClr val="242F63"/>
                </a:solidFill>
                <a:latin typeface="Arial" panose="020B0604020202020204" pitchFamily="34" charset="0"/>
                <a:cs typeface="Arial" panose="020B0604020202020204" pitchFamily="34" charset="0"/>
              </a:rPr>
              <a:t>Puissance solaire crête : </a:t>
            </a:r>
            <a:r>
              <a:rPr lang="fr-FR" sz="1400" b="1" kern="0" dirty="0">
                <a:solidFill>
                  <a:srgbClr val="242F63"/>
                </a:solidFill>
                <a:latin typeface="Arial" panose="020B0604020202020204" pitchFamily="34" charset="0"/>
                <a:cs typeface="Arial" panose="020B0604020202020204" pitchFamily="34" charset="0"/>
              </a:rPr>
              <a:t>12 MW</a:t>
            </a:r>
            <a:r>
              <a:rPr lang="fr-FR" sz="1400" b="1" kern="0" baseline="-25000" dirty="0">
                <a:solidFill>
                  <a:srgbClr val="242F63"/>
                </a:solidFill>
                <a:latin typeface="Arial" panose="020B0604020202020204" pitchFamily="34" charset="0"/>
                <a:cs typeface="Arial" panose="020B0604020202020204" pitchFamily="34" charset="0"/>
              </a:rPr>
              <a:t>th</a:t>
            </a:r>
          </a:p>
          <a:p>
            <a:pPr marL="171450" lvl="2" indent="-171450" defTabSz="914400" fontAlgn="auto">
              <a:spcBef>
                <a:spcPts val="0"/>
              </a:spcBef>
              <a:spcAft>
                <a:spcPts val="600"/>
              </a:spcAft>
              <a:buClr>
                <a:srgbClr val="F0813C"/>
              </a:buClr>
              <a:buSzPct val="105000"/>
              <a:buFont typeface="Wingdings" pitchFamily="2" charset="2"/>
              <a:buChar char="§"/>
            </a:pPr>
            <a:r>
              <a:rPr lang="fr-FR" sz="1400" kern="0" dirty="0">
                <a:solidFill>
                  <a:srgbClr val="242F63"/>
                </a:solidFill>
                <a:latin typeface="Arial" panose="020B0604020202020204" pitchFamily="34" charset="0"/>
                <a:cs typeface="Arial" panose="020B0604020202020204" pitchFamily="34" charset="0"/>
              </a:rPr>
              <a:t>Surface de capteurs solaires : </a:t>
            </a:r>
            <a:r>
              <a:rPr lang="fr-FR" sz="1400" b="1" kern="200" dirty="0">
                <a:solidFill>
                  <a:srgbClr val="242F63"/>
                </a:solidFill>
                <a:latin typeface="Arial" panose="020B0604020202020204" pitchFamily="34" charset="0"/>
                <a:cs typeface="Arial" panose="020B0604020202020204" pitchFamily="34" charset="0"/>
              </a:rPr>
              <a:t>15 000 m²</a:t>
            </a:r>
            <a:endParaRPr lang="fr-FR" sz="1400" b="1" kern="0" dirty="0">
              <a:solidFill>
                <a:srgbClr val="242F63"/>
              </a:solidFill>
              <a:latin typeface="Arial" panose="020B0604020202020204" pitchFamily="34" charset="0"/>
              <a:cs typeface="Arial" panose="020B0604020202020204" pitchFamily="34" charset="0"/>
            </a:endParaRPr>
          </a:p>
          <a:p>
            <a:pPr marL="171450" lvl="2" indent="-171450" defTabSz="914400" fontAlgn="auto">
              <a:spcBef>
                <a:spcPts val="0"/>
              </a:spcBef>
              <a:spcAft>
                <a:spcPts val="600"/>
              </a:spcAft>
              <a:buClr>
                <a:srgbClr val="F0813C"/>
              </a:buClr>
              <a:buSzPct val="105000"/>
              <a:buFont typeface="Wingdings" pitchFamily="2" charset="2"/>
              <a:buChar char="§"/>
            </a:pPr>
            <a:r>
              <a:rPr lang="fr-FR" sz="1400" kern="0" dirty="0">
                <a:solidFill>
                  <a:srgbClr val="242F63"/>
                </a:solidFill>
                <a:latin typeface="Arial" panose="020B0604020202020204" pitchFamily="34" charset="0"/>
                <a:cs typeface="Arial" panose="020B0604020202020204" pitchFamily="34" charset="0"/>
              </a:rPr>
              <a:t>Surface totale au sol : </a:t>
            </a:r>
            <a:r>
              <a:rPr lang="fr-FR" sz="1400" b="1" kern="0" dirty="0">
                <a:solidFill>
                  <a:srgbClr val="242F63"/>
                </a:solidFill>
                <a:latin typeface="Arial" panose="020B0604020202020204" pitchFamily="34" charset="0"/>
                <a:cs typeface="Arial" panose="020B0604020202020204" pitchFamily="34" charset="0"/>
              </a:rPr>
              <a:t>3,2 ha</a:t>
            </a:r>
          </a:p>
          <a:p>
            <a:pPr marL="171450" lvl="2" indent="-171450" defTabSz="914400" fontAlgn="auto">
              <a:spcBef>
                <a:spcPts val="0"/>
              </a:spcBef>
              <a:spcAft>
                <a:spcPts val="600"/>
              </a:spcAft>
              <a:buClr>
                <a:srgbClr val="F0813C"/>
              </a:buClr>
              <a:buSzPct val="105000"/>
              <a:buFont typeface="Wingdings" pitchFamily="2" charset="2"/>
              <a:buChar char="§"/>
            </a:pPr>
            <a:r>
              <a:rPr lang="fr-FR" sz="1400" kern="0" dirty="0">
                <a:solidFill>
                  <a:srgbClr val="242F63"/>
                </a:solidFill>
                <a:latin typeface="Arial" panose="020B0604020202020204" pitchFamily="34" charset="0"/>
                <a:cs typeface="Arial" panose="020B0604020202020204" pitchFamily="34" charset="0"/>
              </a:rPr>
              <a:t>Capacité de la cuve de stockage : </a:t>
            </a:r>
            <a:r>
              <a:rPr lang="fr-FR" sz="1400" b="1" kern="0" dirty="0">
                <a:solidFill>
                  <a:srgbClr val="242F63"/>
                </a:solidFill>
                <a:latin typeface="Arial" panose="020B0604020202020204" pitchFamily="34" charset="0"/>
                <a:cs typeface="Arial" panose="020B0604020202020204" pitchFamily="34" charset="0"/>
              </a:rPr>
              <a:t>3 000 m</a:t>
            </a:r>
            <a:r>
              <a:rPr lang="fr-FR" sz="1400" b="1" kern="0" baseline="30000" dirty="0">
                <a:solidFill>
                  <a:srgbClr val="242F63"/>
                </a:solidFill>
                <a:latin typeface="Arial" panose="020B0604020202020204" pitchFamily="34" charset="0"/>
                <a:cs typeface="Arial" panose="020B0604020202020204" pitchFamily="34" charset="0"/>
              </a:rPr>
              <a:t>3</a:t>
            </a:r>
          </a:p>
          <a:p>
            <a:pPr marL="171450" lvl="2" indent="-171450" defTabSz="914400" fontAlgn="auto">
              <a:spcBef>
                <a:spcPts val="0"/>
              </a:spcBef>
              <a:spcAft>
                <a:spcPts val="600"/>
              </a:spcAft>
              <a:buClr>
                <a:srgbClr val="F0813C"/>
              </a:buClr>
              <a:buSzPct val="105000"/>
              <a:buFont typeface="Wingdings" pitchFamily="2" charset="2"/>
              <a:buChar char="§"/>
            </a:pPr>
            <a:r>
              <a:rPr lang="fr-FR" sz="1400" kern="0" dirty="0">
                <a:solidFill>
                  <a:srgbClr val="242F63"/>
                </a:solidFill>
                <a:latin typeface="Arial" panose="020B0604020202020204" pitchFamily="34" charset="0"/>
                <a:cs typeface="Arial" panose="020B0604020202020204" pitchFamily="34" charset="0"/>
              </a:rPr>
              <a:t>Énergie annuelle livrée : </a:t>
            </a:r>
            <a:r>
              <a:rPr lang="fr-FR" sz="1400" b="1" kern="0" dirty="0">
                <a:solidFill>
                  <a:srgbClr val="242F63"/>
                </a:solidFill>
                <a:latin typeface="Arial" panose="020B0604020202020204" pitchFamily="34" charset="0"/>
                <a:cs typeface="Arial" panose="020B0604020202020204" pitchFamily="34" charset="0"/>
              </a:rPr>
              <a:t>~8 600 MWh / an</a:t>
            </a:r>
          </a:p>
          <a:p>
            <a:pPr marL="171450" lvl="2" indent="-171450" defTabSz="914400" fontAlgn="auto">
              <a:spcBef>
                <a:spcPts val="0"/>
              </a:spcBef>
              <a:spcAft>
                <a:spcPts val="600"/>
              </a:spcAft>
              <a:buClr>
                <a:srgbClr val="F0813C"/>
              </a:buClr>
              <a:buSzPct val="105000"/>
              <a:buFont typeface="Wingdings" pitchFamily="2" charset="2"/>
              <a:buChar char="§"/>
            </a:pPr>
            <a:r>
              <a:rPr lang="fr-FR" sz="1400" kern="0" dirty="0">
                <a:solidFill>
                  <a:srgbClr val="242F63"/>
                </a:solidFill>
                <a:latin typeface="Arial" panose="020B0604020202020204" pitchFamily="34" charset="0"/>
                <a:cs typeface="Arial" panose="020B0604020202020204" pitchFamily="34" charset="0"/>
              </a:rPr>
              <a:t>CO2 évité : </a:t>
            </a:r>
            <a:r>
              <a:rPr lang="fr-FR" sz="1400" b="1" kern="0" dirty="0">
                <a:solidFill>
                  <a:srgbClr val="242F63"/>
                </a:solidFill>
                <a:latin typeface="Arial" panose="020B0604020202020204" pitchFamily="34" charset="0"/>
                <a:cs typeface="Arial" panose="020B0604020202020204" pitchFamily="34" charset="0"/>
              </a:rPr>
              <a:t>2 150 tCO2/an – 43 000t sur le projet</a:t>
            </a:r>
          </a:p>
          <a:p>
            <a:pPr marL="171450" lvl="2" indent="-171450" defTabSz="914400" fontAlgn="auto">
              <a:spcBef>
                <a:spcPts val="0"/>
              </a:spcBef>
              <a:spcAft>
                <a:spcPts val="600"/>
              </a:spcAft>
              <a:buClr>
                <a:srgbClr val="F0813C"/>
              </a:buClr>
              <a:buSzPct val="105000"/>
              <a:buFont typeface="Wingdings" pitchFamily="2" charset="2"/>
              <a:buChar char="§"/>
            </a:pPr>
            <a:r>
              <a:rPr lang="fr-FR" sz="1400" kern="0" dirty="0">
                <a:solidFill>
                  <a:srgbClr val="242F63"/>
                </a:solidFill>
                <a:latin typeface="Arial" panose="020B0604020202020204" pitchFamily="34" charset="0"/>
                <a:cs typeface="Arial" panose="020B0604020202020204" pitchFamily="34" charset="0"/>
              </a:rPr>
              <a:t>Couverture du besoin : </a:t>
            </a:r>
            <a:r>
              <a:rPr lang="fr-FR" sz="1400" b="1" kern="0" dirty="0">
                <a:solidFill>
                  <a:srgbClr val="242F63"/>
                </a:solidFill>
                <a:latin typeface="Arial" panose="020B0604020202020204" pitchFamily="34" charset="0"/>
                <a:cs typeface="Arial" panose="020B0604020202020204" pitchFamily="34" charset="0"/>
              </a:rPr>
              <a:t>~15%</a:t>
            </a:r>
          </a:p>
        </p:txBody>
      </p:sp>
      <p:pic>
        <p:nvPicPr>
          <p:cNvPr id="37" name="Image 36">
            <a:extLst>
              <a:ext uri="{FF2B5EF4-FFF2-40B4-BE49-F238E27FC236}">
                <a16:creationId xmlns:a16="http://schemas.microsoft.com/office/drawing/2014/main" id="{BCB7A1BA-8F0C-468D-8E06-E17628B83E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3285" y="1298551"/>
            <a:ext cx="1838136" cy="347705"/>
          </a:xfrm>
          <a:prstGeom prst="rect">
            <a:avLst/>
          </a:prstGeom>
          <a:solidFill>
            <a:srgbClr val="FBEFD6"/>
          </a:solidFill>
        </p:spPr>
      </p:pic>
      <p:sp>
        <p:nvSpPr>
          <p:cNvPr id="38" name="Titre 1">
            <a:extLst>
              <a:ext uri="{FF2B5EF4-FFF2-40B4-BE49-F238E27FC236}">
                <a16:creationId xmlns:a16="http://schemas.microsoft.com/office/drawing/2014/main" id="{C39C69E1-F86A-4719-A074-3BF37A132B3A}"/>
              </a:ext>
            </a:extLst>
          </p:cNvPr>
          <p:cNvSpPr txBox="1">
            <a:spLocks/>
          </p:cNvSpPr>
          <p:nvPr/>
        </p:nvSpPr>
        <p:spPr>
          <a:xfrm>
            <a:off x="419268" y="1052736"/>
            <a:ext cx="5088836" cy="549275"/>
          </a:xfrm>
          <a:prstGeom prst="rect">
            <a:avLst/>
          </a:prstGeom>
          <a:solidFill>
            <a:schemeClr val="bg1">
              <a:alpha val="8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F0813C"/>
                </a:solidFill>
                <a:effectLst/>
                <a:uLnTx/>
                <a:uFillTx/>
                <a:latin typeface="Arial" panose="020B0604020202020204" pitchFamily="34" charset="0"/>
                <a:ea typeface="+mj-ea"/>
                <a:cs typeface="Arial" panose="020B0604020202020204" pitchFamily="34" charset="0"/>
              </a:rPr>
              <a:t>Projet Malteries Franco-Suisses</a:t>
            </a:r>
          </a:p>
        </p:txBody>
      </p:sp>
      <p:pic>
        <p:nvPicPr>
          <p:cNvPr id="40" name="Image 39" descr="Une image contenant extérieur, bâtiment, grand, camion&#10;&#10;Description générée automatiquement">
            <a:extLst>
              <a:ext uri="{FF2B5EF4-FFF2-40B4-BE49-F238E27FC236}">
                <a16:creationId xmlns:a16="http://schemas.microsoft.com/office/drawing/2014/main" id="{C7CD0248-55A5-4963-AD01-B164FCA9B0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052" r="4455"/>
          <a:stretch/>
        </p:blipFill>
        <p:spPr>
          <a:xfrm>
            <a:off x="5333636" y="2205342"/>
            <a:ext cx="3615155" cy="1843752"/>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Espace réservé du contenu 4">
            <a:extLst>
              <a:ext uri="{FF2B5EF4-FFF2-40B4-BE49-F238E27FC236}">
                <a16:creationId xmlns:a16="http://schemas.microsoft.com/office/drawing/2014/main" id="{1808745B-48F6-40FD-9FA2-29F0E7C5E450}"/>
              </a:ext>
            </a:extLst>
          </p:cNvPr>
          <p:cNvSpPr txBox="1">
            <a:spLocks/>
          </p:cNvSpPr>
          <p:nvPr/>
        </p:nvSpPr>
        <p:spPr>
          <a:xfrm>
            <a:off x="425912" y="1556792"/>
            <a:ext cx="5946287" cy="290660"/>
          </a:xfrm>
          <a:prstGeom prst="rect">
            <a:avLst/>
          </a:prstGeom>
          <a:solidFill>
            <a:schemeClr val="bg1">
              <a:alpha val="85000"/>
            </a:schemeClr>
          </a:solidFill>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400" dirty="0">
                <a:solidFill>
                  <a:srgbClr val="F5A04E"/>
                </a:solidFill>
              </a:rPr>
              <a:t>P</a:t>
            </a:r>
            <a:r>
              <a:rPr kumimoji="0" lang="fr-FR" sz="1400" b="0" i="0" u="none" strike="noStrike" kern="1200" cap="none" spc="0" normalizeH="0" baseline="0" noProof="0" dirty="0">
                <a:ln>
                  <a:noFill/>
                </a:ln>
                <a:solidFill>
                  <a:srgbClr val="F5A04E"/>
                </a:solidFill>
                <a:effectLst/>
                <a:uLnTx/>
                <a:uFillTx/>
                <a:latin typeface="Arial" panose="020B0604020202020204" pitchFamily="34" charset="0"/>
                <a:ea typeface="+mn-ea"/>
                <a:cs typeface="Arial" panose="020B0604020202020204" pitchFamily="34" charset="0"/>
              </a:rPr>
              <a:t>lus grande centrale solaire thermique alimentant un site industriel en Europe</a:t>
            </a:r>
          </a:p>
        </p:txBody>
      </p:sp>
      <p:sp>
        <p:nvSpPr>
          <p:cNvPr id="43" name="Rectangle 42">
            <a:extLst>
              <a:ext uri="{FF2B5EF4-FFF2-40B4-BE49-F238E27FC236}">
                <a16:creationId xmlns:a16="http://schemas.microsoft.com/office/drawing/2014/main" id="{49B15F18-FA21-45E7-AB16-C07E76747546}"/>
              </a:ext>
            </a:extLst>
          </p:cNvPr>
          <p:cNvSpPr/>
          <p:nvPr/>
        </p:nvSpPr>
        <p:spPr>
          <a:xfrm>
            <a:off x="358172" y="1988840"/>
            <a:ext cx="4213828" cy="3223959"/>
          </a:xfrm>
          <a:prstGeom prst="rect">
            <a:avLst/>
          </a:prstGeom>
        </p:spPr>
        <p:txBody>
          <a:bodyPr wrap="square">
            <a:spAutoFit/>
          </a:bodyPr>
          <a:lstStyle/>
          <a:p>
            <a:pPr defTabSz="914400" fontAlgn="auto">
              <a:spcBef>
                <a:spcPts val="0"/>
              </a:spcBef>
              <a:spcAft>
                <a:spcPts val="600"/>
              </a:spcAft>
              <a:defRPr/>
            </a:pPr>
            <a:r>
              <a:rPr lang="fr-FR" sz="1600" b="1" u="sng" kern="0" noProof="1">
                <a:solidFill>
                  <a:srgbClr val="242F63"/>
                </a:solidFill>
                <a:latin typeface="Arial" panose="020B0604020202020204" pitchFamily="34" charset="0"/>
                <a:cs typeface="Arial" panose="020B0604020202020204" pitchFamily="34" charset="0"/>
              </a:rPr>
              <a:t>Rôle de NH </a:t>
            </a:r>
          </a:p>
          <a:p>
            <a:pPr marL="171450" indent="-171450" defTabSz="914400" fontAlgn="auto">
              <a:spcBef>
                <a:spcPts val="0"/>
              </a:spcBef>
              <a:spcAft>
                <a:spcPts val="0"/>
              </a:spcAft>
              <a:buClr>
                <a:schemeClr val="accent6">
                  <a:lumMod val="75000"/>
                </a:schemeClr>
              </a:buClr>
              <a:buFont typeface="Wingdings" panose="05000000000000000000" pitchFamily="2" charset="2"/>
              <a:buChar char="§"/>
              <a:defRPr/>
            </a:pPr>
            <a:r>
              <a:rPr lang="fr-FR" sz="1400" kern="0" noProof="1">
                <a:solidFill>
                  <a:srgbClr val="242F63"/>
                </a:solidFill>
                <a:latin typeface="Arial" panose="020B0604020202020204" pitchFamily="34" charset="0"/>
                <a:cs typeface="Arial" panose="020B0604020202020204" pitchFamily="34" charset="0"/>
              </a:rPr>
              <a:t>Développement, Conception et MOE par New</a:t>
            </a:r>
            <a:r>
              <a:rPr lang="fr-FR" sz="1400" kern="0" noProof="1">
                <a:solidFill>
                  <a:srgbClr val="F0813C"/>
                </a:solidFill>
                <a:latin typeface="Arial" panose="020B0604020202020204" pitchFamily="34" charset="0"/>
                <a:cs typeface="Arial" panose="020B0604020202020204" pitchFamily="34" charset="0"/>
              </a:rPr>
              <a:t>Heat</a:t>
            </a:r>
          </a:p>
          <a:p>
            <a:pPr marL="171450" indent="-171450" defTabSz="914400" fontAlgn="auto">
              <a:spcBef>
                <a:spcPts val="0"/>
              </a:spcBef>
              <a:spcAft>
                <a:spcPts val="0"/>
              </a:spcAft>
              <a:buFont typeface="Wingdings" panose="05000000000000000000" pitchFamily="2" charset="2"/>
              <a:buChar char="§"/>
              <a:defRPr/>
            </a:pPr>
            <a:r>
              <a:rPr lang="fr-FR" sz="1400" kern="0" noProof="1">
                <a:solidFill>
                  <a:srgbClr val="F0813C"/>
                </a:solidFill>
                <a:latin typeface="Arial" panose="020B0604020202020204" pitchFamily="34" charset="0"/>
                <a:cs typeface="Arial" panose="020B0604020202020204" pitchFamily="34" charset="0"/>
              </a:rPr>
              <a:t>O&amp;M sur 10 ans </a:t>
            </a:r>
            <a:r>
              <a:rPr lang="fr-FR" sz="1400" kern="0" noProof="1">
                <a:solidFill>
                  <a:srgbClr val="242F63"/>
                </a:solidFill>
                <a:latin typeface="Arial" panose="020B0604020202020204" pitchFamily="34" charset="0"/>
                <a:cs typeface="Arial" panose="020B0604020202020204" pitchFamily="34" charset="0"/>
              </a:rPr>
              <a:t>(garanties de performance)</a:t>
            </a:r>
            <a:r>
              <a:rPr lang="en-US" sz="1400" kern="0" noProof="1">
                <a:solidFill>
                  <a:srgbClr val="242F63"/>
                </a:solidFill>
                <a:latin typeface="Arial" panose="020B0604020202020204" pitchFamily="34" charset="0"/>
                <a:cs typeface="Arial" panose="020B0604020202020204" pitchFamily="34" charset="0"/>
              </a:rPr>
              <a:t> </a:t>
            </a:r>
          </a:p>
          <a:p>
            <a:pPr marL="171450" indent="-171450" defTabSz="914400" fontAlgn="auto">
              <a:spcBef>
                <a:spcPts val="0"/>
              </a:spcBef>
              <a:spcAft>
                <a:spcPts val="0"/>
              </a:spcAft>
              <a:buClr>
                <a:schemeClr val="accent6">
                  <a:lumMod val="75000"/>
                </a:schemeClr>
              </a:buClr>
              <a:buFont typeface="Wingdings" panose="05000000000000000000" pitchFamily="2" charset="2"/>
              <a:buChar char="§"/>
              <a:defRPr/>
            </a:pPr>
            <a:r>
              <a:rPr lang="en-US" sz="1400" kern="0" noProof="1">
                <a:solidFill>
                  <a:srgbClr val="242F63"/>
                </a:solidFill>
                <a:latin typeface="Arial" panose="020B0604020202020204" pitchFamily="34" charset="0"/>
                <a:cs typeface="Arial" panose="020B0604020202020204" pitchFamily="34" charset="0"/>
              </a:rPr>
              <a:t>Mise en service </a:t>
            </a:r>
            <a:r>
              <a:rPr lang="en-US" sz="1400" kern="0" noProof="1">
                <a:solidFill>
                  <a:srgbClr val="F0813C"/>
                </a:solidFill>
                <a:latin typeface="Arial" panose="020B0604020202020204" pitchFamily="34" charset="0"/>
                <a:cs typeface="Arial" panose="020B0604020202020204" pitchFamily="34" charset="0"/>
              </a:rPr>
              <a:t>S1 2021</a:t>
            </a:r>
          </a:p>
          <a:p>
            <a:pPr marL="171450" indent="-171450" defTabSz="914400" fontAlgn="auto">
              <a:spcBef>
                <a:spcPts val="0"/>
              </a:spcBef>
              <a:spcAft>
                <a:spcPts val="0"/>
              </a:spcAft>
              <a:buClr>
                <a:schemeClr val="accent6">
                  <a:lumMod val="75000"/>
                </a:schemeClr>
              </a:buClr>
              <a:buFont typeface="Wingdings" panose="05000000000000000000" pitchFamily="2" charset="2"/>
              <a:buChar char="§"/>
              <a:defRPr/>
            </a:pPr>
            <a:endParaRPr lang="en-US" sz="1400" kern="0" noProof="1">
              <a:solidFill>
                <a:srgbClr val="F0813C"/>
              </a:solidFill>
              <a:latin typeface="Arial" panose="020B0604020202020204" pitchFamily="34" charset="0"/>
              <a:cs typeface="Arial" panose="020B0604020202020204" pitchFamily="34" charset="0"/>
            </a:endParaRPr>
          </a:p>
          <a:p>
            <a:pPr defTabSz="914400" fontAlgn="auto">
              <a:spcBef>
                <a:spcPts val="0"/>
              </a:spcBef>
              <a:spcAft>
                <a:spcPts val="0"/>
              </a:spcAft>
              <a:buClr>
                <a:schemeClr val="accent6">
                  <a:lumMod val="75000"/>
                </a:schemeClr>
              </a:buClr>
              <a:defRPr/>
            </a:pPr>
            <a:r>
              <a:rPr lang="fr-FR" sz="1600" b="1" u="sng" kern="0" noProof="1">
                <a:solidFill>
                  <a:srgbClr val="242F63"/>
                </a:solidFill>
                <a:latin typeface="Arial" panose="020B0604020202020204" pitchFamily="34" charset="0"/>
                <a:cs typeface="Arial" panose="020B0604020202020204" pitchFamily="34" charset="0"/>
              </a:rPr>
              <a:t>Intégration</a:t>
            </a:r>
          </a:p>
          <a:p>
            <a:pPr marL="171450" lvl="2" indent="-171450" algn="just" fontAlgn="auto">
              <a:spcBef>
                <a:spcPts val="500"/>
              </a:spcBef>
              <a:spcAft>
                <a:spcPts val="0"/>
              </a:spcAft>
              <a:buClr>
                <a:srgbClr val="ED7404"/>
              </a:buClr>
              <a:buSzPct val="105000"/>
              <a:buFont typeface="Wingdings" pitchFamily="2" charset="2"/>
              <a:buChar char="§"/>
              <a:defRPr/>
            </a:pPr>
            <a:r>
              <a:rPr lang="fr-FR" sz="1400" kern="0" dirty="0">
                <a:solidFill>
                  <a:srgbClr val="242F63"/>
                </a:solidFill>
                <a:latin typeface="Arial" panose="020B0604020202020204" pitchFamily="34" charset="0"/>
                <a:cs typeface="Arial" panose="020B0604020202020204" pitchFamily="34" charset="0"/>
              </a:rPr>
              <a:t>Malteries basées à Issoudun transformant chaque année 160 000 tonnes de malt</a:t>
            </a:r>
          </a:p>
          <a:p>
            <a:pPr marL="171450" lvl="2" indent="-171450" algn="just" fontAlgn="auto">
              <a:spcBef>
                <a:spcPts val="500"/>
              </a:spcBef>
              <a:spcAft>
                <a:spcPts val="0"/>
              </a:spcAft>
              <a:buClr>
                <a:srgbClr val="ED7404"/>
              </a:buClr>
              <a:buSzPct val="105000"/>
              <a:buFont typeface="Wingdings" pitchFamily="2" charset="2"/>
              <a:buChar char="§"/>
              <a:defRPr/>
            </a:pPr>
            <a:r>
              <a:rPr lang="fr-FR" sz="1400" b="1" kern="0" dirty="0">
                <a:solidFill>
                  <a:srgbClr val="242F63"/>
                </a:solidFill>
                <a:latin typeface="Arial" panose="020B0604020202020204" pitchFamily="34" charset="0"/>
                <a:cs typeface="Arial" panose="020B0604020202020204" pitchFamily="34" charset="0"/>
              </a:rPr>
              <a:t>Réseau EC </a:t>
            </a:r>
            <a:r>
              <a:rPr lang="fr-FR" sz="1400" kern="0" dirty="0">
                <a:solidFill>
                  <a:srgbClr val="242F63"/>
                </a:solidFill>
                <a:latin typeface="Arial" panose="020B0604020202020204" pitchFamily="34" charset="0"/>
                <a:cs typeface="Arial" panose="020B0604020202020204" pitchFamily="34" charset="0"/>
              </a:rPr>
              <a:t>alimenté par une chaudière biomasse, une cogénération et une chaudière gaz (18 MW au total)</a:t>
            </a:r>
          </a:p>
          <a:p>
            <a:pPr marL="171450" lvl="2" indent="-171450" algn="just" fontAlgn="auto">
              <a:spcBef>
                <a:spcPts val="500"/>
              </a:spcBef>
              <a:spcAft>
                <a:spcPts val="0"/>
              </a:spcAft>
              <a:buClr>
                <a:srgbClr val="ED7404"/>
              </a:buClr>
              <a:buSzPct val="105000"/>
              <a:buFont typeface="Wingdings" pitchFamily="2" charset="2"/>
              <a:buChar char="§"/>
              <a:defRPr/>
            </a:pPr>
            <a:r>
              <a:rPr lang="fr-FR" sz="1400" b="1" kern="0" dirty="0">
                <a:solidFill>
                  <a:srgbClr val="242F63"/>
                </a:solidFill>
                <a:latin typeface="Arial" panose="020B0604020202020204" pitchFamily="34" charset="0"/>
                <a:cs typeface="Arial" panose="020B0604020202020204" pitchFamily="34" charset="0"/>
              </a:rPr>
              <a:t>Préchauffage de l’air </a:t>
            </a:r>
            <a:r>
              <a:rPr lang="fr-FR" sz="1400" kern="0" dirty="0">
                <a:solidFill>
                  <a:srgbClr val="242F63"/>
                </a:solidFill>
                <a:latin typeface="Arial" panose="020B0604020202020204" pitchFamily="34" charset="0"/>
                <a:cs typeface="Arial" panose="020B0604020202020204" pitchFamily="34" charset="0"/>
              </a:rPr>
              <a:t>de touraille jusqu’à ~70°C</a:t>
            </a:r>
          </a:p>
        </p:txBody>
      </p:sp>
      <p:graphicFrame>
        <p:nvGraphicFramePr>
          <p:cNvPr id="45" name="Graphique 44">
            <a:extLst>
              <a:ext uri="{FF2B5EF4-FFF2-40B4-BE49-F238E27FC236}">
                <a16:creationId xmlns:a16="http://schemas.microsoft.com/office/drawing/2014/main" id="{C9926F36-07B0-4EEF-9B54-626FD2B412D4}"/>
              </a:ext>
            </a:extLst>
          </p:cNvPr>
          <p:cNvGraphicFramePr/>
          <p:nvPr/>
        </p:nvGraphicFramePr>
        <p:xfrm>
          <a:off x="827584" y="5186896"/>
          <a:ext cx="3531050" cy="15544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36298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BA428105-6462-411C-88C4-36584F13DF15}"/>
              </a:ext>
            </a:extLst>
          </p:cNvPr>
          <p:cNvGrpSpPr/>
          <p:nvPr/>
        </p:nvGrpSpPr>
        <p:grpSpPr>
          <a:xfrm>
            <a:off x="38393" y="1074199"/>
            <a:ext cx="2929296" cy="2682373"/>
            <a:chOff x="-3420888" y="5933854"/>
            <a:chExt cx="4397139" cy="4242644"/>
          </a:xfrm>
        </p:grpSpPr>
        <p:sp>
          <p:nvSpPr>
            <p:cNvPr id="22" name="Ellipse 21">
              <a:extLst>
                <a:ext uri="{FF2B5EF4-FFF2-40B4-BE49-F238E27FC236}">
                  <a16:creationId xmlns:a16="http://schemas.microsoft.com/office/drawing/2014/main" id="{06C82F80-2CA6-4FC7-BB4E-AC2F1F44F8CE}"/>
                </a:ext>
              </a:extLst>
            </p:cNvPr>
            <p:cNvSpPr/>
            <p:nvPr/>
          </p:nvSpPr>
          <p:spPr>
            <a:xfrm>
              <a:off x="-2986152" y="5933854"/>
              <a:ext cx="3962403" cy="3962405"/>
            </a:xfrm>
            <a:prstGeom prst="ellipse">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Ellipse 22">
              <a:extLst>
                <a:ext uri="{FF2B5EF4-FFF2-40B4-BE49-F238E27FC236}">
                  <a16:creationId xmlns:a16="http://schemas.microsoft.com/office/drawing/2014/main" id="{44070D10-6199-445F-A3B7-A1F0A72A4DEA}"/>
                </a:ext>
              </a:extLst>
            </p:cNvPr>
            <p:cNvSpPr/>
            <p:nvPr/>
          </p:nvSpPr>
          <p:spPr>
            <a:xfrm>
              <a:off x="-3299976" y="6040107"/>
              <a:ext cx="4136392" cy="4136391"/>
            </a:xfrm>
            <a:prstGeom prst="ellipse">
              <a:avLst/>
            </a:prstGeom>
            <a:solidFill>
              <a:srgbClr val="242F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Ellipse 27">
              <a:extLst>
                <a:ext uri="{FF2B5EF4-FFF2-40B4-BE49-F238E27FC236}">
                  <a16:creationId xmlns:a16="http://schemas.microsoft.com/office/drawing/2014/main" id="{7175905D-290E-4FFE-AE36-F03863ADE5B2}"/>
                </a:ext>
              </a:extLst>
            </p:cNvPr>
            <p:cNvSpPr/>
            <p:nvPr/>
          </p:nvSpPr>
          <p:spPr>
            <a:xfrm>
              <a:off x="-3420888" y="6115572"/>
              <a:ext cx="4020754" cy="4020754"/>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F0813C"/>
                </a:solidFill>
                <a:latin typeface="Century Gothic" panose="020B0502020202020204" pitchFamily="34" charset="0"/>
                <a:cs typeface="Gotham-Bold"/>
              </a:rPr>
              <a:t>Produire de la chaleur ou de la vapeur à partir de source renouvelable</a:t>
            </a:r>
          </a:p>
        </p:txBody>
      </p:sp>
      <p:pic>
        <p:nvPicPr>
          <p:cNvPr id="5" name="Image 4">
            <a:extLst>
              <a:ext uri="{FF2B5EF4-FFF2-40B4-BE49-F238E27FC236}">
                <a16:creationId xmlns:a16="http://schemas.microsoft.com/office/drawing/2014/main" id="{8D06CD25-3AC8-462D-94FD-BC27E607B067}"/>
              </a:ext>
            </a:extLst>
          </p:cNvPr>
          <p:cNvPicPr>
            <a:picLocks noChangeAspect="1"/>
          </p:cNvPicPr>
          <p:nvPr/>
        </p:nvPicPr>
        <p:blipFill>
          <a:blip r:embed="rId4"/>
          <a:stretch>
            <a:fillRect/>
          </a:stretch>
        </p:blipFill>
        <p:spPr>
          <a:xfrm>
            <a:off x="-139129" y="5846829"/>
            <a:ext cx="1070708" cy="1070708"/>
          </a:xfrm>
          <a:prstGeom prst="rect">
            <a:avLst/>
          </a:prstGeom>
        </p:spPr>
      </p:pic>
      <p:grpSp>
        <p:nvGrpSpPr>
          <p:cNvPr id="4" name="Groupe 3">
            <a:extLst>
              <a:ext uri="{FF2B5EF4-FFF2-40B4-BE49-F238E27FC236}">
                <a16:creationId xmlns:a16="http://schemas.microsoft.com/office/drawing/2014/main" id="{A0092D89-A980-495B-9D48-952AF9E40B68}"/>
              </a:ext>
            </a:extLst>
          </p:cNvPr>
          <p:cNvGrpSpPr/>
          <p:nvPr/>
        </p:nvGrpSpPr>
        <p:grpSpPr>
          <a:xfrm>
            <a:off x="5940152" y="4244585"/>
            <a:ext cx="3171453" cy="2589726"/>
            <a:chOff x="4716016" y="4384101"/>
            <a:chExt cx="3456384" cy="2756449"/>
          </a:xfrm>
        </p:grpSpPr>
        <p:sp>
          <p:nvSpPr>
            <p:cNvPr id="26" name="Ellipse 25">
              <a:extLst>
                <a:ext uri="{FF2B5EF4-FFF2-40B4-BE49-F238E27FC236}">
                  <a16:creationId xmlns:a16="http://schemas.microsoft.com/office/drawing/2014/main" id="{F5414D30-3B19-495E-94B5-B1989392440C}"/>
                </a:ext>
              </a:extLst>
            </p:cNvPr>
            <p:cNvSpPr/>
            <p:nvPr/>
          </p:nvSpPr>
          <p:spPr>
            <a:xfrm>
              <a:off x="5076056" y="4384101"/>
              <a:ext cx="3096344" cy="2589725"/>
            </a:xfrm>
            <a:prstGeom prst="ellipse">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Ellipse 26">
              <a:extLst>
                <a:ext uri="{FF2B5EF4-FFF2-40B4-BE49-F238E27FC236}">
                  <a16:creationId xmlns:a16="http://schemas.microsoft.com/office/drawing/2014/main" id="{F2A3C017-0C48-432B-A98D-974C06F57E42}"/>
                </a:ext>
              </a:extLst>
            </p:cNvPr>
            <p:cNvSpPr/>
            <p:nvPr/>
          </p:nvSpPr>
          <p:spPr>
            <a:xfrm>
              <a:off x="4868088" y="4437112"/>
              <a:ext cx="3232304" cy="2703438"/>
            </a:xfrm>
            <a:prstGeom prst="ellipse">
              <a:avLst/>
            </a:prstGeom>
            <a:solidFill>
              <a:srgbClr val="242F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5" name="Image 24" descr="Une image contenant intérieur&#10;&#10;Description générée automatiquement">
              <a:extLst>
                <a:ext uri="{FF2B5EF4-FFF2-40B4-BE49-F238E27FC236}">
                  <a16:creationId xmlns:a16="http://schemas.microsoft.com/office/drawing/2014/main" id="{BFD04888-7C41-4AE6-8183-88D001915791}"/>
                </a:ext>
              </a:extLst>
            </p:cNvPr>
            <p:cNvPicPr>
              <a:picLocks noChangeAspect="1"/>
            </p:cNvPicPr>
            <p:nvPr/>
          </p:nvPicPr>
          <p:blipFill rotWithShape="1">
            <a:blip r:embed="rId5">
              <a:extLst>
                <a:ext uri="{28A0092B-C50C-407E-A947-70E740481C1C}">
                  <a14:useLocalDpi xmlns:a14="http://schemas.microsoft.com/office/drawing/2010/main" val="0"/>
                </a:ext>
              </a:extLst>
            </a:blip>
            <a:srcRect l="11536" r="9838" b="14661"/>
            <a:stretch/>
          </p:blipFill>
          <p:spPr>
            <a:xfrm>
              <a:off x="4716016" y="4480884"/>
              <a:ext cx="3235526" cy="2648760"/>
            </a:xfrm>
            <a:prstGeom prst="ellipse">
              <a:avLst/>
            </a:prstGeom>
            <a:blipFill>
              <a:blip r:embed="rId3" cstate="screen">
                <a:extLst>
                  <a:ext uri="{28A0092B-C50C-407E-A947-70E740481C1C}">
                    <a14:useLocalDpi xmlns:a14="http://schemas.microsoft.com/office/drawing/2010/main"/>
                  </a:ext>
                </a:extLst>
              </a:blip>
              <a:stretch>
                <a:fillRect/>
              </a:stretch>
            </a:blipFill>
            <a:ln>
              <a:noFill/>
            </a:ln>
            <a:effectLst>
              <a:softEdge rad="0"/>
            </a:effectLst>
          </p:spPr>
        </p:pic>
      </p:grpSp>
      <p:pic>
        <p:nvPicPr>
          <p:cNvPr id="17" name="Picture 6">
            <a:extLst>
              <a:ext uri="{FF2B5EF4-FFF2-40B4-BE49-F238E27FC236}">
                <a16:creationId xmlns:a16="http://schemas.microsoft.com/office/drawing/2014/main" id="{4E51685D-1706-4249-A1E7-494A67881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96692" y="1023610"/>
            <a:ext cx="6411812" cy="3325078"/>
          </a:xfrm>
          <a:prstGeom prst="rect">
            <a:avLst/>
          </a:prstGeom>
          <a:noFill/>
        </p:spPr>
      </p:pic>
      <p:grpSp>
        <p:nvGrpSpPr>
          <p:cNvPr id="8" name="Groupe 7">
            <a:extLst>
              <a:ext uri="{FF2B5EF4-FFF2-40B4-BE49-F238E27FC236}">
                <a16:creationId xmlns:a16="http://schemas.microsoft.com/office/drawing/2014/main" id="{A63BC166-2913-45CA-A66E-71C36DBDCE79}"/>
              </a:ext>
            </a:extLst>
          </p:cNvPr>
          <p:cNvGrpSpPr/>
          <p:nvPr/>
        </p:nvGrpSpPr>
        <p:grpSpPr>
          <a:xfrm>
            <a:off x="1000060" y="4056790"/>
            <a:ext cx="4407578" cy="2538356"/>
            <a:chOff x="728054" y="4213022"/>
            <a:chExt cx="4407578" cy="2538356"/>
          </a:xfrm>
        </p:grpSpPr>
        <p:sp>
          <p:nvSpPr>
            <p:cNvPr id="30" name="Ellipse 29">
              <a:extLst>
                <a:ext uri="{FF2B5EF4-FFF2-40B4-BE49-F238E27FC236}">
                  <a16:creationId xmlns:a16="http://schemas.microsoft.com/office/drawing/2014/main" id="{C29A899B-4431-46C1-9400-EE3F704C2ABF}"/>
                </a:ext>
              </a:extLst>
            </p:cNvPr>
            <p:cNvSpPr/>
            <p:nvPr/>
          </p:nvSpPr>
          <p:spPr>
            <a:xfrm>
              <a:off x="984950" y="4213022"/>
              <a:ext cx="4150682" cy="2383876"/>
            </a:xfrm>
            <a:prstGeom prst="ellipse">
              <a:avLst/>
            </a:prstGeom>
            <a:solidFill>
              <a:srgbClr val="B6DF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Ellipse 31">
              <a:extLst>
                <a:ext uri="{FF2B5EF4-FFF2-40B4-BE49-F238E27FC236}">
                  <a16:creationId xmlns:a16="http://schemas.microsoft.com/office/drawing/2014/main" id="{31894FCC-9B26-4BB1-8BA9-B4E216424EB9}"/>
                </a:ext>
              </a:extLst>
            </p:cNvPr>
            <p:cNvSpPr/>
            <p:nvPr/>
          </p:nvSpPr>
          <p:spPr>
            <a:xfrm>
              <a:off x="794126" y="4262827"/>
              <a:ext cx="4332938" cy="2488551"/>
            </a:xfrm>
            <a:prstGeom prst="ellipse">
              <a:avLst/>
            </a:prstGeom>
            <a:solidFill>
              <a:srgbClr val="242F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Image 6" descr="Une image contenant herbe, ciel, extérieur, bâtiment&#10;&#10;Description générée automatiquement">
              <a:extLst>
                <a:ext uri="{FF2B5EF4-FFF2-40B4-BE49-F238E27FC236}">
                  <a16:creationId xmlns:a16="http://schemas.microsoft.com/office/drawing/2014/main" id="{4993AC25-FE72-4024-ACDF-1AFD79529A11}"/>
                </a:ext>
              </a:extLst>
            </p:cNvPr>
            <p:cNvPicPr>
              <a:picLocks noChangeAspect="1"/>
            </p:cNvPicPr>
            <p:nvPr/>
          </p:nvPicPr>
          <p:blipFill rotWithShape="1">
            <a:blip r:embed="rId7"/>
            <a:srcRect l="7542" t="10100" r="4298" b="24801"/>
            <a:stretch/>
          </p:blipFill>
          <p:spPr>
            <a:xfrm>
              <a:off x="728054" y="4342907"/>
              <a:ext cx="4300181" cy="2381521"/>
            </a:xfrm>
            <a:prstGeom prst="ellipse">
              <a:avLst/>
            </a:prstGeom>
            <a:ln>
              <a:noFill/>
            </a:ln>
            <a:effectLst>
              <a:softEdge rad="0"/>
            </a:effectLst>
          </p:spPr>
        </p:pic>
      </p:grpSp>
    </p:spTree>
    <p:extLst>
      <p:ext uri="{BB962C8B-B14F-4D97-AF65-F5344CB8AC3E}">
        <p14:creationId xmlns:p14="http://schemas.microsoft.com/office/powerpoint/2010/main" val="711222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F0813C"/>
                </a:solidFill>
                <a:latin typeface="Century Gothic" panose="020B0502020202020204" pitchFamily="34" charset="0"/>
                <a:cs typeface="Gotham-Bold"/>
              </a:rPr>
              <a:t>Produire de la chaleur ou de la vapeur à partir de source renouvelable</a:t>
            </a:r>
          </a:p>
        </p:txBody>
      </p:sp>
      <p:pic>
        <p:nvPicPr>
          <p:cNvPr id="5" name="Image 4">
            <a:extLst>
              <a:ext uri="{FF2B5EF4-FFF2-40B4-BE49-F238E27FC236}">
                <a16:creationId xmlns:a16="http://schemas.microsoft.com/office/drawing/2014/main" id="{CD253BD1-BE23-48EE-9AE4-34F20E18E064}"/>
              </a:ext>
            </a:extLst>
          </p:cNvPr>
          <p:cNvPicPr>
            <a:picLocks noChangeAspect="1"/>
          </p:cNvPicPr>
          <p:nvPr/>
        </p:nvPicPr>
        <p:blipFill>
          <a:blip r:embed="rId3"/>
          <a:stretch>
            <a:fillRect/>
          </a:stretch>
        </p:blipFill>
        <p:spPr>
          <a:xfrm>
            <a:off x="-139129" y="5846829"/>
            <a:ext cx="1070708" cy="1070708"/>
          </a:xfrm>
          <a:prstGeom prst="rect">
            <a:avLst/>
          </a:prstGeom>
        </p:spPr>
      </p:pic>
      <p:graphicFrame>
        <p:nvGraphicFramePr>
          <p:cNvPr id="7" name="Diagramme 6">
            <a:extLst>
              <a:ext uri="{FF2B5EF4-FFF2-40B4-BE49-F238E27FC236}">
                <a16:creationId xmlns:a16="http://schemas.microsoft.com/office/drawing/2014/main" id="{683A9338-5AB0-435E-9866-442778F6B6C1}"/>
              </a:ext>
            </a:extLst>
          </p:cNvPr>
          <p:cNvGraphicFramePr/>
          <p:nvPr/>
        </p:nvGraphicFramePr>
        <p:xfrm>
          <a:off x="686705" y="2282317"/>
          <a:ext cx="7770590" cy="3738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re 1">
            <a:extLst>
              <a:ext uri="{FF2B5EF4-FFF2-40B4-BE49-F238E27FC236}">
                <a16:creationId xmlns:a16="http://schemas.microsoft.com/office/drawing/2014/main" id="{7336B866-CD04-422A-9A5A-7BA4CD593763}"/>
              </a:ext>
            </a:extLst>
          </p:cNvPr>
          <p:cNvSpPr txBox="1">
            <a:spLocks/>
          </p:cNvSpPr>
          <p:nvPr/>
        </p:nvSpPr>
        <p:spPr>
          <a:xfrm>
            <a:off x="419268" y="1108464"/>
            <a:ext cx="7177068" cy="54927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F0813C"/>
                </a:solidFill>
                <a:effectLst/>
                <a:uLnTx/>
                <a:uFillTx/>
                <a:latin typeface="Arial" panose="020B0604020202020204" pitchFamily="34" charset="0"/>
                <a:ea typeface="+mj-ea"/>
                <a:cs typeface="Arial" panose="020B0604020202020204" pitchFamily="34" charset="0"/>
              </a:rPr>
              <a:t>Notre lecture des options de production de chaleur &lt;100°C</a:t>
            </a:r>
          </a:p>
        </p:txBody>
      </p:sp>
      <p:sp>
        <p:nvSpPr>
          <p:cNvPr id="9" name="Espace réservé du contenu 4">
            <a:extLst>
              <a:ext uri="{FF2B5EF4-FFF2-40B4-BE49-F238E27FC236}">
                <a16:creationId xmlns:a16="http://schemas.microsoft.com/office/drawing/2014/main" id="{C64D8597-CFDF-41F6-B001-8E980B38B5EE}"/>
              </a:ext>
            </a:extLst>
          </p:cNvPr>
          <p:cNvSpPr txBox="1">
            <a:spLocks/>
          </p:cNvSpPr>
          <p:nvPr/>
        </p:nvSpPr>
        <p:spPr>
          <a:xfrm>
            <a:off x="425913" y="1583581"/>
            <a:ext cx="7177152" cy="5492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F5A04E"/>
                </a:solidFill>
                <a:effectLst/>
                <a:uLnTx/>
                <a:uFillTx/>
                <a:latin typeface="Arial" panose="020B0604020202020204" pitchFamily="34" charset="0"/>
                <a:ea typeface="+mn-ea"/>
                <a:cs typeface="Arial" panose="020B0604020202020204" pitchFamily="34" charset="0"/>
              </a:rPr>
              <a:t>Focus sur la compétitivité des sources d’énergie</a:t>
            </a:r>
          </a:p>
        </p:txBody>
      </p:sp>
    </p:spTree>
    <p:extLst>
      <p:ext uri="{BB962C8B-B14F-4D97-AF65-F5344CB8AC3E}">
        <p14:creationId xmlns:p14="http://schemas.microsoft.com/office/powerpoint/2010/main" val="3558397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p:txBody>
      </p:sp>
      <p:pic>
        <p:nvPicPr>
          <p:cNvPr id="2" name="Image 1"/>
          <p:cNvPicPr>
            <a:picLocks noChangeAspect="1"/>
          </p:cNvPicPr>
          <p:nvPr/>
        </p:nvPicPr>
        <p:blipFill>
          <a:blip r:embed="rId3"/>
          <a:stretch>
            <a:fillRect/>
          </a:stretch>
        </p:blipFill>
        <p:spPr>
          <a:xfrm>
            <a:off x="1691680" y="3645024"/>
            <a:ext cx="5904520" cy="2306168"/>
          </a:xfrm>
          <a:prstGeom prst="rect">
            <a:avLst/>
          </a:prstGeom>
        </p:spPr>
      </p:pic>
      <p:pic>
        <p:nvPicPr>
          <p:cNvPr id="6" name="Image 5"/>
          <p:cNvPicPr>
            <a:picLocks noChangeAspect="1"/>
          </p:cNvPicPr>
          <p:nvPr/>
        </p:nvPicPr>
        <p:blipFill>
          <a:blip r:embed="rId4"/>
          <a:stretch>
            <a:fillRect/>
          </a:stretch>
        </p:blipFill>
        <p:spPr>
          <a:xfrm>
            <a:off x="2762250" y="1612404"/>
            <a:ext cx="3619500" cy="1905000"/>
          </a:xfrm>
          <a:prstGeom prst="rect">
            <a:avLst/>
          </a:prstGeom>
        </p:spPr>
      </p:pic>
      <p:sp>
        <p:nvSpPr>
          <p:cNvPr id="5" name="ZoneTexte 4"/>
          <p:cNvSpPr txBox="1"/>
          <p:nvPr/>
        </p:nvSpPr>
        <p:spPr>
          <a:xfrm>
            <a:off x="179512" y="6246681"/>
            <a:ext cx="6264696" cy="369332"/>
          </a:xfrm>
          <a:prstGeom prst="rect">
            <a:avLst/>
          </a:prstGeom>
          <a:noFill/>
        </p:spPr>
        <p:txBody>
          <a:bodyPr wrap="square" rtlCol="0">
            <a:spAutoFit/>
          </a:bodyPr>
          <a:lstStyle/>
          <a:p>
            <a:r>
              <a:rPr lang="fr-FR" dirty="0"/>
              <a:t>Contact : je.faure@water-horizon.com</a:t>
            </a:r>
          </a:p>
        </p:txBody>
      </p:sp>
    </p:spTree>
    <p:extLst>
      <p:ext uri="{BB962C8B-B14F-4D97-AF65-F5344CB8AC3E}">
        <p14:creationId xmlns:p14="http://schemas.microsoft.com/office/powerpoint/2010/main" val="2388538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lgn="r">
              <a:spcAft>
                <a:spcPts val="600"/>
              </a:spcAft>
            </a:pPr>
            <a:r>
              <a:rPr lang="fr-FR" sz="2400" dirty="0">
                <a:solidFill>
                  <a:srgbClr val="B1003B"/>
                </a:solidFill>
                <a:latin typeface="Century Gothic" panose="020B0502020202020204" pitchFamily="34" charset="0"/>
                <a:cs typeface="Gotham-Bold"/>
              </a:rPr>
              <a:t>I. La chaleur fatale et ses ambitions</a:t>
            </a:r>
          </a:p>
        </p:txBody>
      </p:sp>
      <p:pic>
        <p:nvPicPr>
          <p:cNvPr id="6" name="Image 5">
            <a:extLst>
              <a:ext uri="{FF2B5EF4-FFF2-40B4-BE49-F238E27FC236}">
                <a16:creationId xmlns:a16="http://schemas.microsoft.com/office/drawing/2014/main" id="{54FCD1D0-6CF9-4E8D-B80A-E160EF759125}"/>
              </a:ext>
            </a:extLst>
          </p:cNvPr>
          <p:cNvPicPr>
            <a:picLocks noChangeAspect="1"/>
          </p:cNvPicPr>
          <p:nvPr/>
        </p:nvPicPr>
        <p:blipFill rotWithShape="1">
          <a:blip r:embed="rId3">
            <a:alphaModFix amt="88000"/>
          </a:blip>
          <a:srcRect l="27378" t="46270" r="29395" b="403"/>
          <a:stretch/>
        </p:blipFill>
        <p:spPr>
          <a:xfrm>
            <a:off x="89566" y="2526241"/>
            <a:ext cx="3978378" cy="2881686"/>
          </a:xfrm>
          <a:prstGeom prst="rect">
            <a:avLst/>
          </a:prstGeom>
          <a:effectLst/>
        </p:spPr>
      </p:pic>
      <p:sp>
        <p:nvSpPr>
          <p:cNvPr id="7" name="ZoneTexte 6">
            <a:extLst>
              <a:ext uri="{FF2B5EF4-FFF2-40B4-BE49-F238E27FC236}">
                <a16:creationId xmlns:a16="http://schemas.microsoft.com/office/drawing/2014/main" id="{A2723C42-6ED4-4B0C-B38F-1339FD55B362}"/>
              </a:ext>
            </a:extLst>
          </p:cNvPr>
          <p:cNvSpPr txBox="1"/>
          <p:nvPr/>
        </p:nvSpPr>
        <p:spPr>
          <a:xfrm>
            <a:off x="0" y="1700808"/>
            <a:ext cx="3978378" cy="584775"/>
          </a:xfrm>
          <a:prstGeom prst="rect">
            <a:avLst/>
          </a:prstGeom>
          <a:noFill/>
          <a:effectLst>
            <a:outerShdw blurRad="88900" dist="114300" dir="2700000" algn="tl" rotWithShape="0">
              <a:prstClr val="black">
                <a:alpha val="4000"/>
              </a:prstClr>
            </a:outerShdw>
          </a:effectLst>
        </p:spPr>
        <p:txBody>
          <a:bodyPr wrap="square" rtlCol="0">
            <a:spAutoFit/>
          </a:bodyPr>
          <a:lstStyle/>
          <a:p>
            <a:pPr lvl="0" defTabSz="825500" hangingPunct="0">
              <a:defRPr/>
            </a:pPr>
            <a:r>
              <a:rPr lang="fr-FR" sz="1600" dirty="0">
                <a:solidFill>
                  <a:srgbClr val="B1003B"/>
                </a:solidFill>
                <a:latin typeface="Century Gothic" panose="020B0502020202020204" pitchFamily="34" charset="0"/>
                <a:sym typeface="Helvetica Neue"/>
              </a:rPr>
              <a:t>La chaleur fatale industrielle en Europe</a:t>
            </a:r>
            <a:endParaRPr lang="fr-FR" sz="900" kern="0" dirty="0">
              <a:solidFill>
                <a:srgbClr val="FF0000"/>
              </a:solidFill>
              <a:latin typeface="Montserrat" pitchFamily="2" charset="77"/>
              <a:ea typeface="Helvetica Neue"/>
              <a:cs typeface="Helvetica Neue"/>
              <a:sym typeface="Helvetica Neue"/>
            </a:endParaRPr>
          </a:p>
        </p:txBody>
      </p:sp>
      <p:sp>
        <p:nvSpPr>
          <p:cNvPr id="8" name="ZoneTexte 7">
            <a:extLst>
              <a:ext uri="{FF2B5EF4-FFF2-40B4-BE49-F238E27FC236}">
                <a16:creationId xmlns:a16="http://schemas.microsoft.com/office/drawing/2014/main" id="{162027A8-C3DF-46BB-8982-D2994DC0540A}"/>
              </a:ext>
            </a:extLst>
          </p:cNvPr>
          <p:cNvSpPr txBox="1"/>
          <p:nvPr/>
        </p:nvSpPr>
        <p:spPr>
          <a:xfrm>
            <a:off x="395536" y="2729077"/>
            <a:ext cx="2906878" cy="1969770"/>
          </a:xfrm>
          <a:prstGeom prst="rect">
            <a:avLst/>
          </a:prstGeom>
          <a:noFill/>
          <a:effectLst/>
        </p:spPr>
        <p:txBody>
          <a:bodyPr wrap="square" rtlCol="0">
            <a:spAutoFit/>
          </a:bodyPr>
          <a:lstStyle/>
          <a:p>
            <a:r>
              <a:rPr lang="fr-FR" sz="6600" b="1" dirty="0">
                <a:ln w="3175">
                  <a:solidFill>
                    <a:schemeClr val="bg1"/>
                  </a:solidFill>
                </a:ln>
                <a:gradFill>
                  <a:gsLst>
                    <a:gs pos="4000">
                      <a:srgbClr val="1E9CD7"/>
                    </a:gs>
                    <a:gs pos="93000">
                      <a:srgbClr val="3AD9AA"/>
                    </a:gs>
                  </a:gsLst>
                  <a:lin ang="0" scaled="0"/>
                </a:gradFill>
                <a:latin typeface="Montserrat" pitchFamily="2" charset="77"/>
              </a:rPr>
              <a:t>100</a:t>
            </a:r>
            <a:r>
              <a:rPr lang="fr-FR" sz="2800" b="1" dirty="0">
                <a:ln w="3175">
                  <a:noFill/>
                </a:ln>
                <a:latin typeface="Montserrat" pitchFamily="2" charset="77"/>
              </a:rPr>
              <a:t> </a:t>
            </a:r>
            <a:br>
              <a:rPr lang="fr-FR" sz="2800" b="1" dirty="0">
                <a:ln w="3175">
                  <a:noFill/>
                </a:ln>
                <a:latin typeface="Montserrat" pitchFamily="2" charset="77"/>
              </a:rPr>
            </a:br>
            <a:r>
              <a:rPr lang="fr-FR" sz="2800" b="1" dirty="0">
                <a:ln w="3175">
                  <a:noFill/>
                </a:ln>
                <a:solidFill>
                  <a:schemeClr val="bg1"/>
                </a:solidFill>
                <a:latin typeface="Montserrat" pitchFamily="2" charset="77"/>
              </a:rPr>
              <a:t>RÉACTEURS </a:t>
            </a:r>
          </a:p>
          <a:p>
            <a:r>
              <a:rPr lang="fr-FR" sz="2800" b="1" dirty="0">
                <a:ln w="3175">
                  <a:noFill/>
                </a:ln>
                <a:solidFill>
                  <a:schemeClr val="bg1"/>
                </a:solidFill>
                <a:latin typeface="Montserrat" pitchFamily="2" charset="77"/>
              </a:rPr>
              <a:t>NUCLÉAIRES</a:t>
            </a:r>
          </a:p>
        </p:txBody>
      </p:sp>
      <p:sp>
        <p:nvSpPr>
          <p:cNvPr id="9" name="ZoneTexte 8">
            <a:extLst>
              <a:ext uri="{FF2B5EF4-FFF2-40B4-BE49-F238E27FC236}">
                <a16:creationId xmlns:a16="http://schemas.microsoft.com/office/drawing/2014/main" id="{3571BB73-72DB-4A66-ABBD-1A51199A4AD0}"/>
              </a:ext>
            </a:extLst>
          </p:cNvPr>
          <p:cNvSpPr txBox="1"/>
          <p:nvPr/>
        </p:nvSpPr>
        <p:spPr>
          <a:xfrm>
            <a:off x="115933" y="5616808"/>
            <a:ext cx="2088233" cy="523220"/>
          </a:xfrm>
          <a:prstGeom prst="rect">
            <a:avLst/>
          </a:prstGeom>
          <a:noFill/>
          <a:effectLst/>
        </p:spPr>
        <p:txBody>
          <a:bodyPr wrap="square" rtlCol="0">
            <a:spAutoFit/>
          </a:bodyPr>
          <a:lstStyle/>
          <a:p>
            <a:pPr lvl="0" algn="ctr" defTabSz="825500" hangingPunct="0">
              <a:defRPr>
                <a:latin typeface="Helvetica Neue Medium"/>
                <a:ea typeface="Helvetica Neue Medium"/>
                <a:cs typeface="Helvetica Neue Medium"/>
                <a:sym typeface="Helvetica Neue Medium"/>
              </a:defRPr>
            </a:pPr>
            <a:r>
              <a:rPr lang="fr-FR" sz="1400" b="1" kern="0" dirty="0">
                <a:solidFill>
                  <a:srgbClr val="0061B5"/>
                </a:solidFill>
                <a:latin typeface="Montserrat" pitchFamily="2" charset="77"/>
                <a:sym typeface="Helvetica Neue Medium"/>
              </a:rPr>
              <a:t>CIBLE DE </a:t>
            </a:r>
            <a:br>
              <a:rPr lang="fr-FR" sz="1400" b="1" kern="0" dirty="0">
                <a:solidFill>
                  <a:srgbClr val="0061B5"/>
                </a:solidFill>
                <a:latin typeface="Montserrat" pitchFamily="2" charset="77"/>
                <a:sym typeface="Helvetica Neue Medium"/>
              </a:rPr>
            </a:br>
            <a:r>
              <a:rPr lang="fr-FR" sz="1400" b="1" kern="0" dirty="0">
                <a:solidFill>
                  <a:srgbClr val="0061B5"/>
                </a:solidFill>
                <a:latin typeface="Montserrat" pitchFamily="2" charset="77"/>
                <a:sym typeface="Helvetica Neue Medium"/>
              </a:rPr>
              <a:t>WATER HORIZON :</a:t>
            </a:r>
            <a:endParaRPr lang="fr-FR" sz="1400" kern="0" dirty="0">
              <a:solidFill>
                <a:srgbClr val="0061B5"/>
              </a:solidFill>
              <a:latin typeface="Montserrat" pitchFamily="2" charset="77"/>
              <a:sym typeface="Helvetica Neue Medium"/>
            </a:endParaRPr>
          </a:p>
        </p:txBody>
      </p:sp>
      <p:sp>
        <p:nvSpPr>
          <p:cNvPr id="16" name="ZoneTexte 15">
            <a:extLst>
              <a:ext uri="{FF2B5EF4-FFF2-40B4-BE49-F238E27FC236}">
                <a16:creationId xmlns:a16="http://schemas.microsoft.com/office/drawing/2014/main" id="{5909737B-26EC-4810-8FEA-CB03F08FB937}"/>
              </a:ext>
            </a:extLst>
          </p:cNvPr>
          <p:cNvSpPr txBox="1"/>
          <p:nvPr/>
        </p:nvSpPr>
        <p:spPr>
          <a:xfrm>
            <a:off x="2284837" y="5616808"/>
            <a:ext cx="2088233" cy="523220"/>
          </a:xfrm>
          <a:prstGeom prst="rect">
            <a:avLst/>
          </a:prstGeom>
          <a:noFill/>
        </p:spPr>
        <p:txBody>
          <a:bodyPr wrap="square">
            <a:spAutoFit/>
          </a:bodyPr>
          <a:lstStyle/>
          <a:p>
            <a:pPr lvl="0" algn="ctr" defTabSz="825500" hangingPunct="0">
              <a:defRPr>
                <a:latin typeface="Helvetica Neue Medium"/>
                <a:ea typeface="Helvetica Neue Medium"/>
                <a:cs typeface="Helvetica Neue Medium"/>
                <a:sym typeface="Helvetica Neue Medium"/>
              </a:defRPr>
            </a:pPr>
            <a:r>
              <a:rPr lang="fr-FR" sz="1400" kern="0" dirty="0">
                <a:solidFill>
                  <a:srgbClr val="0061B5"/>
                </a:solidFill>
                <a:latin typeface="Montserrat" pitchFamily="2" charset="77"/>
                <a:sym typeface="Helvetica Neue Medium"/>
              </a:rPr>
              <a:t>Chaleur fatale </a:t>
            </a:r>
            <a:br>
              <a:rPr lang="fr-FR" sz="1400" kern="0" dirty="0">
                <a:solidFill>
                  <a:srgbClr val="0061B5"/>
                </a:solidFill>
                <a:latin typeface="Montserrat" pitchFamily="2" charset="77"/>
                <a:sym typeface="Helvetica Neue Medium"/>
              </a:rPr>
            </a:br>
            <a:r>
              <a:rPr lang="fr-FR" sz="1400" kern="0" dirty="0">
                <a:solidFill>
                  <a:srgbClr val="0061B5"/>
                </a:solidFill>
                <a:latin typeface="Montserrat" pitchFamily="2" charset="77"/>
                <a:sym typeface="Helvetica Neue Medium"/>
              </a:rPr>
              <a:t>entre 100 et 200°C </a:t>
            </a:r>
          </a:p>
        </p:txBody>
      </p:sp>
      <p:sp>
        <p:nvSpPr>
          <p:cNvPr id="18" name="ZoneTexte 17">
            <a:extLst>
              <a:ext uri="{FF2B5EF4-FFF2-40B4-BE49-F238E27FC236}">
                <a16:creationId xmlns:a16="http://schemas.microsoft.com/office/drawing/2014/main" id="{7B921926-7711-46F4-B67D-F3B8C26A0FD3}"/>
              </a:ext>
            </a:extLst>
          </p:cNvPr>
          <p:cNvSpPr txBox="1"/>
          <p:nvPr/>
        </p:nvSpPr>
        <p:spPr>
          <a:xfrm>
            <a:off x="1030900" y="6146720"/>
            <a:ext cx="2215156" cy="738664"/>
          </a:xfrm>
          <a:prstGeom prst="rect">
            <a:avLst/>
          </a:prstGeom>
          <a:noFill/>
        </p:spPr>
        <p:txBody>
          <a:bodyPr wrap="square">
            <a:spAutoFit/>
          </a:bodyPr>
          <a:lstStyle/>
          <a:p>
            <a:pPr lvl="0" algn="ctr" defTabSz="825500" hangingPunct="0">
              <a:defRPr>
                <a:latin typeface="Helvetica Neue Medium"/>
                <a:ea typeface="Helvetica Neue Medium"/>
                <a:cs typeface="Helvetica Neue Medium"/>
                <a:sym typeface="Helvetica Neue Medium"/>
              </a:defRPr>
            </a:pPr>
            <a:r>
              <a:rPr lang="fr-FR" sz="1400" b="1" kern="0" dirty="0">
                <a:solidFill>
                  <a:srgbClr val="0061B5"/>
                </a:solidFill>
                <a:latin typeface="Montserrat" pitchFamily="2" charset="77"/>
                <a:sym typeface="Wingdings" panose="05000000000000000000" pitchFamily="2" charset="2"/>
              </a:rPr>
              <a:t>=</a:t>
            </a:r>
          </a:p>
          <a:p>
            <a:pPr lvl="0" algn="ctr" defTabSz="825500" hangingPunct="0">
              <a:defRPr>
                <a:latin typeface="Helvetica Neue Medium"/>
                <a:ea typeface="Helvetica Neue Medium"/>
                <a:cs typeface="Helvetica Neue Medium"/>
                <a:sym typeface="Helvetica Neue Medium"/>
              </a:defRPr>
            </a:pPr>
            <a:r>
              <a:rPr lang="fr-FR" sz="1400" b="1" u="sng" kern="0" dirty="0">
                <a:solidFill>
                  <a:srgbClr val="0061B5"/>
                </a:solidFill>
                <a:latin typeface="Montserrat" pitchFamily="2" charset="77"/>
                <a:sym typeface="Wingdings" panose="05000000000000000000" pitchFamily="2" charset="2"/>
              </a:rPr>
              <a:t>20 réacteurs </a:t>
            </a:r>
            <a:br>
              <a:rPr lang="fr-FR" sz="1400" b="1" u="sng" kern="0" dirty="0">
                <a:solidFill>
                  <a:srgbClr val="0061B5"/>
                </a:solidFill>
                <a:latin typeface="Montserrat" pitchFamily="2" charset="77"/>
                <a:sym typeface="Wingdings" panose="05000000000000000000" pitchFamily="2" charset="2"/>
              </a:rPr>
            </a:br>
            <a:r>
              <a:rPr lang="fr-FR" sz="1400" b="1" u="sng" kern="0" dirty="0">
                <a:solidFill>
                  <a:srgbClr val="0061B5"/>
                </a:solidFill>
                <a:latin typeface="Montserrat" pitchFamily="2" charset="77"/>
                <a:sym typeface="Wingdings" panose="05000000000000000000" pitchFamily="2" charset="2"/>
              </a:rPr>
              <a:t>nucléaires </a:t>
            </a:r>
            <a:endParaRPr lang="fr-FR" sz="1400" b="1" u="sng" kern="0" dirty="0">
              <a:solidFill>
                <a:srgbClr val="0061B5"/>
              </a:solidFill>
              <a:latin typeface="Montserrat" pitchFamily="2" charset="77"/>
              <a:sym typeface="Helvetica Neue Medium"/>
            </a:endParaRPr>
          </a:p>
        </p:txBody>
      </p:sp>
      <p:sp>
        <p:nvSpPr>
          <p:cNvPr id="19" name="ZoneTexte 18">
            <a:extLst>
              <a:ext uri="{FF2B5EF4-FFF2-40B4-BE49-F238E27FC236}">
                <a16:creationId xmlns:a16="http://schemas.microsoft.com/office/drawing/2014/main" id="{0628F674-B9AA-4C15-8831-4874031D7BC3}"/>
              </a:ext>
            </a:extLst>
          </p:cNvPr>
          <p:cNvSpPr txBox="1"/>
          <p:nvPr/>
        </p:nvSpPr>
        <p:spPr>
          <a:xfrm>
            <a:off x="4656458" y="1700808"/>
            <a:ext cx="4668500" cy="338554"/>
          </a:xfrm>
          <a:prstGeom prst="rect">
            <a:avLst/>
          </a:prstGeom>
          <a:noFill/>
          <a:effectLst>
            <a:outerShdw blurRad="88900" dist="114300" dir="2700000" algn="tl" rotWithShape="0">
              <a:prstClr val="black">
                <a:alpha val="4000"/>
              </a:prstClr>
            </a:outerShdw>
          </a:effectLst>
        </p:spPr>
        <p:txBody>
          <a:bodyPr wrap="square" rtlCol="0">
            <a:spAutoFit/>
          </a:bodyPr>
          <a:lstStyle/>
          <a:p>
            <a:pPr lvl="0" defTabSz="825500" hangingPunct="0">
              <a:defRPr/>
            </a:pPr>
            <a:r>
              <a:rPr lang="fr-FR" sz="1600" dirty="0">
                <a:solidFill>
                  <a:srgbClr val="B1003B"/>
                </a:solidFill>
                <a:latin typeface="Century Gothic" panose="020B0502020202020204" pitchFamily="34" charset="0"/>
                <a:sym typeface="Helvetica Neue"/>
              </a:rPr>
              <a:t>LA CHALEUR renouvelable en France</a:t>
            </a:r>
            <a:endParaRPr lang="fr-FR" sz="900" kern="0" dirty="0">
              <a:solidFill>
                <a:srgbClr val="FF0000"/>
              </a:solidFill>
              <a:latin typeface="Montserrat" pitchFamily="2" charset="77"/>
              <a:ea typeface="Helvetica Neue"/>
              <a:cs typeface="Helvetica Neue"/>
              <a:sym typeface="Helvetica Neue"/>
            </a:endParaRPr>
          </a:p>
        </p:txBody>
      </p:sp>
      <p:pic>
        <p:nvPicPr>
          <p:cNvPr id="21" name="Image 20">
            <a:extLst>
              <a:ext uri="{FF2B5EF4-FFF2-40B4-BE49-F238E27FC236}">
                <a16:creationId xmlns:a16="http://schemas.microsoft.com/office/drawing/2014/main" id="{8E6BE53B-2201-44A8-946F-5791B655F79C}"/>
              </a:ext>
            </a:extLst>
          </p:cNvPr>
          <p:cNvPicPr>
            <a:picLocks noChangeAspect="1"/>
          </p:cNvPicPr>
          <p:nvPr/>
        </p:nvPicPr>
        <p:blipFill rotWithShape="1">
          <a:blip r:embed="rId4"/>
          <a:srcRect l="72011" t="10633"/>
          <a:stretch/>
        </p:blipFill>
        <p:spPr>
          <a:xfrm>
            <a:off x="6302735" y="2922408"/>
            <a:ext cx="2845798" cy="2717611"/>
          </a:xfrm>
          <a:prstGeom prst="rect">
            <a:avLst/>
          </a:prstGeom>
        </p:spPr>
      </p:pic>
      <p:sp>
        <p:nvSpPr>
          <p:cNvPr id="22" name="Rectangle avec coin rogné  5">
            <a:extLst>
              <a:ext uri="{FF2B5EF4-FFF2-40B4-BE49-F238E27FC236}">
                <a16:creationId xmlns:a16="http://schemas.microsoft.com/office/drawing/2014/main" id="{0355AFC2-F1C8-46B1-BC68-A18C269D434C}"/>
              </a:ext>
            </a:extLst>
          </p:cNvPr>
          <p:cNvSpPr/>
          <p:nvPr/>
        </p:nvSpPr>
        <p:spPr>
          <a:xfrm flipH="1">
            <a:off x="4427983" y="6281398"/>
            <a:ext cx="4716015" cy="578120"/>
          </a:xfrm>
          <a:prstGeom prst="snip1Rect">
            <a:avLst>
              <a:gd name="adj" fmla="val 50000"/>
            </a:avLst>
          </a:prstGeom>
          <a:solidFill>
            <a:srgbClr val="0061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23" name="ZoneTexte 22">
            <a:extLst>
              <a:ext uri="{FF2B5EF4-FFF2-40B4-BE49-F238E27FC236}">
                <a16:creationId xmlns:a16="http://schemas.microsoft.com/office/drawing/2014/main" id="{4F85E7E9-D524-42A4-90CC-643910E51185}"/>
              </a:ext>
            </a:extLst>
          </p:cNvPr>
          <p:cNvSpPr txBox="1"/>
          <p:nvPr/>
        </p:nvSpPr>
        <p:spPr>
          <a:xfrm>
            <a:off x="4610193" y="6300609"/>
            <a:ext cx="4480387" cy="584775"/>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kumimoji="0" lang="fr-FR" sz="1600" i="1" u="none" strike="noStrike" cap="none" spc="0" normalizeH="0" baseline="0" dirty="0">
                <a:ln>
                  <a:noFill/>
                </a:ln>
                <a:solidFill>
                  <a:schemeClr val="bg1"/>
                </a:solidFill>
                <a:effectLst/>
                <a:uFillTx/>
                <a:latin typeface="Montserrat" pitchFamily="2" charset="77"/>
                <a:ea typeface="Helvetica Neue"/>
                <a:cs typeface="Helvetica Neue"/>
                <a:sym typeface="Helvetica Neue"/>
              </a:rPr>
              <a:t>La chaleur renouvelable, </a:t>
            </a:r>
            <a:r>
              <a:rPr lang="fr-FR" sz="1600" i="1" dirty="0">
                <a:solidFill>
                  <a:schemeClr val="bg1"/>
                </a:solidFill>
                <a:latin typeface="Montserrat" pitchFamily="2" charset="77"/>
              </a:rPr>
              <a:t>un enjeu majeur pour la neutralité carbone en 2050</a:t>
            </a:r>
            <a:endParaRPr kumimoji="0" lang="fr-FR" sz="1600" i="1" u="none" strike="noStrike" cap="none" spc="0" normalizeH="0" baseline="0" dirty="0">
              <a:ln>
                <a:noFill/>
              </a:ln>
              <a:solidFill>
                <a:schemeClr val="bg1"/>
              </a:solidFill>
              <a:effectLst/>
              <a:uFillTx/>
              <a:latin typeface="Montserrat" pitchFamily="2" charset="77"/>
              <a:ea typeface="Helvetica Neue"/>
              <a:cs typeface="Helvetica Neue"/>
              <a:sym typeface="Helvetica Neue"/>
            </a:endParaRPr>
          </a:p>
        </p:txBody>
      </p:sp>
      <p:pic>
        <p:nvPicPr>
          <p:cNvPr id="24" name="Image 23">
            <a:extLst>
              <a:ext uri="{FF2B5EF4-FFF2-40B4-BE49-F238E27FC236}">
                <a16:creationId xmlns:a16="http://schemas.microsoft.com/office/drawing/2014/main" id="{CD6C5643-6C64-4EE1-A980-D000A5B7AF09}"/>
              </a:ext>
            </a:extLst>
          </p:cNvPr>
          <p:cNvPicPr>
            <a:picLocks noChangeAspect="1"/>
          </p:cNvPicPr>
          <p:nvPr/>
        </p:nvPicPr>
        <p:blipFill rotWithShape="1">
          <a:blip r:embed="rId5"/>
          <a:srcRect r="10466"/>
          <a:stretch/>
        </p:blipFill>
        <p:spPr>
          <a:xfrm>
            <a:off x="4467812" y="2523968"/>
            <a:ext cx="1469953" cy="861934"/>
          </a:xfrm>
          <a:prstGeom prst="rect">
            <a:avLst/>
          </a:prstGeom>
        </p:spPr>
      </p:pic>
      <p:pic>
        <p:nvPicPr>
          <p:cNvPr id="25" name="Image 24">
            <a:extLst>
              <a:ext uri="{FF2B5EF4-FFF2-40B4-BE49-F238E27FC236}">
                <a16:creationId xmlns:a16="http://schemas.microsoft.com/office/drawing/2014/main" id="{DA1FCF11-7CF9-499E-BB60-F079D7D8128C}"/>
              </a:ext>
            </a:extLst>
          </p:cNvPr>
          <p:cNvPicPr>
            <a:picLocks noChangeAspect="1"/>
          </p:cNvPicPr>
          <p:nvPr/>
        </p:nvPicPr>
        <p:blipFill rotWithShape="1">
          <a:blip r:embed="rId3">
            <a:alphaModFix amt="88000"/>
          </a:blip>
          <a:srcRect l="27378" t="35516"/>
          <a:stretch/>
        </p:blipFill>
        <p:spPr>
          <a:xfrm>
            <a:off x="4459635" y="5223612"/>
            <a:ext cx="1486307" cy="774875"/>
          </a:xfrm>
          <a:prstGeom prst="rect">
            <a:avLst/>
          </a:prstGeom>
          <a:effectLst/>
        </p:spPr>
      </p:pic>
      <p:pic>
        <p:nvPicPr>
          <p:cNvPr id="26" name="Image 25">
            <a:extLst>
              <a:ext uri="{FF2B5EF4-FFF2-40B4-BE49-F238E27FC236}">
                <a16:creationId xmlns:a16="http://schemas.microsoft.com/office/drawing/2014/main" id="{B5D075B1-1635-4ACB-A4E7-D89FC63DA96D}"/>
              </a:ext>
            </a:extLst>
          </p:cNvPr>
          <p:cNvPicPr>
            <a:picLocks noChangeAspect="1"/>
          </p:cNvPicPr>
          <p:nvPr/>
        </p:nvPicPr>
        <p:blipFill>
          <a:blip r:embed="rId6"/>
          <a:stretch>
            <a:fillRect/>
          </a:stretch>
        </p:blipFill>
        <p:spPr>
          <a:xfrm>
            <a:off x="4439361" y="3966123"/>
            <a:ext cx="1526854" cy="861934"/>
          </a:xfrm>
          <a:prstGeom prst="rect">
            <a:avLst/>
          </a:prstGeom>
        </p:spPr>
      </p:pic>
      <p:sp>
        <p:nvSpPr>
          <p:cNvPr id="28" name="ZoneTexte 27">
            <a:extLst>
              <a:ext uri="{FF2B5EF4-FFF2-40B4-BE49-F238E27FC236}">
                <a16:creationId xmlns:a16="http://schemas.microsoft.com/office/drawing/2014/main" id="{35BDB247-58EE-4E7A-8FEA-D109CD48B5E1}"/>
              </a:ext>
            </a:extLst>
          </p:cNvPr>
          <p:cNvSpPr txBox="1"/>
          <p:nvPr/>
        </p:nvSpPr>
        <p:spPr>
          <a:xfrm>
            <a:off x="6103685" y="5652469"/>
            <a:ext cx="3220843" cy="461665"/>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kumimoji="0" lang="fr-FR" sz="1200" i="1" u="none" strike="noStrike" cap="none" spc="0" normalizeH="0" baseline="0" dirty="0">
                <a:ln>
                  <a:noFill/>
                </a:ln>
                <a:effectLst/>
                <a:uFillTx/>
                <a:latin typeface="Montserrat" pitchFamily="2" charset="77"/>
                <a:ea typeface="Helvetica Neue"/>
                <a:cs typeface="Helvetica Neue"/>
                <a:sym typeface="Helvetica Neue"/>
              </a:rPr>
              <a:t>Consommation de chaleur renouvelable en France</a:t>
            </a:r>
          </a:p>
        </p:txBody>
      </p:sp>
      <p:sp>
        <p:nvSpPr>
          <p:cNvPr id="29" name="ZoneTexte 28">
            <a:extLst>
              <a:ext uri="{FF2B5EF4-FFF2-40B4-BE49-F238E27FC236}">
                <a16:creationId xmlns:a16="http://schemas.microsoft.com/office/drawing/2014/main" id="{5026BFDF-2285-49DD-B5DB-70E5E853F1BC}"/>
              </a:ext>
            </a:extLst>
          </p:cNvPr>
          <p:cNvSpPr txBox="1"/>
          <p:nvPr/>
        </p:nvSpPr>
        <p:spPr>
          <a:xfrm>
            <a:off x="4280059" y="3445180"/>
            <a:ext cx="1845459" cy="461665"/>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kumimoji="0" lang="fr-FR" sz="1200" i="1" u="none" strike="noStrike" cap="none" spc="0" normalizeH="0" baseline="0" dirty="0">
                <a:ln>
                  <a:noFill/>
                </a:ln>
                <a:effectLst/>
                <a:uFillTx/>
                <a:latin typeface="Montserrat" pitchFamily="2" charset="77"/>
                <a:ea typeface="Helvetica Neue"/>
                <a:cs typeface="Helvetica Neue"/>
                <a:sym typeface="Helvetica Neue"/>
              </a:rPr>
              <a:t>Panneaux solaires thermique</a:t>
            </a:r>
          </a:p>
        </p:txBody>
      </p:sp>
      <p:sp>
        <p:nvSpPr>
          <p:cNvPr id="30" name="ZoneTexte 29">
            <a:extLst>
              <a:ext uri="{FF2B5EF4-FFF2-40B4-BE49-F238E27FC236}">
                <a16:creationId xmlns:a16="http://schemas.microsoft.com/office/drawing/2014/main" id="{C7C85065-F437-43D8-A279-3E0BBEC49E4A}"/>
              </a:ext>
            </a:extLst>
          </p:cNvPr>
          <p:cNvSpPr txBox="1"/>
          <p:nvPr/>
        </p:nvSpPr>
        <p:spPr>
          <a:xfrm>
            <a:off x="4280059" y="4887335"/>
            <a:ext cx="1845459" cy="276999"/>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kumimoji="0" lang="fr-FR" sz="1200" i="1" u="none" strike="noStrike" cap="none" spc="0" normalizeH="0" baseline="0" dirty="0">
                <a:ln>
                  <a:noFill/>
                </a:ln>
                <a:effectLst/>
                <a:uFillTx/>
                <a:latin typeface="Montserrat" pitchFamily="2" charset="77"/>
                <a:ea typeface="Helvetica Neue"/>
                <a:cs typeface="Helvetica Neue"/>
                <a:sym typeface="Helvetica Neue"/>
              </a:rPr>
              <a:t>Biomasse</a:t>
            </a:r>
          </a:p>
        </p:txBody>
      </p:sp>
      <p:sp>
        <p:nvSpPr>
          <p:cNvPr id="31" name="ZoneTexte 30">
            <a:extLst>
              <a:ext uri="{FF2B5EF4-FFF2-40B4-BE49-F238E27FC236}">
                <a16:creationId xmlns:a16="http://schemas.microsoft.com/office/drawing/2014/main" id="{B7B0AAFD-32DB-4690-A77A-C4BFB1D6659A}"/>
              </a:ext>
            </a:extLst>
          </p:cNvPr>
          <p:cNvSpPr txBox="1"/>
          <p:nvPr/>
        </p:nvSpPr>
        <p:spPr>
          <a:xfrm>
            <a:off x="4280059" y="6057764"/>
            <a:ext cx="1845459" cy="276999"/>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kumimoji="0" lang="fr-FR" sz="1200" i="1" u="none" strike="noStrike" cap="none" spc="0" normalizeH="0" baseline="0" dirty="0">
                <a:ln>
                  <a:noFill/>
                </a:ln>
                <a:effectLst/>
                <a:uFillTx/>
                <a:latin typeface="Montserrat" pitchFamily="2" charset="77"/>
                <a:ea typeface="Helvetica Neue"/>
                <a:cs typeface="Helvetica Neue"/>
                <a:sym typeface="Helvetica Neue"/>
              </a:rPr>
              <a:t>Chaleur fatale</a:t>
            </a:r>
          </a:p>
        </p:txBody>
      </p:sp>
    </p:spTree>
    <p:extLst>
      <p:ext uri="{BB962C8B-B14F-4D97-AF65-F5344CB8AC3E}">
        <p14:creationId xmlns:p14="http://schemas.microsoft.com/office/powerpoint/2010/main" val="15038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DFCD54-CA78-4986-BFFB-EB4ADD4DF424}"/>
              </a:ext>
            </a:extLst>
          </p:cNvPr>
          <p:cNvPicPr>
            <a:picLocks noChangeAspect="1"/>
          </p:cNvPicPr>
          <p:nvPr/>
        </p:nvPicPr>
        <p:blipFill>
          <a:blip r:embed="rId3"/>
          <a:stretch>
            <a:fillRect/>
          </a:stretch>
        </p:blipFill>
        <p:spPr>
          <a:xfrm>
            <a:off x="242811" y="940160"/>
            <a:ext cx="7508938" cy="4223780"/>
          </a:xfrm>
          <a:prstGeom prst="rect">
            <a:avLst/>
          </a:prstGeom>
        </p:spPr>
      </p:pic>
      <p:sp>
        <p:nvSpPr>
          <p:cNvPr id="6" name="ZoneTexte 5">
            <a:extLst>
              <a:ext uri="{FF2B5EF4-FFF2-40B4-BE49-F238E27FC236}">
                <a16:creationId xmlns:a16="http://schemas.microsoft.com/office/drawing/2014/main" id="{A63FD90D-763A-4453-A0A5-DEECEEF58484}"/>
              </a:ext>
            </a:extLst>
          </p:cNvPr>
          <p:cNvSpPr txBox="1"/>
          <p:nvPr/>
        </p:nvSpPr>
        <p:spPr>
          <a:xfrm>
            <a:off x="167390" y="4964332"/>
            <a:ext cx="285111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1200" u="none" strike="noStrike" cap="none" spc="0" normalizeH="0" baseline="0" dirty="0">
                <a:ln>
                  <a:noFill/>
                </a:ln>
                <a:solidFill>
                  <a:srgbClr val="005B97"/>
                </a:solidFill>
                <a:effectLst/>
                <a:uFillTx/>
                <a:latin typeface="Montserrat" pitchFamily="2" charset="77"/>
                <a:ea typeface="Helvetica Neue"/>
                <a:cs typeface="Helvetica Neue"/>
                <a:sym typeface="Helvetica Neue"/>
              </a:rPr>
              <a:t>RÉCUPÉRATION </a:t>
            </a:r>
            <a:br>
              <a:rPr kumimoji="0" lang="fr-FR" sz="1200" u="none" strike="noStrike" cap="none" spc="0" normalizeH="0" baseline="0" dirty="0">
                <a:ln>
                  <a:noFill/>
                </a:ln>
                <a:solidFill>
                  <a:srgbClr val="005B97"/>
                </a:solidFill>
                <a:effectLst/>
                <a:uFillTx/>
                <a:latin typeface="Montserrat" pitchFamily="2" charset="77"/>
                <a:ea typeface="Helvetica Neue"/>
                <a:cs typeface="Helvetica Neue"/>
                <a:sym typeface="Helvetica Neue"/>
              </a:rPr>
            </a:br>
            <a:r>
              <a:rPr kumimoji="0" lang="fr-FR" sz="1200" u="none" strike="noStrike" cap="none" spc="0" normalizeH="0" baseline="0" dirty="0">
                <a:ln>
                  <a:noFill/>
                </a:ln>
                <a:solidFill>
                  <a:srgbClr val="005B97"/>
                </a:solidFill>
                <a:effectLst/>
                <a:uFillTx/>
                <a:latin typeface="Montserrat" pitchFamily="2" charset="77"/>
                <a:ea typeface="Helvetica Neue"/>
                <a:cs typeface="Helvetica Neue"/>
                <a:sym typeface="Helvetica Neue"/>
              </a:rPr>
              <a:t>DE CHALEUR</a:t>
            </a:r>
          </a:p>
        </p:txBody>
      </p:sp>
      <p:cxnSp>
        <p:nvCxnSpPr>
          <p:cNvPr id="7" name="Connecteur droit avec flèche 6">
            <a:extLst>
              <a:ext uri="{FF2B5EF4-FFF2-40B4-BE49-F238E27FC236}">
                <a16:creationId xmlns:a16="http://schemas.microsoft.com/office/drawing/2014/main" id="{32F9FBFA-EBC4-4534-AD63-770212526DD4}"/>
              </a:ext>
            </a:extLst>
          </p:cNvPr>
          <p:cNvCxnSpPr/>
          <p:nvPr/>
        </p:nvCxnSpPr>
        <p:spPr>
          <a:xfrm>
            <a:off x="2395392" y="5179423"/>
            <a:ext cx="8358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1B1CD27F-0633-4BFF-B67E-7D046C915143}"/>
              </a:ext>
            </a:extLst>
          </p:cNvPr>
          <p:cNvSpPr txBox="1"/>
          <p:nvPr/>
        </p:nvSpPr>
        <p:spPr>
          <a:xfrm>
            <a:off x="3262989" y="5052145"/>
            <a:ext cx="146858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1200" u="none" strike="noStrike" cap="none" spc="0" normalizeH="0" baseline="0" dirty="0">
                <a:ln>
                  <a:noFill/>
                </a:ln>
                <a:solidFill>
                  <a:srgbClr val="005B97"/>
                </a:solidFill>
                <a:effectLst/>
                <a:uFillTx/>
                <a:latin typeface="Montserrat" pitchFamily="2" charset="77"/>
                <a:ea typeface="Helvetica Neue"/>
                <a:cs typeface="Helvetica Neue"/>
                <a:sym typeface="Helvetica Neue"/>
              </a:rPr>
              <a:t>STOCKAGE</a:t>
            </a:r>
          </a:p>
        </p:txBody>
      </p:sp>
      <p:cxnSp>
        <p:nvCxnSpPr>
          <p:cNvPr id="9" name="Connecteur droit avec flèche 8">
            <a:extLst>
              <a:ext uri="{FF2B5EF4-FFF2-40B4-BE49-F238E27FC236}">
                <a16:creationId xmlns:a16="http://schemas.microsoft.com/office/drawing/2014/main" id="{89005581-D534-449F-99DC-854D51607076}"/>
              </a:ext>
            </a:extLst>
          </p:cNvPr>
          <p:cNvCxnSpPr/>
          <p:nvPr/>
        </p:nvCxnSpPr>
        <p:spPr>
          <a:xfrm>
            <a:off x="4765539" y="5201862"/>
            <a:ext cx="8358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47D9623-6B03-4080-8E31-6800B26C2804}"/>
              </a:ext>
            </a:extLst>
          </p:cNvPr>
          <p:cNvSpPr txBox="1"/>
          <p:nvPr/>
        </p:nvSpPr>
        <p:spPr>
          <a:xfrm>
            <a:off x="5466418" y="4795055"/>
            <a:ext cx="1920170" cy="64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1200" u="none" strike="noStrike" cap="none" spc="0" normalizeH="0" baseline="0" dirty="0">
                <a:ln>
                  <a:noFill/>
                </a:ln>
                <a:solidFill>
                  <a:srgbClr val="005B97"/>
                </a:solidFill>
                <a:effectLst/>
                <a:uFillTx/>
                <a:latin typeface="Montserrat" pitchFamily="2" charset="77"/>
                <a:ea typeface="Helvetica Neue"/>
                <a:cs typeface="Helvetica Neue"/>
                <a:sym typeface="Helvetica Neue"/>
              </a:rPr>
              <a:t>DISTRIBUTION EN CHAUD OU FROID</a:t>
            </a:r>
          </a:p>
          <a:p>
            <a:pPr marL="0" marR="0" indent="0" algn="ctr" defTabSz="825500" rtl="0" fontAlgn="auto" latinLnBrk="0" hangingPunct="0">
              <a:lnSpc>
                <a:spcPct val="100000"/>
              </a:lnSpc>
              <a:spcBef>
                <a:spcPts val="0"/>
              </a:spcBef>
              <a:spcAft>
                <a:spcPts val="0"/>
              </a:spcAft>
              <a:buClrTx/>
              <a:buSzTx/>
              <a:buFontTx/>
              <a:buNone/>
              <a:tabLst/>
            </a:pPr>
            <a:r>
              <a:rPr lang="fr-FR" sz="1050" b="1" dirty="0">
                <a:solidFill>
                  <a:srgbClr val="005B97"/>
                </a:solidFill>
                <a:latin typeface="Montserrat SemiBold" pitchFamily="2" charset="77"/>
                <a:ea typeface="Helvetica Neue"/>
                <a:cs typeface="Helvetica Neue"/>
                <a:sym typeface="Helvetica Neue"/>
              </a:rPr>
              <a:t>(DE -10° À 80° C)</a:t>
            </a:r>
            <a:endParaRPr kumimoji="0" lang="fr-FR" sz="1050" b="1" u="none" strike="noStrike" cap="none" spc="0" normalizeH="0" baseline="0" dirty="0">
              <a:ln>
                <a:noFill/>
              </a:ln>
              <a:solidFill>
                <a:srgbClr val="005B97"/>
              </a:solidFill>
              <a:effectLst/>
              <a:uFillTx/>
              <a:latin typeface="Montserrat SemiBold" pitchFamily="2" charset="77"/>
              <a:ea typeface="Helvetica Neue"/>
              <a:cs typeface="Helvetica Neue"/>
              <a:sym typeface="Helvetica Neue"/>
            </a:endParaRPr>
          </a:p>
        </p:txBody>
      </p:sp>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spcAft>
                <a:spcPts val="600"/>
              </a:spcAft>
            </a:pPr>
            <a:endParaRPr lang="fr-FR" sz="2400" dirty="0">
              <a:solidFill>
                <a:srgbClr val="B1003B"/>
              </a:solidFill>
              <a:latin typeface="Century Gothic" panose="020B0502020202020204" pitchFamily="34" charset="0"/>
              <a:cs typeface="Gotham-Bold"/>
            </a:endParaRPr>
          </a:p>
          <a:p>
            <a:pPr marL="0" lvl="1" algn="r">
              <a:spcAft>
                <a:spcPts val="600"/>
              </a:spcAft>
            </a:pPr>
            <a:r>
              <a:rPr lang="fr-FR" sz="2400" dirty="0">
                <a:solidFill>
                  <a:srgbClr val="B1003B"/>
                </a:solidFill>
                <a:latin typeface="Century Gothic" panose="020B0502020202020204" pitchFamily="34" charset="0"/>
                <a:cs typeface="Gotham-Bold"/>
              </a:rPr>
              <a:t>II. La technologie</a:t>
            </a:r>
          </a:p>
        </p:txBody>
      </p:sp>
      <p:sp>
        <p:nvSpPr>
          <p:cNvPr id="11" name="Rectangle avec coin rogné  31">
            <a:extLst>
              <a:ext uri="{FF2B5EF4-FFF2-40B4-BE49-F238E27FC236}">
                <a16:creationId xmlns:a16="http://schemas.microsoft.com/office/drawing/2014/main" id="{4FE3E530-DCF6-48EA-874B-ADD6FD8F1C94}"/>
              </a:ext>
            </a:extLst>
          </p:cNvPr>
          <p:cNvSpPr/>
          <p:nvPr/>
        </p:nvSpPr>
        <p:spPr>
          <a:xfrm flipH="1">
            <a:off x="-3" y="5539106"/>
            <a:ext cx="9144003" cy="1323512"/>
          </a:xfrm>
          <a:prstGeom prst="snip1Rect">
            <a:avLst>
              <a:gd name="adj" fmla="val 20332"/>
            </a:avLst>
          </a:prstGeom>
          <a:solidFill>
            <a:srgbClr val="006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D6E7E0DE-6CCE-4A37-9B69-0F3711079403}"/>
              </a:ext>
            </a:extLst>
          </p:cNvPr>
          <p:cNvSpPr txBox="1"/>
          <p:nvPr/>
        </p:nvSpPr>
        <p:spPr>
          <a:xfrm>
            <a:off x="179512" y="5884003"/>
            <a:ext cx="2352531" cy="584775"/>
          </a:xfrm>
          <a:prstGeom prst="rect">
            <a:avLst/>
          </a:prstGeom>
          <a:noFill/>
          <a:effectLst>
            <a:outerShdw blurRad="88900" dist="114300" dir="2700000" algn="tl" rotWithShape="0">
              <a:prstClr val="black">
                <a:alpha val="4000"/>
              </a:prstClr>
            </a:outerShdw>
          </a:effectLst>
        </p:spPr>
        <p:txBody>
          <a:bodyPr wrap="square" rtlCol="0">
            <a:spAutoFit/>
          </a:bodyPr>
          <a:lstStyle/>
          <a:p>
            <a:r>
              <a:rPr lang="fr-FR" sz="1600" dirty="0">
                <a:solidFill>
                  <a:schemeClr val="bg1"/>
                </a:solidFill>
                <a:latin typeface="Montserrat SemiBold" pitchFamily="2" charset="77"/>
                <a:ea typeface="Helvetica Neue"/>
                <a:cs typeface="Helvetica Neue"/>
                <a:sym typeface="Helvetica Neue"/>
              </a:rPr>
              <a:t>ÉCONOMIE </a:t>
            </a:r>
            <a:br>
              <a:rPr lang="fr-FR" sz="1600" dirty="0">
                <a:solidFill>
                  <a:schemeClr val="bg1"/>
                </a:solidFill>
                <a:latin typeface="Montserrat SemiBold" pitchFamily="2" charset="77"/>
                <a:ea typeface="Helvetica Neue"/>
                <a:cs typeface="Helvetica Neue"/>
                <a:sym typeface="Helvetica Neue"/>
              </a:rPr>
            </a:br>
            <a:r>
              <a:rPr lang="fr-FR" sz="1600" dirty="0">
                <a:gradFill>
                  <a:gsLst>
                    <a:gs pos="6000">
                      <a:srgbClr val="1E9CD7"/>
                    </a:gs>
                    <a:gs pos="91000">
                      <a:srgbClr val="3AD9AA"/>
                    </a:gs>
                  </a:gsLst>
                  <a:lin ang="0" scaled="0"/>
                </a:gradFill>
                <a:latin typeface="Montserrat SemiBold" pitchFamily="2" charset="77"/>
                <a:ea typeface="Helvetica Neue"/>
                <a:cs typeface="Helvetica Neue"/>
                <a:sym typeface="Helvetica Neue"/>
              </a:rPr>
              <a:t>CIRCULAIRE</a:t>
            </a:r>
            <a:endParaRPr kumimoji="0" lang="fr-FR" sz="1600" u="none" strike="noStrike" cap="none" spc="0" normalizeH="0" baseline="0" dirty="0">
              <a:ln>
                <a:noFill/>
              </a:ln>
              <a:gradFill>
                <a:gsLst>
                  <a:gs pos="6000">
                    <a:srgbClr val="1E9CD7"/>
                  </a:gs>
                  <a:gs pos="91000">
                    <a:srgbClr val="3AD9AA"/>
                  </a:gs>
                </a:gsLst>
                <a:lin ang="0" scaled="0"/>
              </a:gradFill>
              <a:effectLst/>
              <a:uFillTx/>
              <a:latin typeface="Montserrat SemiBold" pitchFamily="2" charset="77"/>
              <a:ea typeface="Helvetica Neue"/>
              <a:cs typeface="Helvetica Neue"/>
              <a:sym typeface="Helvetica Neue"/>
            </a:endParaRPr>
          </a:p>
        </p:txBody>
      </p:sp>
      <p:sp>
        <p:nvSpPr>
          <p:cNvPr id="13" name="ZoneTexte 12">
            <a:extLst>
              <a:ext uri="{FF2B5EF4-FFF2-40B4-BE49-F238E27FC236}">
                <a16:creationId xmlns:a16="http://schemas.microsoft.com/office/drawing/2014/main" id="{FDE3658A-CA1B-427C-ACE6-51234BA06EFB}"/>
              </a:ext>
            </a:extLst>
          </p:cNvPr>
          <p:cNvSpPr txBox="1"/>
          <p:nvPr/>
        </p:nvSpPr>
        <p:spPr>
          <a:xfrm>
            <a:off x="2735651" y="5717467"/>
            <a:ext cx="1884745" cy="338554"/>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lang="fr-FR" sz="1600" b="1" dirty="0">
                <a:solidFill>
                  <a:schemeClr val="bg1"/>
                </a:solidFill>
                <a:latin typeface="Montserrat SemiBold" pitchFamily="2" charset="77"/>
                <a:ea typeface="Helvetica Neue"/>
                <a:cs typeface="Helvetica Neue"/>
                <a:sym typeface="Helvetica Neue"/>
              </a:rPr>
              <a:t>ENTREPRISE</a:t>
            </a:r>
            <a:endParaRPr kumimoji="0" lang="fr-FR" sz="1600" b="1" u="none" strike="noStrike" cap="none" spc="0" normalizeH="0" baseline="0" dirty="0">
              <a:ln>
                <a:noFill/>
              </a:ln>
              <a:solidFill>
                <a:schemeClr val="bg1"/>
              </a:solidFill>
              <a:effectLst/>
              <a:uFillTx/>
              <a:latin typeface="Montserrat SemiBold" pitchFamily="2" charset="77"/>
              <a:ea typeface="Helvetica Neue"/>
              <a:cs typeface="Helvetica Neue"/>
              <a:sym typeface="Helvetica Neue"/>
            </a:endParaRPr>
          </a:p>
        </p:txBody>
      </p:sp>
      <p:sp>
        <p:nvSpPr>
          <p:cNvPr id="14" name="ZoneTexte 13">
            <a:extLst>
              <a:ext uri="{FF2B5EF4-FFF2-40B4-BE49-F238E27FC236}">
                <a16:creationId xmlns:a16="http://schemas.microsoft.com/office/drawing/2014/main" id="{19504C18-C429-408F-9857-39F761CAD6C0}"/>
              </a:ext>
            </a:extLst>
          </p:cNvPr>
          <p:cNvSpPr txBox="1"/>
          <p:nvPr/>
        </p:nvSpPr>
        <p:spPr>
          <a:xfrm>
            <a:off x="4819327" y="5717467"/>
            <a:ext cx="1884745" cy="338554"/>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lang="fr-FR" sz="1600" b="1" dirty="0">
                <a:solidFill>
                  <a:schemeClr val="bg1"/>
                </a:solidFill>
                <a:latin typeface="Montserrat SemiBold" pitchFamily="2" charset="77"/>
                <a:ea typeface="Helvetica Neue"/>
                <a:cs typeface="Helvetica Neue"/>
                <a:sym typeface="Helvetica Neue"/>
              </a:rPr>
              <a:t>TERRITOIRE</a:t>
            </a:r>
            <a:endParaRPr kumimoji="0" lang="fr-FR" sz="1600" b="1" u="none" strike="noStrike" cap="none" spc="0" normalizeH="0" baseline="0" dirty="0">
              <a:ln>
                <a:noFill/>
              </a:ln>
              <a:solidFill>
                <a:schemeClr val="bg1"/>
              </a:solidFill>
              <a:effectLst/>
              <a:uFillTx/>
              <a:latin typeface="Montserrat SemiBold" pitchFamily="2" charset="77"/>
              <a:ea typeface="Helvetica Neue"/>
              <a:cs typeface="Helvetica Neue"/>
              <a:sym typeface="Helvetica Neue"/>
            </a:endParaRPr>
          </a:p>
        </p:txBody>
      </p:sp>
      <p:sp>
        <p:nvSpPr>
          <p:cNvPr id="15" name="ZoneTexte 14">
            <a:extLst>
              <a:ext uri="{FF2B5EF4-FFF2-40B4-BE49-F238E27FC236}">
                <a16:creationId xmlns:a16="http://schemas.microsoft.com/office/drawing/2014/main" id="{023BCA76-7FD4-4FD8-9467-F2B0207922A4}"/>
              </a:ext>
            </a:extLst>
          </p:cNvPr>
          <p:cNvSpPr txBox="1"/>
          <p:nvPr/>
        </p:nvSpPr>
        <p:spPr>
          <a:xfrm>
            <a:off x="7107067" y="5729103"/>
            <a:ext cx="1713405" cy="338554"/>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lang="fr-FR" sz="1600" b="1" dirty="0">
                <a:solidFill>
                  <a:schemeClr val="bg1"/>
                </a:solidFill>
                <a:latin typeface="Montserrat SemiBold" pitchFamily="2" charset="77"/>
                <a:ea typeface="Helvetica Neue"/>
                <a:cs typeface="Helvetica Neue"/>
                <a:sym typeface="Helvetica Neue"/>
              </a:rPr>
              <a:t>PAYS</a:t>
            </a:r>
            <a:endParaRPr kumimoji="0" lang="fr-FR" sz="1600" b="1" u="none" strike="noStrike" cap="none" spc="0" normalizeH="0" baseline="0" dirty="0">
              <a:ln>
                <a:noFill/>
              </a:ln>
              <a:solidFill>
                <a:schemeClr val="bg1"/>
              </a:solidFill>
              <a:effectLst/>
              <a:uFillTx/>
              <a:latin typeface="Montserrat SemiBold" pitchFamily="2" charset="77"/>
              <a:ea typeface="Helvetica Neue"/>
              <a:cs typeface="Helvetica Neue"/>
              <a:sym typeface="Helvetica Neue"/>
            </a:endParaRPr>
          </a:p>
        </p:txBody>
      </p:sp>
      <p:sp>
        <p:nvSpPr>
          <p:cNvPr id="16" name="ZoneTexte 15">
            <a:extLst>
              <a:ext uri="{FF2B5EF4-FFF2-40B4-BE49-F238E27FC236}">
                <a16:creationId xmlns:a16="http://schemas.microsoft.com/office/drawing/2014/main" id="{A404B315-AB36-4D50-8039-AF7344859D7D}"/>
              </a:ext>
            </a:extLst>
          </p:cNvPr>
          <p:cNvSpPr txBox="1"/>
          <p:nvPr/>
        </p:nvSpPr>
        <p:spPr>
          <a:xfrm>
            <a:off x="2737444" y="6040694"/>
            <a:ext cx="177031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fr-FR" sz="1400" dirty="0">
                <a:solidFill>
                  <a:schemeClr val="bg1"/>
                </a:solidFill>
                <a:latin typeface="Montserrat" pitchFamily="2" charset="77"/>
                <a:ea typeface="Helvetica Neue"/>
                <a:cs typeface="Helvetica Neue"/>
                <a:sym typeface="Helvetica Neue"/>
              </a:rPr>
              <a:t>Énergie </a:t>
            </a:r>
            <a:br>
              <a:rPr lang="fr-FR" sz="1400" dirty="0">
                <a:solidFill>
                  <a:schemeClr val="bg1"/>
                </a:solidFill>
                <a:latin typeface="Montserrat" pitchFamily="2" charset="77"/>
                <a:ea typeface="Helvetica Neue"/>
                <a:cs typeface="Helvetica Neue"/>
                <a:sym typeface="Helvetica Neue"/>
              </a:rPr>
            </a:br>
            <a:r>
              <a:rPr lang="fr-FR" sz="1400" dirty="0">
                <a:solidFill>
                  <a:schemeClr val="bg1"/>
                </a:solidFill>
                <a:latin typeface="Montserrat" pitchFamily="2" charset="77"/>
                <a:ea typeface="Helvetica Neue"/>
                <a:cs typeface="Helvetica Neue"/>
                <a:sym typeface="Helvetica Neue"/>
              </a:rPr>
              <a:t>renouvelable </a:t>
            </a:r>
            <a:endParaRPr kumimoji="0" lang="fr-FR" sz="1400" u="none" strike="noStrike" cap="none" spc="0" normalizeH="0" baseline="0" dirty="0">
              <a:ln>
                <a:noFill/>
              </a:ln>
              <a:solidFill>
                <a:schemeClr val="bg1"/>
              </a:solidFill>
              <a:effectLst/>
              <a:uFillTx/>
              <a:latin typeface="Montserrat" pitchFamily="2" charset="77"/>
              <a:ea typeface="Helvetica Neue"/>
              <a:cs typeface="Helvetica Neue"/>
              <a:sym typeface="Helvetica Neue"/>
            </a:endParaRPr>
          </a:p>
        </p:txBody>
      </p:sp>
      <p:sp>
        <p:nvSpPr>
          <p:cNvPr id="17" name="ZoneTexte 16">
            <a:extLst>
              <a:ext uri="{FF2B5EF4-FFF2-40B4-BE49-F238E27FC236}">
                <a16:creationId xmlns:a16="http://schemas.microsoft.com/office/drawing/2014/main" id="{FEF742F0-1223-4393-837C-0647BF72819B}"/>
              </a:ext>
            </a:extLst>
          </p:cNvPr>
          <p:cNvSpPr txBox="1"/>
          <p:nvPr/>
        </p:nvSpPr>
        <p:spPr>
          <a:xfrm>
            <a:off x="4788024" y="6040694"/>
            <a:ext cx="194735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fr-FR" sz="1400" dirty="0">
                <a:solidFill>
                  <a:schemeClr val="bg1"/>
                </a:solidFill>
                <a:latin typeface="Montserrat" pitchFamily="2" charset="77"/>
                <a:ea typeface="Helvetica Neue"/>
                <a:cs typeface="Helvetica Neue"/>
                <a:sym typeface="Helvetica Neue"/>
              </a:rPr>
              <a:t>Territoire </a:t>
            </a:r>
            <a:br>
              <a:rPr lang="fr-FR" sz="1400" dirty="0">
                <a:solidFill>
                  <a:schemeClr val="bg1"/>
                </a:solidFill>
                <a:latin typeface="Montserrat" pitchFamily="2" charset="77"/>
                <a:ea typeface="Helvetica Neue"/>
                <a:cs typeface="Helvetica Neue"/>
                <a:sym typeface="Helvetica Neue"/>
              </a:rPr>
            </a:br>
            <a:r>
              <a:rPr lang="fr-FR" sz="1400" dirty="0">
                <a:solidFill>
                  <a:schemeClr val="bg1"/>
                </a:solidFill>
                <a:latin typeface="Montserrat" pitchFamily="2" charset="77"/>
                <a:ea typeface="Helvetica Neue"/>
                <a:cs typeface="Helvetica Neue"/>
                <a:sym typeface="Helvetica Neue"/>
              </a:rPr>
              <a:t>à énergie positive</a:t>
            </a:r>
            <a:endParaRPr kumimoji="0" lang="fr-FR" sz="1400" u="none" strike="noStrike" cap="none" spc="0" normalizeH="0" baseline="0" dirty="0">
              <a:ln>
                <a:noFill/>
              </a:ln>
              <a:solidFill>
                <a:schemeClr val="bg1"/>
              </a:solidFill>
              <a:effectLst/>
              <a:uFillTx/>
              <a:latin typeface="Montserrat" pitchFamily="2" charset="77"/>
              <a:ea typeface="Helvetica Neue"/>
              <a:cs typeface="Helvetica Neue"/>
              <a:sym typeface="Helvetica Neue"/>
            </a:endParaRPr>
          </a:p>
        </p:txBody>
      </p:sp>
      <p:sp>
        <p:nvSpPr>
          <p:cNvPr id="18" name="ZoneTexte 17">
            <a:extLst>
              <a:ext uri="{FF2B5EF4-FFF2-40B4-BE49-F238E27FC236}">
                <a16:creationId xmlns:a16="http://schemas.microsoft.com/office/drawing/2014/main" id="{0AA43A62-0231-466B-A6F1-771CB38956BB}"/>
              </a:ext>
            </a:extLst>
          </p:cNvPr>
          <p:cNvSpPr txBox="1"/>
          <p:nvPr/>
        </p:nvSpPr>
        <p:spPr>
          <a:xfrm>
            <a:off x="6892726" y="6052330"/>
            <a:ext cx="214208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fr-FR" sz="1400" dirty="0">
                <a:solidFill>
                  <a:schemeClr val="bg1"/>
                </a:solidFill>
                <a:latin typeface="Montserrat" pitchFamily="2" charset="77"/>
                <a:ea typeface="Helvetica Neue"/>
                <a:cs typeface="Helvetica Neue"/>
                <a:sym typeface="Helvetica Neue"/>
              </a:rPr>
              <a:t>Objectifs</a:t>
            </a:r>
          </a:p>
          <a:p>
            <a:pPr marL="0" marR="0" indent="0" algn="ctr" defTabSz="825500" rtl="0" fontAlgn="auto" latinLnBrk="0" hangingPunct="0">
              <a:lnSpc>
                <a:spcPct val="100000"/>
              </a:lnSpc>
              <a:spcBef>
                <a:spcPts val="0"/>
              </a:spcBef>
              <a:spcAft>
                <a:spcPts val="0"/>
              </a:spcAft>
              <a:buClrTx/>
              <a:buSzTx/>
              <a:buFontTx/>
              <a:buNone/>
              <a:tabLst/>
            </a:pPr>
            <a:r>
              <a:rPr kumimoji="0" lang="fr-FR" sz="1400" u="none" strike="noStrike" cap="none" spc="0" normalizeH="0" baseline="0" dirty="0">
                <a:ln>
                  <a:noFill/>
                </a:ln>
                <a:solidFill>
                  <a:schemeClr val="bg1"/>
                </a:solidFill>
                <a:effectLst/>
                <a:uFillTx/>
                <a:latin typeface="Montserrat" pitchFamily="2" charset="77"/>
                <a:ea typeface="Helvetica Neue"/>
                <a:cs typeface="Helvetica Neue"/>
                <a:sym typeface="Helvetica Neue"/>
              </a:rPr>
              <a:t>environnement</a:t>
            </a:r>
            <a:r>
              <a:rPr lang="fr-FR" sz="1400" dirty="0">
                <a:solidFill>
                  <a:schemeClr val="bg1"/>
                </a:solidFill>
                <a:latin typeface="Montserrat" pitchFamily="2" charset="77"/>
                <a:ea typeface="Helvetica Neue"/>
                <a:cs typeface="Helvetica Neue"/>
                <a:sym typeface="Helvetica Neue"/>
              </a:rPr>
              <a:t>aux</a:t>
            </a:r>
            <a:endParaRPr kumimoji="0" lang="fr-FR" sz="1400" u="none" strike="noStrike" cap="none" spc="0" normalizeH="0" baseline="0" dirty="0">
              <a:ln>
                <a:noFill/>
              </a:ln>
              <a:solidFill>
                <a:schemeClr val="bg1"/>
              </a:solidFill>
              <a:effectLst/>
              <a:uFillTx/>
              <a:latin typeface="Montserrat" pitchFamily="2" charset="77"/>
              <a:ea typeface="Helvetica Neue"/>
              <a:cs typeface="Helvetica Neue"/>
              <a:sym typeface="Helvetica Neue"/>
            </a:endParaRPr>
          </a:p>
        </p:txBody>
      </p:sp>
      <p:cxnSp>
        <p:nvCxnSpPr>
          <p:cNvPr id="19" name="Connecteur droit 18">
            <a:extLst>
              <a:ext uri="{FF2B5EF4-FFF2-40B4-BE49-F238E27FC236}">
                <a16:creationId xmlns:a16="http://schemas.microsoft.com/office/drawing/2014/main" id="{8CD01656-32F7-4D8D-B23E-E3BF968009ED}"/>
              </a:ext>
            </a:extLst>
          </p:cNvPr>
          <p:cNvCxnSpPr/>
          <p:nvPr/>
        </p:nvCxnSpPr>
        <p:spPr>
          <a:xfrm>
            <a:off x="2532724" y="5729103"/>
            <a:ext cx="0" cy="961138"/>
          </a:xfrm>
          <a:prstGeom prst="line">
            <a:avLst/>
          </a:prstGeom>
          <a:ln>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F4B47CC4-BB49-44E1-928E-CA426F7600C0}"/>
              </a:ext>
            </a:extLst>
          </p:cNvPr>
          <p:cNvPicPr>
            <a:picLocks noChangeAspect="1"/>
          </p:cNvPicPr>
          <p:nvPr/>
        </p:nvPicPr>
        <p:blipFill>
          <a:blip r:embed="rId4"/>
          <a:stretch>
            <a:fillRect/>
          </a:stretch>
        </p:blipFill>
        <p:spPr>
          <a:xfrm>
            <a:off x="1077890" y="5644150"/>
            <a:ext cx="985946" cy="1046091"/>
          </a:xfrm>
          <a:prstGeom prst="rect">
            <a:avLst/>
          </a:prstGeom>
        </p:spPr>
      </p:pic>
    </p:spTree>
    <p:extLst>
      <p:ext uri="{BB962C8B-B14F-4D97-AF65-F5344CB8AC3E}">
        <p14:creationId xmlns:p14="http://schemas.microsoft.com/office/powerpoint/2010/main" val="3580789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lgn="r">
              <a:spcAft>
                <a:spcPts val="600"/>
              </a:spcAft>
            </a:pPr>
            <a:r>
              <a:rPr lang="fr-FR" sz="2400" dirty="0">
                <a:solidFill>
                  <a:srgbClr val="B1003B"/>
                </a:solidFill>
                <a:latin typeface="Century Gothic" panose="020B0502020202020204" pitchFamily="34" charset="0"/>
                <a:cs typeface="Gotham-Bold"/>
              </a:rPr>
              <a:t>III. L’entreprise</a:t>
            </a:r>
          </a:p>
        </p:txBody>
      </p:sp>
      <p:pic>
        <p:nvPicPr>
          <p:cNvPr id="2" name="Image 1">
            <a:extLst>
              <a:ext uri="{FF2B5EF4-FFF2-40B4-BE49-F238E27FC236}">
                <a16:creationId xmlns:a16="http://schemas.microsoft.com/office/drawing/2014/main" id="{A04018ED-B783-4583-AC54-DC204F24D53F}"/>
              </a:ext>
            </a:extLst>
          </p:cNvPr>
          <p:cNvPicPr>
            <a:picLocks noChangeAspect="1"/>
          </p:cNvPicPr>
          <p:nvPr/>
        </p:nvPicPr>
        <p:blipFill>
          <a:blip r:embed="rId3"/>
          <a:stretch>
            <a:fillRect/>
          </a:stretch>
        </p:blipFill>
        <p:spPr>
          <a:xfrm>
            <a:off x="-1846" y="1847044"/>
            <a:ext cx="9144000" cy="4750308"/>
          </a:xfrm>
          <a:prstGeom prst="rect">
            <a:avLst/>
          </a:prstGeom>
        </p:spPr>
      </p:pic>
    </p:spTree>
    <p:extLst>
      <p:ext uri="{BB962C8B-B14F-4D97-AF65-F5344CB8AC3E}">
        <p14:creationId xmlns:p14="http://schemas.microsoft.com/office/powerpoint/2010/main" val="2119290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lgn="r">
              <a:spcAft>
                <a:spcPts val="600"/>
              </a:spcAft>
            </a:pPr>
            <a:r>
              <a:rPr lang="fr-FR" sz="2400" dirty="0">
                <a:solidFill>
                  <a:srgbClr val="B1003B"/>
                </a:solidFill>
                <a:latin typeface="Century Gothic" panose="020B0502020202020204" pitchFamily="34" charset="0"/>
                <a:cs typeface="Gotham-Bold"/>
              </a:rPr>
              <a:t>IV. Projet de froid renouvelable</a:t>
            </a:r>
          </a:p>
        </p:txBody>
      </p:sp>
      <p:grpSp>
        <p:nvGrpSpPr>
          <p:cNvPr id="6" name="Groupe 5">
            <a:extLst>
              <a:ext uri="{FF2B5EF4-FFF2-40B4-BE49-F238E27FC236}">
                <a16:creationId xmlns:a16="http://schemas.microsoft.com/office/drawing/2014/main" id="{9BF9F69F-F28D-4C89-989C-66B04F06B8D7}"/>
              </a:ext>
            </a:extLst>
          </p:cNvPr>
          <p:cNvGrpSpPr/>
          <p:nvPr/>
        </p:nvGrpSpPr>
        <p:grpSpPr>
          <a:xfrm>
            <a:off x="-16983" y="1736415"/>
            <a:ext cx="9252520" cy="2628689"/>
            <a:chOff x="216021" y="938077"/>
            <a:chExt cx="11742202" cy="2628689"/>
          </a:xfrm>
        </p:grpSpPr>
        <p:grpSp>
          <p:nvGrpSpPr>
            <p:cNvPr id="7" name="Groupe 6">
              <a:extLst>
                <a:ext uri="{FF2B5EF4-FFF2-40B4-BE49-F238E27FC236}">
                  <a16:creationId xmlns:a16="http://schemas.microsoft.com/office/drawing/2014/main" id="{C7D56AB7-A9F0-4D90-9E55-BE613DA0154C}"/>
                </a:ext>
              </a:extLst>
            </p:cNvPr>
            <p:cNvGrpSpPr/>
            <p:nvPr/>
          </p:nvGrpSpPr>
          <p:grpSpPr>
            <a:xfrm>
              <a:off x="216021" y="938077"/>
              <a:ext cx="11635410" cy="2628689"/>
              <a:chOff x="304798" y="1962323"/>
              <a:chExt cx="11635410" cy="2628689"/>
            </a:xfrm>
          </p:grpSpPr>
          <p:pic>
            <p:nvPicPr>
              <p:cNvPr id="9" name="Image 8">
                <a:extLst>
                  <a:ext uri="{FF2B5EF4-FFF2-40B4-BE49-F238E27FC236}">
                    <a16:creationId xmlns:a16="http://schemas.microsoft.com/office/drawing/2014/main" id="{D65B8203-1CD5-4073-B3F2-072614A0C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1962323"/>
                <a:ext cx="11635410" cy="2628689"/>
              </a:xfrm>
              <a:prstGeom prst="rect">
                <a:avLst/>
              </a:prstGeom>
            </p:spPr>
          </p:pic>
          <p:sp>
            <p:nvSpPr>
              <p:cNvPr id="10" name="Rectangle 9">
                <a:extLst>
                  <a:ext uri="{FF2B5EF4-FFF2-40B4-BE49-F238E27FC236}">
                    <a16:creationId xmlns:a16="http://schemas.microsoft.com/office/drawing/2014/main" id="{A681F444-61C1-4637-A969-506B9CB3840C}"/>
                  </a:ext>
                </a:extLst>
              </p:cNvPr>
              <p:cNvSpPr/>
              <p:nvPr/>
            </p:nvSpPr>
            <p:spPr>
              <a:xfrm>
                <a:off x="1410962" y="2410140"/>
                <a:ext cx="847788" cy="22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a:extLst>
                  <a:ext uri="{FF2B5EF4-FFF2-40B4-BE49-F238E27FC236}">
                    <a16:creationId xmlns:a16="http://schemas.microsoft.com/office/drawing/2014/main" id="{F61C1842-2827-446D-B4C6-ACD2C6F91B83}"/>
                  </a:ext>
                </a:extLst>
              </p:cNvPr>
              <p:cNvSpPr/>
              <p:nvPr/>
            </p:nvSpPr>
            <p:spPr>
              <a:xfrm>
                <a:off x="1356461" y="3342707"/>
                <a:ext cx="968901" cy="22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a:extLst>
                  <a:ext uri="{FF2B5EF4-FFF2-40B4-BE49-F238E27FC236}">
                    <a16:creationId xmlns:a16="http://schemas.microsoft.com/office/drawing/2014/main" id="{C6A40A3D-0164-43BB-9381-8861CA2A54D5}"/>
                  </a:ext>
                </a:extLst>
              </p:cNvPr>
              <p:cNvSpPr/>
              <p:nvPr/>
            </p:nvSpPr>
            <p:spPr>
              <a:xfrm>
                <a:off x="8822680" y="1962323"/>
                <a:ext cx="3117528" cy="1316850"/>
              </a:xfrm>
              <a:prstGeom prst="rect">
                <a:avLst/>
              </a:prstGeom>
              <a:solidFill>
                <a:srgbClr val="225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8" name="Rectangle 7">
              <a:extLst>
                <a:ext uri="{FF2B5EF4-FFF2-40B4-BE49-F238E27FC236}">
                  <a16:creationId xmlns:a16="http://schemas.microsoft.com/office/drawing/2014/main" id="{C1130A57-8E2D-40E3-BEE1-2EC84A3AC8E0}"/>
                </a:ext>
              </a:extLst>
            </p:cNvPr>
            <p:cNvSpPr/>
            <p:nvPr/>
          </p:nvSpPr>
          <p:spPr>
            <a:xfrm>
              <a:off x="8751150" y="1036494"/>
              <a:ext cx="3207073" cy="923330"/>
            </a:xfrm>
            <a:prstGeom prst="rect">
              <a:avLst/>
            </a:prstGeom>
          </p:spPr>
          <p:txBody>
            <a:bodyPr wrap="square">
              <a:spAutoFit/>
            </a:bodyPr>
            <a:lstStyle/>
            <a:p>
              <a:pPr defTabSz="825500" hangingPunct="0"/>
              <a:r>
                <a:rPr kumimoji="0" lang="fr-FR" i="0" u="none" strike="noStrike" cap="none" spc="0" normalizeH="0" baseline="0" dirty="0">
                  <a:ln>
                    <a:noFill/>
                  </a:ln>
                  <a:solidFill>
                    <a:schemeClr val="bg1"/>
                  </a:solidFill>
                  <a:effectLst/>
                  <a:uFillTx/>
                  <a:latin typeface="Montserrat" pitchFamily="2" charset="77"/>
                  <a:ea typeface="Helvetica Neue"/>
                  <a:cs typeface="Helvetica Neue"/>
                  <a:sym typeface="Helvetica Neue"/>
                </a:rPr>
                <a:t>Hangar de la criée</a:t>
              </a:r>
            </a:p>
            <a:p>
              <a:pPr defTabSz="825500" hangingPunct="0"/>
              <a:r>
                <a:rPr lang="fr-FR" b="1" dirty="0">
                  <a:solidFill>
                    <a:schemeClr val="bg1"/>
                  </a:solidFill>
                  <a:latin typeface="Montserrat" pitchFamily="2" charset="77"/>
                  <a:ea typeface="Helvetica Neue"/>
                  <a:cs typeface="Helvetica Neue"/>
                  <a:sym typeface="Helvetica Neue"/>
                </a:rPr>
                <a:t>20 000 m</a:t>
              </a:r>
              <a:r>
                <a:rPr lang="fr-FR" b="1" baseline="30000" dirty="0">
                  <a:solidFill>
                    <a:schemeClr val="bg1"/>
                  </a:solidFill>
                  <a:latin typeface="Montserrat" pitchFamily="2" charset="77"/>
                  <a:ea typeface="Helvetica Neue"/>
                  <a:cs typeface="Helvetica Neue"/>
                  <a:sym typeface="Helvetica Neue"/>
                </a:rPr>
                <a:t>2</a:t>
              </a:r>
              <a:endParaRPr lang="fr-FR" b="1" dirty="0">
                <a:solidFill>
                  <a:schemeClr val="bg1"/>
                </a:solidFill>
                <a:latin typeface="Montserrat" pitchFamily="2" charset="77"/>
                <a:ea typeface="Helvetica Neue"/>
                <a:cs typeface="Helvetica Neue"/>
                <a:sym typeface="Helvetica Neue"/>
              </a:endParaRPr>
            </a:p>
            <a:p>
              <a:pPr defTabSz="825500" hangingPunct="0"/>
              <a:r>
                <a:rPr lang="fr-FR" b="1" dirty="0">
                  <a:solidFill>
                    <a:schemeClr val="bg1"/>
                  </a:solidFill>
                  <a:latin typeface="Montserrat" pitchFamily="2" charset="77"/>
                  <a:ea typeface="Helvetica Neue"/>
                  <a:cs typeface="Helvetica Neue"/>
                  <a:sym typeface="Helvetica Neue"/>
                </a:rPr>
                <a:t>7</a:t>
              </a:r>
              <a:r>
                <a:rPr kumimoji="0" lang="fr-FR" b="1" i="0" u="none" strike="noStrike" cap="none" spc="0" normalizeH="0" baseline="0" dirty="0">
                  <a:ln>
                    <a:noFill/>
                  </a:ln>
                  <a:solidFill>
                    <a:schemeClr val="bg1"/>
                  </a:solidFill>
                  <a:effectLst/>
                  <a:uFillTx/>
                  <a:latin typeface="Montserrat" pitchFamily="2" charset="77"/>
                  <a:ea typeface="Helvetica Neue"/>
                  <a:cs typeface="Helvetica Neue"/>
                  <a:sym typeface="Helvetica Neue"/>
                </a:rPr>
                <a:t> °C toute l’année</a:t>
              </a:r>
            </a:p>
          </p:txBody>
        </p:sp>
      </p:grpSp>
      <p:sp>
        <p:nvSpPr>
          <p:cNvPr id="13" name="ZoneTexte 12">
            <a:extLst>
              <a:ext uri="{FF2B5EF4-FFF2-40B4-BE49-F238E27FC236}">
                <a16:creationId xmlns:a16="http://schemas.microsoft.com/office/drawing/2014/main" id="{EF934C3C-8854-4F3B-8EEA-D8A513788E8A}"/>
              </a:ext>
            </a:extLst>
          </p:cNvPr>
          <p:cNvSpPr txBox="1"/>
          <p:nvPr/>
        </p:nvSpPr>
        <p:spPr>
          <a:xfrm>
            <a:off x="87371" y="4437112"/>
            <a:ext cx="8877117" cy="646331"/>
          </a:xfrm>
          <a:prstGeom prst="rect">
            <a:avLst/>
          </a:prstGeom>
          <a:noFill/>
          <a:effectLst>
            <a:outerShdw blurRad="88900" dist="114300" dir="2700000" algn="tl" rotWithShape="0">
              <a:prstClr val="black">
                <a:alpha val="4000"/>
              </a:prstClr>
            </a:outerShdw>
          </a:effectLst>
        </p:spPr>
        <p:txBody>
          <a:bodyPr wrap="square" rtlCol="0">
            <a:spAutoFit/>
          </a:bodyPr>
          <a:lstStyle/>
          <a:p>
            <a:pPr algn="ctr"/>
            <a:r>
              <a:rPr kumimoji="0" lang="fr-FR" i="1" u="none" strike="noStrike" cap="none" spc="0" normalizeH="0" baseline="0" dirty="0">
                <a:ln>
                  <a:noFill/>
                </a:ln>
                <a:effectLst/>
                <a:uFillTx/>
                <a:latin typeface="Montserrat" pitchFamily="2" charset="77"/>
                <a:ea typeface="Helvetica Neue"/>
                <a:cs typeface="Helvetica Neue"/>
                <a:sym typeface="Helvetica Neue"/>
              </a:rPr>
              <a:t>Récupération de la chaleur sur un incinérateur et distribution en froid à 2,5 km au hangar de la criée</a:t>
            </a:r>
          </a:p>
        </p:txBody>
      </p:sp>
      <p:sp>
        <p:nvSpPr>
          <p:cNvPr id="14" name="ZoneTexte 13">
            <a:extLst>
              <a:ext uri="{FF2B5EF4-FFF2-40B4-BE49-F238E27FC236}">
                <a16:creationId xmlns:a16="http://schemas.microsoft.com/office/drawing/2014/main" id="{616455B5-BE54-44B6-B4E4-A7A8FD3C3D7E}"/>
              </a:ext>
            </a:extLst>
          </p:cNvPr>
          <p:cNvSpPr txBox="1"/>
          <p:nvPr/>
        </p:nvSpPr>
        <p:spPr>
          <a:xfrm>
            <a:off x="266743" y="5319960"/>
            <a:ext cx="1367088" cy="369332"/>
          </a:xfrm>
          <a:prstGeom prst="rect">
            <a:avLst/>
          </a:prstGeom>
          <a:noFill/>
          <a:effectLst>
            <a:outerShdw blurRad="88900" dist="114300" dir="2700000" algn="tl" rotWithShape="0">
              <a:prstClr val="black">
                <a:alpha val="4000"/>
              </a:prstClr>
            </a:outerShdw>
          </a:effectLst>
        </p:spPr>
        <p:txBody>
          <a:bodyPr wrap="square" rtlCol="0">
            <a:spAutoFit/>
          </a:bodyPr>
          <a:lstStyle/>
          <a:p>
            <a:pPr marL="285750" indent="-285750" algn="ctr">
              <a:buFont typeface="Wingdings" panose="05000000000000000000" pitchFamily="2" charset="2"/>
              <a:buChar char="Ø"/>
            </a:pPr>
            <a:r>
              <a:rPr kumimoji="0" lang="fr-FR" b="1" i="1" u="none" strike="noStrike" cap="none" spc="0" normalizeH="0" baseline="0" dirty="0">
                <a:ln>
                  <a:noFill/>
                </a:ln>
                <a:effectLst/>
                <a:uFillTx/>
                <a:latin typeface="Montserrat" pitchFamily="2" charset="77"/>
                <a:ea typeface="Helvetica Neue"/>
                <a:cs typeface="Helvetica Neue"/>
                <a:sym typeface="Helvetica Neue"/>
              </a:rPr>
              <a:t>2,5 Km</a:t>
            </a:r>
          </a:p>
        </p:txBody>
      </p:sp>
      <p:sp>
        <p:nvSpPr>
          <p:cNvPr id="15" name="ZoneTexte 14">
            <a:extLst>
              <a:ext uri="{FF2B5EF4-FFF2-40B4-BE49-F238E27FC236}">
                <a16:creationId xmlns:a16="http://schemas.microsoft.com/office/drawing/2014/main" id="{952949F7-A037-4EB2-8C03-83F7F0965570}"/>
              </a:ext>
            </a:extLst>
          </p:cNvPr>
          <p:cNvSpPr txBox="1"/>
          <p:nvPr/>
        </p:nvSpPr>
        <p:spPr>
          <a:xfrm>
            <a:off x="2913282" y="5323607"/>
            <a:ext cx="1948610" cy="369332"/>
          </a:xfrm>
          <a:prstGeom prst="rect">
            <a:avLst/>
          </a:prstGeom>
          <a:noFill/>
          <a:effectLst>
            <a:outerShdw blurRad="88900" dist="114300" dir="2700000" algn="tl" rotWithShape="0">
              <a:prstClr val="black">
                <a:alpha val="4000"/>
              </a:prstClr>
            </a:outerShdw>
          </a:effectLst>
        </p:spPr>
        <p:txBody>
          <a:bodyPr wrap="square" rtlCol="0">
            <a:spAutoFit/>
          </a:bodyPr>
          <a:lstStyle/>
          <a:p>
            <a:pPr marL="285750" indent="-285750" algn="ctr">
              <a:buFont typeface="Wingdings" panose="05000000000000000000" pitchFamily="2" charset="2"/>
              <a:buChar char="Ø"/>
            </a:pPr>
            <a:r>
              <a:rPr kumimoji="0" lang="fr-FR" b="1" i="1" u="none" strike="noStrike" cap="none" spc="0" normalizeH="0" baseline="0" dirty="0">
                <a:ln>
                  <a:noFill/>
                </a:ln>
                <a:effectLst/>
                <a:uFillTx/>
                <a:latin typeface="Montserrat" pitchFamily="2" charset="77"/>
                <a:ea typeface="Helvetica Neue"/>
                <a:cs typeface="Helvetica Neue"/>
                <a:sym typeface="Helvetica Neue"/>
              </a:rPr>
              <a:t>Image verte</a:t>
            </a:r>
          </a:p>
        </p:txBody>
      </p:sp>
      <p:sp>
        <p:nvSpPr>
          <p:cNvPr id="16" name="ZoneTexte 15">
            <a:extLst>
              <a:ext uri="{FF2B5EF4-FFF2-40B4-BE49-F238E27FC236}">
                <a16:creationId xmlns:a16="http://schemas.microsoft.com/office/drawing/2014/main" id="{CA5F85DC-4A5A-4627-A80E-3979979FB768}"/>
              </a:ext>
            </a:extLst>
          </p:cNvPr>
          <p:cNvSpPr txBox="1"/>
          <p:nvPr/>
        </p:nvSpPr>
        <p:spPr>
          <a:xfrm>
            <a:off x="5935652" y="5282379"/>
            <a:ext cx="3150057" cy="646331"/>
          </a:xfrm>
          <a:prstGeom prst="rect">
            <a:avLst/>
          </a:prstGeom>
          <a:noFill/>
          <a:effectLst>
            <a:outerShdw blurRad="88900" dist="114300" dir="2700000" algn="tl" rotWithShape="0">
              <a:prstClr val="black">
                <a:alpha val="4000"/>
              </a:prstClr>
            </a:outerShdw>
          </a:effectLst>
        </p:spPr>
        <p:txBody>
          <a:bodyPr wrap="square" rtlCol="0">
            <a:spAutoFit/>
          </a:bodyPr>
          <a:lstStyle/>
          <a:p>
            <a:pPr marL="285750" indent="-285750" algn="ctr">
              <a:buFont typeface="Wingdings" panose="05000000000000000000" pitchFamily="2" charset="2"/>
              <a:buChar char="Ø"/>
            </a:pPr>
            <a:r>
              <a:rPr kumimoji="0" lang="fr-FR" b="1" i="1" u="none" strike="noStrike" cap="none" spc="0" normalizeH="0" baseline="0" dirty="0">
                <a:ln>
                  <a:noFill/>
                </a:ln>
                <a:effectLst/>
                <a:uFillTx/>
                <a:latin typeface="Montserrat" pitchFamily="2" charset="77"/>
                <a:ea typeface="Helvetica Neue"/>
                <a:cs typeface="Helvetica Neue"/>
                <a:sym typeface="Helvetica Neue"/>
              </a:rPr>
              <a:t>Energie Renouvelable</a:t>
            </a:r>
          </a:p>
          <a:p>
            <a:pPr algn="ctr"/>
            <a:r>
              <a:rPr lang="fr-FR" b="1" i="1" dirty="0">
                <a:latin typeface="Montserrat" pitchFamily="2" charset="77"/>
                <a:ea typeface="Helvetica Neue"/>
                <a:cs typeface="Helvetica Neue"/>
                <a:sym typeface="Helvetica Neue"/>
              </a:rPr>
              <a:t>Disponible 24/7</a:t>
            </a:r>
            <a:endParaRPr kumimoji="0" lang="fr-FR" b="1" i="1" u="none" strike="noStrike" cap="none" spc="0" normalizeH="0" baseline="0" dirty="0">
              <a:ln>
                <a:noFill/>
              </a:ln>
              <a:effectLst/>
              <a:uFillTx/>
              <a:latin typeface="Montserrat" pitchFamily="2" charset="77"/>
              <a:ea typeface="Helvetica Neue"/>
              <a:cs typeface="Helvetica Neue"/>
              <a:sym typeface="Helvetica Neue"/>
            </a:endParaRPr>
          </a:p>
        </p:txBody>
      </p:sp>
      <p:sp>
        <p:nvSpPr>
          <p:cNvPr id="17" name="ZoneTexte 16">
            <a:extLst>
              <a:ext uri="{FF2B5EF4-FFF2-40B4-BE49-F238E27FC236}">
                <a16:creationId xmlns:a16="http://schemas.microsoft.com/office/drawing/2014/main" id="{6251E801-94D6-4CBD-B1B2-09E4EDB64BDF}"/>
              </a:ext>
            </a:extLst>
          </p:cNvPr>
          <p:cNvSpPr txBox="1"/>
          <p:nvPr/>
        </p:nvSpPr>
        <p:spPr>
          <a:xfrm>
            <a:off x="996463" y="6054976"/>
            <a:ext cx="2891124" cy="584775"/>
          </a:xfrm>
          <a:prstGeom prst="rect">
            <a:avLst/>
          </a:prstGeom>
          <a:noFill/>
          <a:effectLst>
            <a:outerShdw blurRad="88900" dist="114300" dir="2700000" algn="tl" rotWithShape="0">
              <a:prstClr val="black">
                <a:alpha val="4000"/>
              </a:prstClr>
            </a:outerShdw>
          </a:effectLst>
        </p:spPr>
        <p:txBody>
          <a:bodyPr wrap="square" rtlCol="0">
            <a:spAutoFit/>
          </a:bodyPr>
          <a:lstStyle/>
          <a:p>
            <a:pPr marL="285750" indent="-285750" algn="ctr">
              <a:buFont typeface="Wingdings" panose="05000000000000000000" pitchFamily="2" charset="2"/>
              <a:buChar char="Ø"/>
            </a:pPr>
            <a:r>
              <a:rPr kumimoji="0" lang="fr-FR" b="1" i="1" u="none" strike="noStrike" cap="none" spc="0" normalizeH="0" baseline="0" dirty="0">
                <a:ln>
                  <a:noFill/>
                </a:ln>
                <a:effectLst/>
                <a:uFillTx/>
                <a:latin typeface="Montserrat" pitchFamily="2" charset="77"/>
                <a:ea typeface="Helvetica Neue"/>
                <a:cs typeface="Helvetica Neue"/>
                <a:sym typeface="Helvetica Neue"/>
              </a:rPr>
              <a:t>Glace Renouvelable</a:t>
            </a:r>
          </a:p>
          <a:p>
            <a:pPr algn="ctr"/>
            <a:r>
              <a:rPr lang="fr-FR" sz="1400" i="1" dirty="0">
                <a:latin typeface="Montserrat" pitchFamily="2" charset="77"/>
                <a:ea typeface="Helvetica Neue"/>
                <a:cs typeface="Helvetica Neue"/>
                <a:sym typeface="Helvetica Neue"/>
              </a:rPr>
              <a:t>Unique au monde</a:t>
            </a:r>
            <a:endParaRPr kumimoji="0" lang="fr-FR" sz="1400" i="1" u="none" strike="noStrike" cap="none" spc="0" normalizeH="0" baseline="0" dirty="0">
              <a:ln>
                <a:noFill/>
              </a:ln>
              <a:effectLst/>
              <a:uFillTx/>
              <a:latin typeface="Montserrat" pitchFamily="2" charset="77"/>
              <a:ea typeface="Helvetica Neue"/>
              <a:cs typeface="Helvetica Neue"/>
              <a:sym typeface="Helvetica Neue"/>
            </a:endParaRPr>
          </a:p>
        </p:txBody>
      </p:sp>
      <p:sp>
        <p:nvSpPr>
          <p:cNvPr id="18" name="ZoneTexte 17">
            <a:extLst>
              <a:ext uri="{FF2B5EF4-FFF2-40B4-BE49-F238E27FC236}">
                <a16:creationId xmlns:a16="http://schemas.microsoft.com/office/drawing/2014/main" id="{088958DD-2657-4BEB-B156-4F41A5456B05}"/>
              </a:ext>
            </a:extLst>
          </p:cNvPr>
          <p:cNvSpPr txBox="1"/>
          <p:nvPr/>
        </p:nvSpPr>
        <p:spPr>
          <a:xfrm>
            <a:off x="4211960" y="6054976"/>
            <a:ext cx="2891125" cy="584775"/>
          </a:xfrm>
          <a:prstGeom prst="rect">
            <a:avLst/>
          </a:prstGeom>
          <a:noFill/>
          <a:effectLst>
            <a:outerShdw blurRad="88900" dist="114300" dir="2700000" algn="tl" rotWithShape="0">
              <a:prstClr val="black">
                <a:alpha val="4000"/>
              </a:prstClr>
            </a:outerShdw>
          </a:effectLst>
        </p:spPr>
        <p:txBody>
          <a:bodyPr wrap="square" rtlCol="0">
            <a:spAutoFit/>
          </a:bodyPr>
          <a:lstStyle/>
          <a:p>
            <a:pPr marL="285750" indent="-285750" algn="ctr">
              <a:buFont typeface="Wingdings" panose="05000000000000000000" pitchFamily="2" charset="2"/>
              <a:buChar char="Ø"/>
            </a:pPr>
            <a:r>
              <a:rPr kumimoji="0" lang="fr-FR" b="1" i="1" u="none" strike="noStrike" cap="none" spc="0" normalizeH="0" baseline="0" dirty="0">
                <a:ln>
                  <a:noFill/>
                </a:ln>
                <a:effectLst/>
                <a:uFillTx/>
                <a:latin typeface="Montserrat" pitchFamily="2" charset="77"/>
                <a:ea typeface="Helvetica Neue"/>
                <a:cs typeface="Helvetica Neue"/>
                <a:sym typeface="Helvetica Neue"/>
              </a:rPr>
              <a:t>Froid Renouvelable</a:t>
            </a:r>
          </a:p>
          <a:p>
            <a:pPr algn="ctr"/>
            <a:r>
              <a:rPr lang="fr-FR" sz="1400" i="1" dirty="0">
                <a:latin typeface="Montserrat" pitchFamily="2" charset="77"/>
                <a:ea typeface="Helvetica Neue"/>
                <a:cs typeface="Helvetica Neue"/>
                <a:sym typeface="Helvetica Neue"/>
              </a:rPr>
              <a:t>Refroidissement process</a:t>
            </a:r>
            <a:endParaRPr kumimoji="0" lang="fr-FR" sz="1400" i="1" u="none" strike="noStrike" cap="none" spc="0" normalizeH="0" baseline="0" dirty="0">
              <a:ln>
                <a:noFill/>
              </a:ln>
              <a:effectLst/>
              <a:uFillTx/>
              <a:latin typeface="Montserrat" pitchFamily="2" charset="77"/>
              <a:ea typeface="Helvetica Neue"/>
              <a:cs typeface="Helvetica Neue"/>
              <a:sym typeface="Helvetica Neue"/>
            </a:endParaRPr>
          </a:p>
        </p:txBody>
      </p:sp>
    </p:spTree>
    <p:extLst>
      <p:ext uri="{BB962C8B-B14F-4D97-AF65-F5344CB8AC3E}">
        <p14:creationId xmlns:p14="http://schemas.microsoft.com/office/powerpoint/2010/main" val="1572816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Produire de la chaleur ou de la vapeur à partir de source renouvelable</a:t>
            </a:r>
          </a:p>
          <a:p>
            <a:pPr marL="0" lvl="1" algn="r">
              <a:spcAft>
                <a:spcPts val="600"/>
              </a:spcAft>
            </a:pPr>
            <a:r>
              <a:rPr lang="fr-FR" sz="2400" dirty="0">
                <a:solidFill>
                  <a:srgbClr val="B1003B"/>
                </a:solidFill>
                <a:latin typeface="Century Gothic" panose="020B0502020202020204" pitchFamily="34" charset="0"/>
                <a:cs typeface="Gotham-Bold"/>
              </a:rPr>
              <a:t>V. Projets clés en main</a:t>
            </a:r>
          </a:p>
        </p:txBody>
      </p:sp>
      <p:pic>
        <p:nvPicPr>
          <p:cNvPr id="2" name="Image 1">
            <a:extLst>
              <a:ext uri="{FF2B5EF4-FFF2-40B4-BE49-F238E27FC236}">
                <a16:creationId xmlns:a16="http://schemas.microsoft.com/office/drawing/2014/main" id="{E709C46A-3D64-455E-B1A5-79E10D7945E3}"/>
              </a:ext>
            </a:extLst>
          </p:cNvPr>
          <p:cNvPicPr>
            <a:picLocks noChangeAspect="1"/>
          </p:cNvPicPr>
          <p:nvPr/>
        </p:nvPicPr>
        <p:blipFill>
          <a:blip r:embed="rId3"/>
          <a:stretch>
            <a:fillRect/>
          </a:stretch>
        </p:blipFill>
        <p:spPr>
          <a:xfrm>
            <a:off x="179512" y="1772816"/>
            <a:ext cx="8784976" cy="4521527"/>
          </a:xfrm>
          <a:prstGeom prst="rect">
            <a:avLst/>
          </a:prstGeom>
        </p:spPr>
      </p:pic>
    </p:spTree>
    <p:extLst>
      <p:ext uri="{BB962C8B-B14F-4D97-AF65-F5344CB8AC3E}">
        <p14:creationId xmlns:p14="http://schemas.microsoft.com/office/powerpoint/2010/main" val="9163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827584" y="1556792"/>
            <a:ext cx="6984776" cy="864096"/>
          </a:xfrm>
          <a:prstGeom prst="rect">
            <a:avLst/>
          </a:prstGeom>
          <a:noFill/>
          <a:ln w="9525">
            <a:noFill/>
            <a:miter lim="800000"/>
            <a:headEnd/>
            <a:tailEnd/>
          </a:ln>
        </p:spPr>
        <p:txBody>
          <a:bodyPr lIns="0" tIns="0" rIns="0" bIns="0"/>
          <a:lstStyle/>
          <a:p>
            <a:pPr marL="0" lvl="1" algn="ctr">
              <a:spcAft>
                <a:spcPts val="600"/>
              </a:spcAft>
            </a:pPr>
            <a:r>
              <a:rPr lang="fr-FR" sz="2400" dirty="0">
                <a:solidFill>
                  <a:srgbClr val="B1003B"/>
                </a:solidFill>
                <a:latin typeface="Century Gothic" panose="020B0502020202020204" pitchFamily="34" charset="0"/>
                <a:cs typeface="Gotham-Bold"/>
              </a:rPr>
              <a:t>Groupe de travail Electricité renouvelable locale en circuit court</a:t>
            </a:r>
          </a:p>
        </p:txBody>
      </p:sp>
      <p:pic>
        <p:nvPicPr>
          <p:cNvPr id="2" name="Image 1"/>
          <p:cNvPicPr>
            <a:picLocks noChangeAspect="1"/>
          </p:cNvPicPr>
          <p:nvPr/>
        </p:nvPicPr>
        <p:blipFill>
          <a:blip r:embed="rId3"/>
          <a:stretch>
            <a:fillRect/>
          </a:stretch>
        </p:blipFill>
        <p:spPr>
          <a:xfrm>
            <a:off x="1210512" y="2492896"/>
            <a:ext cx="6462955" cy="3573016"/>
          </a:xfrm>
          <a:prstGeom prst="rect">
            <a:avLst/>
          </a:prstGeom>
        </p:spPr>
      </p:pic>
      <p:sp>
        <p:nvSpPr>
          <p:cNvPr id="4" name="Titre 1"/>
          <p:cNvSpPr txBox="1">
            <a:spLocks/>
          </p:cNvSpPr>
          <p:nvPr/>
        </p:nvSpPr>
        <p:spPr bwMode="auto">
          <a:xfrm>
            <a:off x="2843808" y="456851"/>
            <a:ext cx="5472608" cy="659038"/>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Groupe de travail</a:t>
            </a:r>
          </a:p>
        </p:txBody>
      </p:sp>
      <p:sp>
        <p:nvSpPr>
          <p:cNvPr id="5" name="ZoneTexte 4"/>
          <p:cNvSpPr txBox="1"/>
          <p:nvPr/>
        </p:nvSpPr>
        <p:spPr>
          <a:xfrm>
            <a:off x="179512" y="6246681"/>
            <a:ext cx="6264696" cy="369332"/>
          </a:xfrm>
          <a:prstGeom prst="rect">
            <a:avLst/>
          </a:prstGeom>
          <a:noFill/>
        </p:spPr>
        <p:txBody>
          <a:bodyPr wrap="square" rtlCol="0">
            <a:spAutoFit/>
          </a:bodyPr>
          <a:lstStyle/>
          <a:p>
            <a:r>
              <a:rPr lang="fr-FR" dirty="0"/>
              <a:t>Contact : julien.jimenez@nouvelle-aquitaine.fr</a:t>
            </a:r>
          </a:p>
        </p:txBody>
      </p:sp>
    </p:spTree>
    <p:extLst>
      <p:ext uri="{BB962C8B-B14F-4D97-AF65-F5344CB8AC3E}">
        <p14:creationId xmlns:p14="http://schemas.microsoft.com/office/powerpoint/2010/main" val="131575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652120" y="5095070"/>
            <a:ext cx="2839417" cy="1597388"/>
          </a:xfrm>
          <a:prstGeom prst="rect">
            <a:avLst/>
          </a:prstGeom>
        </p:spPr>
      </p:pic>
      <p:sp>
        <p:nvSpPr>
          <p:cNvPr id="2" name="Espace réservé du contenu 1"/>
          <p:cNvSpPr>
            <a:spLocks noGrp="1"/>
          </p:cNvSpPr>
          <p:nvPr>
            <p:ph idx="1"/>
          </p:nvPr>
        </p:nvSpPr>
        <p:spPr>
          <a:xfrm>
            <a:off x="334336" y="1772816"/>
            <a:ext cx="8630152" cy="2941787"/>
          </a:xfrm>
        </p:spPr>
        <p:txBody>
          <a:bodyPr/>
          <a:lstStyle/>
          <a:p>
            <a:pPr marL="0" indent="0">
              <a:spcBef>
                <a:spcPts val="0"/>
              </a:spcBef>
              <a:spcAft>
                <a:spcPts val="1800"/>
              </a:spcAft>
              <a:buNone/>
            </a:pPr>
            <a:r>
              <a:rPr lang="fr-FR" sz="2000" dirty="0">
                <a:latin typeface="Calibri" panose="020F0502020204030204" pitchFamily="34" charset="0"/>
                <a:cs typeface="Calibri" panose="020F0502020204030204" pitchFamily="34" charset="0"/>
              </a:rPr>
              <a:t>❸ </a:t>
            </a:r>
            <a:r>
              <a:rPr lang="fr-FR" sz="1600" dirty="0"/>
              <a:t>Le principe est de toucher l’ensemble des consommateurs d’énergie fossile, particuliers et entreprises, pour les inciter à changer leurs pratiques : </a:t>
            </a:r>
            <a:r>
              <a:rPr lang="fr-FR" sz="1600" b="1" dirty="0"/>
              <a:t>elle est donc payée par les particuliers et les entreprises </a:t>
            </a:r>
          </a:p>
          <a:p>
            <a:pPr marL="0" indent="0">
              <a:spcBef>
                <a:spcPts val="0"/>
              </a:spcBef>
              <a:spcAft>
                <a:spcPts val="1800"/>
              </a:spcAft>
              <a:buNone/>
            </a:pPr>
            <a:endParaRPr lang="fr-FR" sz="1600" b="1" dirty="0"/>
          </a:p>
          <a:p>
            <a:pPr marL="0" indent="0">
              <a:spcBef>
                <a:spcPts val="0"/>
              </a:spcBef>
              <a:spcAft>
                <a:spcPts val="1800"/>
              </a:spcAft>
              <a:buNone/>
            </a:pPr>
            <a:r>
              <a:rPr lang="fr-FR" sz="2000" dirty="0">
                <a:latin typeface="Calibri" panose="020F0502020204030204" pitchFamily="34" charset="0"/>
                <a:cs typeface="Calibri" panose="020F0502020204030204" pitchFamily="34" charset="0"/>
              </a:rPr>
              <a:t>❹</a:t>
            </a:r>
            <a:r>
              <a:rPr lang="fr-FR" sz="1600" dirty="0">
                <a:latin typeface="Calibri" panose="020F0502020204030204" pitchFamily="34" charset="0"/>
                <a:cs typeface="Calibri" panose="020F0502020204030204" pitchFamily="34" charset="0"/>
              </a:rPr>
              <a:t> </a:t>
            </a:r>
            <a:r>
              <a:rPr lang="fr-FR" sz="1600" b="1" dirty="0"/>
              <a:t>Le montant de la composante carbone est fixé en euros par tonne de CO</a:t>
            </a:r>
            <a:r>
              <a:rPr lang="fr-FR" sz="1600" b="1" baseline="-25000" dirty="0"/>
              <a:t>2</a:t>
            </a:r>
            <a:r>
              <a:rPr lang="fr-FR" sz="1600" b="1" dirty="0"/>
              <a:t>. Elle varie donc en fonction de la quantité de gaz à effet de serre émise par un combustible</a:t>
            </a:r>
            <a:r>
              <a:rPr lang="fr-FR" sz="1600" dirty="0"/>
              <a:t>.</a:t>
            </a:r>
          </a:p>
          <a:p>
            <a:pPr marL="0" indent="0">
              <a:spcBef>
                <a:spcPts val="0"/>
              </a:spcBef>
              <a:spcAft>
                <a:spcPts val="1800"/>
              </a:spcAft>
              <a:buNone/>
            </a:pPr>
            <a:r>
              <a:rPr lang="fr-FR" sz="1600" dirty="0"/>
              <a:t> </a:t>
            </a:r>
          </a:p>
          <a:p>
            <a:pPr marL="0" indent="0">
              <a:spcBef>
                <a:spcPts val="0"/>
              </a:spcBef>
              <a:spcAft>
                <a:spcPts val="1200"/>
              </a:spcAft>
              <a:buNone/>
            </a:pPr>
            <a:r>
              <a:rPr lang="fr-FR" sz="2000" dirty="0">
                <a:latin typeface="Calibri" panose="020F0502020204030204" pitchFamily="34" charset="0"/>
                <a:cs typeface="Calibri" panose="020F0502020204030204" pitchFamily="34" charset="0"/>
              </a:rPr>
              <a:t>❺</a:t>
            </a:r>
            <a:r>
              <a:rPr lang="fr-FR" sz="1600" dirty="0">
                <a:latin typeface="Calibri" panose="020F0502020204030204" pitchFamily="34" charset="0"/>
                <a:cs typeface="Calibri" panose="020F0502020204030204" pitchFamily="34" charset="0"/>
              </a:rPr>
              <a:t> </a:t>
            </a:r>
            <a:r>
              <a:rPr lang="fr-FR" sz="1600" dirty="0"/>
              <a:t>Le niveau de cette composante carbone augmente régulièrement pour donner un signal prix, incitant à réduire l’usage des énergies fossiles. </a:t>
            </a:r>
            <a:r>
              <a:rPr lang="fr-FR" sz="1600" b="1" dirty="0"/>
              <a:t>Elle</a:t>
            </a:r>
            <a:r>
              <a:rPr lang="fr-FR" sz="1600" dirty="0"/>
              <a:t> </a:t>
            </a:r>
            <a:r>
              <a:rPr lang="fr-FR" sz="1600" b="1" dirty="0"/>
              <a:t>s’élève toujours aujourd’hui à 44,6 € HT/tonne de CO</a:t>
            </a:r>
            <a:r>
              <a:rPr lang="fr-FR" sz="1600" b="1" baseline="-25000" dirty="0"/>
              <a:t>2</a:t>
            </a:r>
            <a:r>
              <a:rPr lang="fr-FR" sz="1600" b="1" dirty="0"/>
              <a:t>, soit 53,52 € TTC/tonne de CO</a:t>
            </a:r>
            <a:r>
              <a:rPr lang="fr-FR" sz="1600" b="1" baseline="-25000" dirty="0"/>
              <a:t>2 </a:t>
            </a:r>
            <a:r>
              <a:rPr lang="fr-FR" sz="1600" b="1" dirty="0"/>
              <a:t>consommé</a:t>
            </a:r>
          </a:p>
        </p:txBody>
      </p:sp>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Impacts de la taxe carbone sur le prix des énergies fossiles</a:t>
            </a:r>
          </a:p>
          <a:p>
            <a:pPr marL="0" lvl="1" algn="r">
              <a:spcAft>
                <a:spcPts val="600"/>
              </a:spcAft>
            </a:pPr>
            <a:r>
              <a:rPr lang="fr-FR" sz="1600" i="1" dirty="0">
                <a:solidFill>
                  <a:srgbClr val="B1003B"/>
                </a:solidFill>
                <a:latin typeface="Century Gothic" panose="020B0502020202020204" pitchFamily="34" charset="0"/>
                <a:cs typeface="Gotham-Bold"/>
              </a:rPr>
              <a:t>La taxe Carbone en 5 points</a:t>
            </a:r>
          </a:p>
          <a:p>
            <a:pPr marL="0" lvl="1">
              <a:spcAft>
                <a:spcPts val="600"/>
              </a:spcAft>
            </a:pPr>
            <a:endParaRPr lang="fr-FR" sz="2400" dirty="0">
              <a:solidFill>
                <a:srgbClr val="B1003B"/>
              </a:solidFill>
              <a:latin typeface="Century Gothic" panose="020B0502020202020204" pitchFamily="34" charset="0"/>
              <a:cs typeface="Gotham-Bold"/>
            </a:endParaRPr>
          </a:p>
        </p:txBody>
      </p:sp>
    </p:spTree>
    <p:extLst>
      <p:ext uri="{BB962C8B-B14F-4D97-AF65-F5344CB8AC3E}">
        <p14:creationId xmlns:p14="http://schemas.microsoft.com/office/powerpoint/2010/main" val="3819281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4B35585-264C-406A-87AD-FB0DE48E3BFF}"/>
              </a:ext>
            </a:extLst>
          </p:cNvPr>
          <p:cNvSpPr>
            <a:spLocks noGrp="1"/>
          </p:cNvSpPr>
          <p:nvPr>
            <p:ph type="sldNum" sz="quarter" idx="12"/>
          </p:nvPr>
        </p:nvSpPr>
        <p:spPr/>
        <p:txBody>
          <a:bodyPr/>
          <a:lstStyle/>
          <a:p>
            <a:fld id="{9D543ADB-E95E-4587-963D-D3C6AB2E96C0}" type="slidenum">
              <a:rPr lang="de-DE" smtClean="0"/>
              <a:pPr/>
              <a:t>40</a:t>
            </a:fld>
            <a:endParaRPr lang="de-DE"/>
          </a:p>
        </p:txBody>
      </p:sp>
      <p:sp>
        <p:nvSpPr>
          <p:cNvPr id="5" name="Titre 1">
            <a:extLst>
              <a:ext uri="{FF2B5EF4-FFF2-40B4-BE49-F238E27FC236}">
                <a16:creationId xmlns:a16="http://schemas.microsoft.com/office/drawing/2014/main" id="{47AD82F9-0F65-41B9-BE39-3F41D283E46A}"/>
              </a:ext>
            </a:extLst>
          </p:cNvPr>
          <p:cNvSpPr>
            <a:spLocks noGrp="1"/>
          </p:cNvSpPr>
          <p:nvPr>
            <p:ph type="title"/>
          </p:nvPr>
        </p:nvSpPr>
        <p:spPr>
          <a:xfrm>
            <a:off x="131492" y="1579776"/>
            <a:ext cx="8136000" cy="559913"/>
          </a:xfrm>
        </p:spPr>
        <p:txBody>
          <a:bodyPr/>
          <a:lstStyle/>
          <a:p>
            <a:pPr algn="l"/>
            <a:r>
              <a:rPr lang="fr-FR" dirty="0">
                <a:solidFill>
                  <a:srgbClr val="B1003B"/>
                </a:solidFill>
                <a:latin typeface="Century Gothic" panose="020B0502020202020204" pitchFamily="34" charset="0"/>
                <a:ea typeface="+mn-ea"/>
                <a:cs typeface="Gotham-Bold"/>
              </a:rPr>
              <a:t>Les 3 raisons de conclure un GC PPA </a:t>
            </a:r>
          </a:p>
        </p:txBody>
      </p:sp>
      <p:sp>
        <p:nvSpPr>
          <p:cNvPr id="2" name="Rectangle 1"/>
          <p:cNvSpPr/>
          <p:nvPr/>
        </p:nvSpPr>
        <p:spPr>
          <a:xfrm>
            <a:off x="476705" y="2564904"/>
            <a:ext cx="8369696" cy="3619452"/>
          </a:xfrm>
          <a:prstGeom prst="rect">
            <a:avLst/>
          </a:prstGeom>
        </p:spPr>
        <p:txBody>
          <a:bodyPr wrap="square">
            <a:spAutoFit/>
          </a:bodyPr>
          <a:lstStyle/>
          <a:p>
            <a:pPr marL="488950" lvl="1" indent="-285750">
              <a:spcBef>
                <a:spcPct val="20000"/>
              </a:spcBef>
              <a:spcAft>
                <a:spcPts val="600"/>
              </a:spcAft>
              <a:buSzPct val="100000"/>
              <a:buFont typeface="Century Gothic" panose="020B0502020202020204" pitchFamily="34" charset="0"/>
              <a:buChar char="►"/>
            </a:pPr>
            <a:r>
              <a:rPr lang="fr-FR" dirty="0">
                <a:solidFill>
                  <a:srgbClr val="BE002D"/>
                </a:solidFill>
                <a:latin typeface="Gotham-book"/>
                <a:cs typeface="Gotham-book"/>
              </a:rPr>
              <a:t>Pour stabiliser sa facture (engagement sus 10 ans mini)</a:t>
            </a:r>
          </a:p>
          <a:p>
            <a:pPr marL="946150" lvl="2" indent="-285750">
              <a:spcBef>
                <a:spcPct val="20000"/>
              </a:spcBef>
              <a:spcAft>
                <a:spcPts val="1200"/>
              </a:spcAft>
              <a:buSzPct val="100000"/>
              <a:buFont typeface="Century Gothic" panose="020B0502020202020204" pitchFamily="34" charset="0"/>
              <a:buChar char="–"/>
            </a:pPr>
            <a:r>
              <a:rPr lang="fr-FR" sz="1600" dirty="0">
                <a:solidFill>
                  <a:srgbClr val="1D1D1B"/>
                </a:solidFill>
                <a:latin typeface="Saira Semi Condensed"/>
              </a:rPr>
              <a:t>Stabilité du prix de la partie approvisionnée en PPA sur 15 à 20 ans </a:t>
            </a:r>
          </a:p>
          <a:p>
            <a:pPr marL="488950" lvl="1" indent="-285750">
              <a:spcBef>
                <a:spcPct val="20000"/>
              </a:spcBef>
              <a:spcAft>
                <a:spcPts val="600"/>
              </a:spcAft>
              <a:buSzPct val="100000"/>
              <a:buFont typeface="Century Gothic" panose="020B0502020202020204" pitchFamily="34" charset="0"/>
              <a:buChar char="►"/>
            </a:pPr>
            <a:r>
              <a:rPr lang="fr-FR" dirty="0">
                <a:solidFill>
                  <a:srgbClr val="BE002D"/>
                </a:solidFill>
                <a:latin typeface="Gotham-book"/>
                <a:cs typeface="Gotham-book"/>
              </a:rPr>
              <a:t>Pour baisser ses coûts d’électricité (entre 50 et 60€ </a:t>
            </a:r>
            <a:r>
              <a:rPr lang="fr-FR" dirty="0" err="1">
                <a:solidFill>
                  <a:srgbClr val="BE002D"/>
                </a:solidFill>
                <a:latin typeface="Gotham-book"/>
                <a:cs typeface="Gotham-book"/>
              </a:rPr>
              <a:t>MWh</a:t>
            </a:r>
            <a:r>
              <a:rPr lang="fr-FR" dirty="0">
                <a:solidFill>
                  <a:srgbClr val="BE002D"/>
                </a:solidFill>
                <a:latin typeface="Gotham-book"/>
                <a:cs typeface="Gotham-book"/>
              </a:rPr>
              <a:t>)</a:t>
            </a:r>
          </a:p>
          <a:p>
            <a:pPr marL="946150" lvl="2" indent="-285750">
              <a:spcBef>
                <a:spcPct val="20000"/>
              </a:spcBef>
              <a:spcAft>
                <a:spcPts val="600"/>
              </a:spcAft>
              <a:buSzPct val="100000"/>
              <a:buFont typeface="Century Gothic" panose="020B0502020202020204" pitchFamily="34" charset="0"/>
              <a:buChar char="–"/>
            </a:pPr>
            <a:r>
              <a:rPr lang="fr-FR" sz="1600" dirty="0">
                <a:solidFill>
                  <a:srgbClr val="1D1D1B"/>
                </a:solidFill>
                <a:latin typeface="Saira Semi Condensed"/>
              </a:rPr>
              <a:t>Produire de l’électricité photovoltaïque coûte de moins en moins cher, en raison principalement de la baisse des coûts du matériel photovoltaïque</a:t>
            </a:r>
          </a:p>
          <a:p>
            <a:pPr marL="946150" lvl="2" indent="-285750">
              <a:spcBef>
                <a:spcPct val="20000"/>
              </a:spcBef>
              <a:spcAft>
                <a:spcPts val="600"/>
              </a:spcAft>
              <a:buSzPct val="100000"/>
              <a:buFont typeface="Century Gothic" panose="020B0502020202020204" pitchFamily="34" charset="0"/>
              <a:buChar char="–"/>
            </a:pPr>
            <a:r>
              <a:rPr lang="fr-FR" sz="1600" dirty="0">
                <a:solidFill>
                  <a:srgbClr val="1D1D1B"/>
                </a:solidFill>
                <a:latin typeface="Saira Semi Condensed"/>
              </a:rPr>
              <a:t>Le prix de contractualisation en PPA sont largement en deçà des prix marché</a:t>
            </a:r>
          </a:p>
          <a:p>
            <a:pPr marL="488950" lvl="1" indent="-285750">
              <a:spcBef>
                <a:spcPct val="20000"/>
              </a:spcBef>
              <a:spcAft>
                <a:spcPts val="600"/>
              </a:spcAft>
              <a:buSzPct val="100000"/>
              <a:buFont typeface="Century Gothic" panose="020B0502020202020204" pitchFamily="34" charset="0"/>
              <a:buChar char="►"/>
            </a:pPr>
            <a:r>
              <a:rPr lang="fr-FR" dirty="0">
                <a:solidFill>
                  <a:srgbClr val="BE002D"/>
                </a:solidFill>
                <a:latin typeface="Gotham-book"/>
                <a:cs typeface="Gotham-book"/>
              </a:rPr>
              <a:t>Pour verdir sa consommation électrique (traçabilité)</a:t>
            </a:r>
          </a:p>
          <a:p>
            <a:pPr marL="946150" lvl="2" indent="-285750">
              <a:spcBef>
                <a:spcPct val="20000"/>
              </a:spcBef>
              <a:spcAft>
                <a:spcPts val="600"/>
              </a:spcAft>
              <a:buSzPct val="100000"/>
              <a:buFont typeface="Century Gothic" panose="020B0502020202020204" pitchFamily="34" charset="0"/>
              <a:buChar char="–"/>
            </a:pPr>
            <a:r>
              <a:rPr lang="fr-FR" sz="1600" dirty="0">
                <a:solidFill>
                  <a:srgbClr val="1D1D1B"/>
                </a:solidFill>
                <a:latin typeface="Saira Semi Condensed"/>
              </a:rPr>
              <a:t>Les garanties d’origine sont cédées en même temps que la vente de l’électricité</a:t>
            </a:r>
          </a:p>
          <a:p>
            <a:pPr marL="946150" lvl="2" indent="-285750">
              <a:spcBef>
                <a:spcPct val="20000"/>
              </a:spcBef>
              <a:spcAft>
                <a:spcPts val="600"/>
              </a:spcAft>
              <a:buSzPct val="100000"/>
              <a:buFont typeface="Century Gothic" panose="020B0502020202020204" pitchFamily="34" charset="0"/>
              <a:buChar char="–"/>
            </a:pPr>
            <a:r>
              <a:rPr lang="fr-FR" sz="1600" dirty="0">
                <a:solidFill>
                  <a:srgbClr val="1D1D1B"/>
                </a:solidFill>
                <a:latin typeface="Saira Semi Condensed"/>
              </a:rPr>
              <a:t>La possibilité de « tracer » l’électricité achetée permet de valoriser l’économie circulaire du projet</a:t>
            </a:r>
          </a:p>
        </p:txBody>
      </p:sp>
      <p:sp>
        <p:nvSpPr>
          <p:cNvPr id="6"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Groupe de travail Electricité renouvelable locale en circuit court</a:t>
            </a:r>
          </a:p>
        </p:txBody>
      </p:sp>
    </p:spTree>
    <p:extLst>
      <p:ext uri="{BB962C8B-B14F-4D97-AF65-F5344CB8AC3E}">
        <p14:creationId xmlns:p14="http://schemas.microsoft.com/office/powerpoint/2010/main" val="414885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882604" y="1756555"/>
            <a:ext cx="1633463" cy="911362"/>
          </a:xfrm>
          <a:prstGeom prst="rect">
            <a:avLst/>
          </a:prstGeom>
        </p:spPr>
      </p:pic>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Groupe de travail Electricité renouvelable locale en circuit court</a:t>
            </a:r>
          </a:p>
        </p:txBody>
      </p:sp>
      <p:sp>
        <p:nvSpPr>
          <p:cNvPr id="2" name="ZoneTexte 1"/>
          <p:cNvSpPr txBox="1"/>
          <p:nvPr/>
        </p:nvSpPr>
        <p:spPr>
          <a:xfrm>
            <a:off x="243558" y="1327785"/>
            <a:ext cx="4392488" cy="369332"/>
          </a:xfrm>
          <a:prstGeom prst="rect">
            <a:avLst/>
          </a:prstGeom>
          <a:noFill/>
        </p:spPr>
        <p:txBody>
          <a:bodyPr wrap="square" rtlCol="0">
            <a:spAutoFit/>
          </a:bodyPr>
          <a:lstStyle/>
          <a:p>
            <a:r>
              <a:rPr lang="fr-FR" dirty="0">
                <a:solidFill>
                  <a:srgbClr val="B1003B"/>
                </a:solidFill>
              </a:rPr>
              <a:t>Un premier groupe d’entreprise</a:t>
            </a:r>
          </a:p>
        </p:txBody>
      </p:sp>
      <p:pic>
        <p:nvPicPr>
          <p:cNvPr id="5" name="Image 4"/>
          <p:cNvPicPr>
            <a:picLocks noChangeAspect="1"/>
          </p:cNvPicPr>
          <p:nvPr/>
        </p:nvPicPr>
        <p:blipFill>
          <a:blip r:embed="rId4"/>
          <a:stretch>
            <a:fillRect/>
          </a:stretch>
        </p:blipFill>
        <p:spPr>
          <a:xfrm>
            <a:off x="155575" y="2883614"/>
            <a:ext cx="1815852" cy="1000257"/>
          </a:xfrm>
          <a:prstGeom prst="rect">
            <a:avLst/>
          </a:prstGeom>
        </p:spPr>
      </p:pic>
      <p:pic>
        <p:nvPicPr>
          <p:cNvPr id="8" name="Image 7"/>
          <p:cNvPicPr>
            <a:picLocks noChangeAspect="1"/>
          </p:cNvPicPr>
          <p:nvPr/>
        </p:nvPicPr>
        <p:blipFill>
          <a:blip r:embed="rId5"/>
          <a:stretch>
            <a:fillRect/>
          </a:stretch>
        </p:blipFill>
        <p:spPr>
          <a:xfrm>
            <a:off x="4894812" y="2378745"/>
            <a:ext cx="2880795" cy="960807"/>
          </a:xfrm>
          <a:prstGeom prst="rect">
            <a:avLst/>
          </a:prstGeom>
        </p:spPr>
      </p:pic>
      <p:pic>
        <p:nvPicPr>
          <p:cNvPr id="9" name="Image 8"/>
          <p:cNvPicPr>
            <a:picLocks noChangeAspect="1"/>
          </p:cNvPicPr>
          <p:nvPr/>
        </p:nvPicPr>
        <p:blipFill>
          <a:blip r:embed="rId6"/>
          <a:stretch>
            <a:fillRect/>
          </a:stretch>
        </p:blipFill>
        <p:spPr>
          <a:xfrm>
            <a:off x="0" y="5085184"/>
            <a:ext cx="1746154" cy="1746154"/>
          </a:xfrm>
          <a:prstGeom prst="rect">
            <a:avLst/>
          </a:prstGeom>
        </p:spPr>
      </p:pic>
      <p:pic>
        <p:nvPicPr>
          <p:cNvPr id="10" name="Image 9"/>
          <p:cNvPicPr>
            <a:picLocks noChangeAspect="1"/>
          </p:cNvPicPr>
          <p:nvPr/>
        </p:nvPicPr>
        <p:blipFill>
          <a:blip r:embed="rId7"/>
          <a:stretch>
            <a:fillRect/>
          </a:stretch>
        </p:blipFill>
        <p:spPr>
          <a:xfrm>
            <a:off x="2156520" y="5687919"/>
            <a:ext cx="2095386" cy="889321"/>
          </a:xfrm>
          <a:prstGeom prst="rect">
            <a:avLst/>
          </a:prstGeom>
        </p:spPr>
      </p:pic>
      <p:pic>
        <p:nvPicPr>
          <p:cNvPr id="11" name="Image 10"/>
          <p:cNvPicPr>
            <a:picLocks noChangeAspect="1"/>
          </p:cNvPicPr>
          <p:nvPr/>
        </p:nvPicPr>
        <p:blipFill>
          <a:blip r:embed="rId8"/>
          <a:stretch>
            <a:fillRect/>
          </a:stretch>
        </p:blipFill>
        <p:spPr>
          <a:xfrm>
            <a:off x="2289894" y="4649043"/>
            <a:ext cx="2857500" cy="1171575"/>
          </a:xfrm>
          <a:prstGeom prst="rect">
            <a:avLst/>
          </a:prstGeom>
        </p:spPr>
      </p:pic>
      <p:pic>
        <p:nvPicPr>
          <p:cNvPr id="12" name="Image 11"/>
          <p:cNvPicPr>
            <a:picLocks noChangeAspect="1"/>
          </p:cNvPicPr>
          <p:nvPr/>
        </p:nvPicPr>
        <p:blipFill>
          <a:blip r:embed="rId9"/>
          <a:stretch>
            <a:fillRect/>
          </a:stretch>
        </p:blipFill>
        <p:spPr>
          <a:xfrm>
            <a:off x="588443" y="4574935"/>
            <a:ext cx="1157711" cy="659895"/>
          </a:xfrm>
          <a:prstGeom prst="rect">
            <a:avLst/>
          </a:prstGeom>
        </p:spPr>
      </p:pic>
      <p:pic>
        <p:nvPicPr>
          <p:cNvPr id="14" name="Image 13"/>
          <p:cNvPicPr>
            <a:picLocks noChangeAspect="1"/>
          </p:cNvPicPr>
          <p:nvPr/>
        </p:nvPicPr>
        <p:blipFill>
          <a:blip r:embed="rId10"/>
          <a:stretch>
            <a:fillRect/>
          </a:stretch>
        </p:blipFill>
        <p:spPr>
          <a:xfrm>
            <a:off x="4207715" y="1451148"/>
            <a:ext cx="1239387" cy="567430"/>
          </a:xfrm>
          <a:prstGeom prst="rect">
            <a:avLst/>
          </a:prstGeom>
        </p:spPr>
      </p:pic>
      <p:pic>
        <p:nvPicPr>
          <p:cNvPr id="15" name="Image 14"/>
          <p:cNvPicPr>
            <a:picLocks noChangeAspect="1"/>
          </p:cNvPicPr>
          <p:nvPr/>
        </p:nvPicPr>
        <p:blipFill>
          <a:blip r:embed="rId11"/>
          <a:stretch>
            <a:fillRect/>
          </a:stretch>
        </p:blipFill>
        <p:spPr>
          <a:xfrm>
            <a:off x="7118639" y="3464254"/>
            <a:ext cx="1547201" cy="1130182"/>
          </a:xfrm>
          <a:prstGeom prst="rect">
            <a:avLst/>
          </a:prstGeom>
        </p:spPr>
      </p:pic>
      <p:sp>
        <p:nvSpPr>
          <p:cNvPr id="16" name="AutoShape 2" descr="Alliance Forêts Bois - 1ère coopérative forestière de Fr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p:cNvPicPr>
            <a:picLocks noChangeAspect="1"/>
          </p:cNvPicPr>
          <p:nvPr/>
        </p:nvPicPr>
        <p:blipFill>
          <a:blip r:embed="rId12"/>
          <a:stretch>
            <a:fillRect/>
          </a:stretch>
        </p:blipFill>
        <p:spPr>
          <a:xfrm>
            <a:off x="5220072" y="5605017"/>
            <a:ext cx="1765573" cy="821072"/>
          </a:xfrm>
          <a:prstGeom prst="rect">
            <a:avLst/>
          </a:prstGeom>
        </p:spPr>
      </p:pic>
      <p:pic>
        <p:nvPicPr>
          <p:cNvPr id="18" name="Image 17"/>
          <p:cNvPicPr>
            <a:picLocks noChangeAspect="1"/>
          </p:cNvPicPr>
          <p:nvPr/>
        </p:nvPicPr>
        <p:blipFill>
          <a:blip r:embed="rId13"/>
          <a:stretch>
            <a:fillRect/>
          </a:stretch>
        </p:blipFill>
        <p:spPr>
          <a:xfrm>
            <a:off x="7459159" y="5179957"/>
            <a:ext cx="866160" cy="850120"/>
          </a:xfrm>
          <a:prstGeom prst="rect">
            <a:avLst/>
          </a:prstGeom>
        </p:spPr>
      </p:pic>
      <p:pic>
        <p:nvPicPr>
          <p:cNvPr id="19" name="Image 18"/>
          <p:cNvPicPr>
            <a:picLocks noChangeAspect="1"/>
          </p:cNvPicPr>
          <p:nvPr/>
        </p:nvPicPr>
        <p:blipFill>
          <a:blip r:embed="rId14"/>
          <a:stretch>
            <a:fillRect/>
          </a:stretch>
        </p:blipFill>
        <p:spPr>
          <a:xfrm>
            <a:off x="5816936" y="1422451"/>
            <a:ext cx="1301703" cy="668208"/>
          </a:xfrm>
          <a:prstGeom prst="rect">
            <a:avLst/>
          </a:prstGeom>
        </p:spPr>
      </p:pic>
      <p:pic>
        <p:nvPicPr>
          <p:cNvPr id="20" name="Image 19"/>
          <p:cNvPicPr>
            <a:picLocks noChangeAspect="1"/>
          </p:cNvPicPr>
          <p:nvPr/>
        </p:nvPicPr>
        <p:blipFill>
          <a:blip r:embed="rId15"/>
          <a:stretch>
            <a:fillRect/>
          </a:stretch>
        </p:blipFill>
        <p:spPr>
          <a:xfrm>
            <a:off x="2993407" y="3228859"/>
            <a:ext cx="1511803" cy="1424277"/>
          </a:xfrm>
          <a:prstGeom prst="rect">
            <a:avLst/>
          </a:prstGeom>
        </p:spPr>
      </p:pic>
      <p:pic>
        <p:nvPicPr>
          <p:cNvPr id="21" name="Image 20"/>
          <p:cNvPicPr>
            <a:picLocks noChangeAspect="1"/>
          </p:cNvPicPr>
          <p:nvPr/>
        </p:nvPicPr>
        <p:blipFill>
          <a:blip r:embed="rId16"/>
          <a:stretch>
            <a:fillRect/>
          </a:stretch>
        </p:blipFill>
        <p:spPr>
          <a:xfrm>
            <a:off x="5176938" y="3711427"/>
            <a:ext cx="1347938" cy="1283471"/>
          </a:xfrm>
          <a:prstGeom prst="rect">
            <a:avLst/>
          </a:prstGeom>
        </p:spPr>
      </p:pic>
      <p:pic>
        <p:nvPicPr>
          <p:cNvPr id="22" name="Image 21"/>
          <p:cNvPicPr>
            <a:picLocks noChangeAspect="1"/>
          </p:cNvPicPr>
          <p:nvPr/>
        </p:nvPicPr>
        <p:blipFill>
          <a:blip r:embed="rId17"/>
          <a:stretch>
            <a:fillRect/>
          </a:stretch>
        </p:blipFill>
        <p:spPr>
          <a:xfrm>
            <a:off x="2602066" y="2292191"/>
            <a:ext cx="2073366" cy="652295"/>
          </a:xfrm>
          <a:prstGeom prst="rect">
            <a:avLst/>
          </a:prstGeom>
        </p:spPr>
      </p:pic>
      <p:pic>
        <p:nvPicPr>
          <p:cNvPr id="23" name="Image 22"/>
          <p:cNvPicPr>
            <a:picLocks noChangeAspect="1"/>
          </p:cNvPicPr>
          <p:nvPr/>
        </p:nvPicPr>
        <p:blipFill>
          <a:blip r:embed="rId18"/>
          <a:stretch>
            <a:fillRect/>
          </a:stretch>
        </p:blipFill>
        <p:spPr>
          <a:xfrm>
            <a:off x="7164716" y="1451148"/>
            <a:ext cx="1623170" cy="1623170"/>
          </a:xfrm>
          <a:prstGeom prst="rect">
            <a:avLst/>
          </a:prstGeom>
        </p:spPr>
      </p:pic>
    </p:spTree>
    <p:extLst>
      <p:ext uri="{BB962C8B-B14F-4D97-AF65-F5344CB8AC3E}">
        <p14:creationId xmlns:p14="http://schemas.microsoft.com/office/powerpoint/2010/main" val="3770647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èche droite 26"/>
          <p:cNvSpPr/>
          <p:nvPr/>
        </p:nvSpPr>
        <p:spPr>
          <a:xfrm>
            <a:off x="206885" y="4655296"/>
            <a:ext cx="8801479" cy="792088"/>
          </a:xfrm>
          <a:prstGeom prst="rightArrow">
            <a:avLst>
              <a:gd name="adj1" fmla="val 50000"/>
              <a:gd name="adj2" fmla="val 5215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Groupe de travail Electricité renouvelable locale en circuit court</a:t>
            </a:r>
          </a:p>
        </p:txBody>
      </p:sp>
      <p:sp>
        <p:nvSpPr>
          <p:cNvPr id="8" name="ZoneTexte 7"/>
          <p:cNvSpPr txBox="1"/>
          <p:nvPr/>
        </p:nvSpPr>
        <p:spPr>
          <a:xfrm>
            <a:off x="-25879" y="2763556"/>
            <a:ext cx="1440160" cy="369332"/>
          </a:xfrm>
          <a:prstGeom prst="rect">
            <a:avLst/>
          </a:prstGeom>
          <a:noFill/>
        </p:spPr>
        <p:txBody>
          <a:bodyPr wrap="square" rtlCol="0">
            <a:spAutoFit/>
          </a:bodyPr>
          <a:lstStyle/>
          <a:p>
            <a:r>
              <a:rPr lang="fr-FR" dirty="0"/>
              <a:t>Candidature</a:t>
            </a:r>
          </a:p>
        </p:txBody>
      </p:sp>
      <p:sp>
        <p:nvSpPr>
          <p:cNvPr id="9" name="ZoneTexte 8"/>
          <p:cNvSpPr txBox="1"/>
          <p:nvPr/>
        </p:nvSpPr>
        <p:spPr>
          <a:xfrm>
            <a:off x="1914505" y="2769118"/>
            <a:ext cx="1440160" cy="369332"/>
          </a:xfrm>
          <a:prstGeom prst="rect">
            <a:avLst/>
          </a:prstGeom>
          <a:noFill/>
        </p:spPr>
        <p:txBody>
          <a:bodyPr wrap="square" rtlCol="0">
            <a:spAutoFit/>
          </a:bodyPr>
          <a:lstStyle/>
          <a:p>
            <a:r>
              <a:rPr lang="fr-FR" dirty="0"/>
              <a:t>Opportunité</a:t>
            </a:r>
          </a:p>
        </p:txBody>
      </p:sp>
      <p:sp>
        <p:nvSpPr>
          <p:cNvPr id="10" name="ZoneTexte 9"/>
          <p:cNvSpPr txBox="1"/>
          <p:nvPr/>
        </p:nvSpPr>
        <p:spPr>
          <a:xfrm>
            <a:off x="3427155" y="1423516"/>
            <a:ext cx="1440160" cy="646331"/>
          </a:xfrm>
          <a:prstGeom prst="rect">
            <a:avLst/>
          </a:prstGeom>
          <a:noFill/>
        </p:spPr>
        <p:txBody>
          <a:bodyPr wrap="square" rtlCol="0">
            <a:spAutoFit/>
          </a:bodyPr>
          <a:lstStyle/>
          <a:p>
            <a:r>
              <a:rPr lang="fr-FR" dirty="0"/>
              <a:t>Faisabilité individuelle</a:t>
            </a:r>
          </a:p>
        </p:txBody>
      </p:sp>
      <p:sp>
        <p:nvSpPr>
          <p:cNvPr id="11" name="ZoneTexte 10"/>
          <p:cNvSpPr txBox="1"/>
          <p:nvPr/>
        </p:nvSpPr>
        <p:spPr>
          <a:xfrm>
            <a:off x="3491880" y="3862789"/>
            <a:ext cx="1440160" cy="646331"/>
          </a:xfrm>
          <a:prstGeom prst="rect">
            <a:avLst/>
          </a:prstGeom>
          <a:noFill/>
        </p:spPr>
        <p:txBody>
          <a:bodyPr wrap="square" rtlCol="0">
            <a:spAutoFit/>
          </a:bodyPr>
          <a:lstStyle/>
          <a:p>
            <a:r>
              <a:rPr lang="fr-FR" dirty="0"/>
              <a:t>Faisabilité collective</a:t>
            </a:r>
          </a:p>
        </p:txBody>
      </p:sp>
      <p:sp>
        <p:nvSpPr>
          <p:cNvPr id="12" name="Flèche droite 11"/>
          <p:cNvSpPr/>
          <p:nvPr/>
        </p:nvSpPr>
        <p:spPr>
          <a:xfrm>
            <a:off x="1412365" y="2855889"/>
            <a:ext cx="504056" cy="1846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Organigramme : Processus 12"/>
          <p:cNvSpPr/>
          <p:nvPr/>
        </p:nvSpPr>
        <p:spPr>
          <a:xfrm>
            <a:off x="3285689" y="2915652"/>
            <a:ext cx="710247" cy="92333"/>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Double flèche verticale 13"/>
          <p:cNvSpPr/>
          <p:nvPr/>
        </p:nvSpPr>
        <p:spPr>
          <a:xfrm>
            <a:off x="3923928" y="2136338"/>
            <a:ext cx="216024" cy="1582435"/>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Virage 15"/>
          <p:cNvSpPr/>
          <p:nvPr/>
        </p:nvSpPr>
        <p:spPr>
          <a:xfrm rot="5400000">
            <a:off x="4808161" y="1567440"/>
            <a:ext cx="1084766" cy="1179216"/>
          </a:xfrm>
          <a:prstGeom prst="bentArrow">
            <a:avLst>
              <a:gd name="adj1" fmla="val 9984"/>
              <a:gd name="adj2" fmla="val 19091"/>
              <a:gd name="adj3" fmla="val 25000"/>
              <a:gd name="adj4" fmla="val 453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8" name="Virage 17"/>
          <p:cNvSpPr/>
          <p:nvPr/>
        </p:nvSpPr>
        <p:spPr>
          <a:xfrm rot="5400000" flipH="1">
            <a:off x="4810418" y="3204985"/>
            <a:ext cx="1089235" cy="1170232"/>
          </a:xfrm>
          <a:prstGeom prst="bentArrow">
            <a:avLst>
              <a:gd name="adj1" fmla="val 10784"/>
              <a:gd name="adj2" fmla="val 19091"/>
              <a:gd name="adj3" fmla="val 25000"/>
              <a:gd name="adj4" fmla="val 453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9" name="ZoneTexte 18"/>
          <p:cNvSpPr txBox="1"/>
          <p:nvPr/>
        </p:nvSpPr>
        <p:spPr>
          <a:xfrm>
            <a:off x="4909023" y="2781652"/>
            <a:ext cx="1570434" cy="369332"/>
          </a:xfrm>
          <a:prstGeom prst="rect">
            <a:avLst/>
          </a:prstGeom>
          <a:noFill/>
        </p:spPr>
        <p:txBody>
          <a:bodyPr wrap="square" rtlCol="0">
            <a:spAutoFit/>
          </a:bodyPr>
          <a:lstStyle/>
          <a:p>
            <a:r>
              <a:rPr lang="fr-FR" dirty="0"/>
              <a:t>Appel d’offre</a:t>
            </a:r>
          </a:p>
        </p:txBody>
      </p:sp>
      <p:sp>
        <p:nvSpPr>
          <p:cNvPr id="20" name="Flèche droite 19"/>
          <p:cNvSpPr/>
          <p:nvPr/>
        </p:nvSpPr>
        <p:spPr>
          <a:xfrm>
            <a:off x="6397571" y="2869485"/>
            <a:ext cx="504056" cy="1846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6865649" y="2348057"/>
            <a:ext cx="1839471" cy="1200329"/>
          </a:xfrm>
          <a:prstGeom prst="rect">
            <a:avLst/>
          </a:prstGeom>
          <a:noFill/>
        </p:spPr>
        <p:txBody>
          <a:bodyPr wrap="square" rtlCol="0">
            <a:spAutoFit/>
          </a:bodyPr>
          <a:lstStyle/>
          <a:p>
            <a:pPr algn="ctr"/>
            <a:r>
              <a:rPr lang="fr-FR" dirty="0"/>
              <a:t>Sélection des projets et négociation du contrat</a:t>
            </a:r>
          </a:p>
        </p:txBody>
      </p:sp>
      <p:sp>
        <p:nvSpPr>
          <p:cNvPr id="23" name="ZoneTexte 22"/>
          <p:cNvSpPr txBox="1"/>
          <p:nvPr/>
        </p:nvSpPr>
        <p:spPr>
          <a:xfrm>
            <a:off x="3707904" y="4890646"/>
            <a:ext cx="1799443" cy="338554"/>
          </a:xfrm>
          <a:prstGeom prst="rect">
            <a:avLst/>
          </a:prstGeom>
          <a:noFill/>
        </p:spPr>
        <p:txBody>
          <a:bodyPr wrap="square" rtlCol="0">
            <a:spAutoFit/>
          </a:bodyPr>
          <a:lstStyle/>
          <a:p>
            <a:pPr algn="ctr"/>
            <a:r>
              <a:rPr lang="fr-FR" sz="1600" dirty="0"/>
              <a:t>Septembre 2022</a:t>
            </a:r>
          </a:p>
        </p:txBody>
      </p:sp>
      <p:sp>
        <p:nvSpPr>
          <p:cNvPr id="24" name="ZoneTexte 23"/>
          <p:cNvSpPr txBox="1"/>
          <p:nvPr/>
        </p:nvSpPr>
        <p:spPr>
          <a:xfrm>
            <a:off x="6865649" y="4890646"/>
            <a:ext cx="1799443" cy="338554"/>
          </a:xfrm>
          <a:prstGeom prst="rect">
            <a:avLst/>
          </a:prstGeom>
          <a:noFill/>
        </p:spPr>
        <p:txBody>
          <a:bodyPr wrap="square" rtlCol="0">
            <a:spAutoFit/>
          </a:bodyPr>
          <a:lstStyle/>
          <a:p>
            <a:pPr algn="ctr"/>
            <a:r>
              <a:rPr lang="fr-FR" sz="1600" dirty="0"/>
              <a:t>Janvier 2023</a:t>
            </a:r>
          </a:p>
        </p:txBody>
      </p:sp>
      <p:sp>
        <p:nvSpPr>
          <p:cNvPr id="25" name="ZoneTexte 24"/>
          <p:cNvSpPr txBox="1"/>
          <p:nvPr/>
        </p:nvSpPr>
        <p:spPr>
          <a:xfrm>
            <a:off x="614351" y="4890646"/>
            <a:ext cx="2100083" cy="338554"/>
          </a:xfrm>
          <a:prstGeom prst="rect">
            <a:avLst/>
          </a:prstGeom>
          <a:noFill/>
        </p:spPr>
        <p:txBody>
          <a:bodyPr wrap="square" rtlCol="0">
            <a:spAutoFit/>
          </a:bodyPr>
          <a:lstStyle/>
          <a:p>
            <a:pPr algn="ctr"/>
            <a:r>
              <a:rPr lang="fr-FR" sz="1600" dirty="0"/>
              <a:t>Février à mai 2022</a:t>
            </a:r>
          </a:p>
        </p:txBody>
      </p:sp>
      <p:sp>
        <p:nvSpPr>
          <p:cNvPr id="26" name="ZoneTexte 25"/>
          <p:cNvSpPr txBox="1"/>
          <p:nvPr/>
        </p:nvSpPr>
        <p:spPr>
          <a:xfrm>
            <a:off x="260236" y="6017999"/>
            <a:ext cx="8560236" cy="369332"/>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a:t>Pour participer, merci d’envoyer un mail à : julien.jimenez@nouvelle-aquitaine.fr</a:t>
            </a:r>
          </a:p>
        </p:txBody>
      </p:sp>
      <p:grpSp>
        <p:nvGrpSpPr>
          <p:cNvPr id="30" name="Groupe 29"/>
          <p:cNvGrpSpPr/>
          <p:nvPr/>
        </p:nvGrpSpPr>
        <p:grpSpPr>
          <a:xfrm>
            <a:off x="867698" y="1338258"/>
            <a:ext cx="1592893" cy="852173"/>
            <a:chOff x="323528" y="1340768"/>
            <a:chExt cx="1592893" cy="852173"/>
          </a:xfrm>
        </p:grpSpPr>
        <p:sp>
          <p:nvSpPr>
            <p:cNvPr id="29" name="Ellipse 28"/>
            <p:cNvSpPr/>
            <p:nvPr/>
          </p:nvSpPr>
          <p:spPr>
            <a:xfrm>
              <a:off x="323528" y="1340768"/>
              <a:ext cx="1592893" cy="8521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p:cNvSpPr txBox="1"/>
            <p:nvPr/>
          </p:nvSpPr>
          <p:spPr>
            <a:xfrm>
              <a:off x="537475" y="1582188"/>
              <a:ext cx="1126917" cy="369332"/>
            </a:xfrm>
            <a:prstGeom prst="rect">
              <a:avLst/>
            </a:prstGeom>
            <a:noFill/>
          </p:spPr>
          <p:txBody>
            <a:bodyPr wrap="square" rtlCol="0">
              <a:spAutoFit/>
            </a:bodyPr>
            <a:lstStyle/>
            <a:p>
              <a:pPr algn="ctr"/>
              <a:r>
                <a:rPr lang="fr-FR" b="1" dirty="0">
                  <a:solidFill>
                    <a:schemeClr val="bg1"/>
                  </a:solidFill>
                </a:rPr>
                <a:t>&gt; 5GWh</a:t>
              </a:r>
            </a:p>
          </p:txBody>
        </p:sp>
      </p:grpSp>
    </p:spTree>
    <p:extLst>
      <p:ext uri="{BB962C8B-B14F-4D97-AF65-F5344CB8AC3E}">
        <p14:creationId xmlns:p14="http://schemas.microsoft.com/office/powerpoint/2010/main" val="243787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716016" y="1700808"/>
            <a:ext cx="4320480" cy="1077218"/>
          </a:xfrm>
          <a:prstGeom prst="rect">
            <a:avLst/>
          </a:prstGeom>
          <a:noFill/>
        </p:spPr>
        <p:txBody>
          <a:bodyPr wrap="square" rtlCol="0">
            <a:spAutoFit/>
          </a:bodyPr>
          <a:lstStyle/>
          <a:p>
            <a:pPr algn="ctr"/>
            <a:r>
              <a:rPr lang="fr-FR" sz="3200" dirty="0"/>
              <a:t>Merci de votre participation</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5949280"/>
            <a:ext cx="1312589" cy="608615"/>
          </a:xfrm>
          <a:prstGeom prst="rect">
            <a:avLst/>
          </a:prstGeom>
        </p:spPr>
      </p:pic>
    </p:spTree>
    <p:extLst>
      <p:ext uri="{BB962C8B-B14F-4D97-AF65-F5344CB8AC3E}">
        <p14:creationId xmlns:p14="http://schemas.microsoft.com/office/powerpoint/2010/main" val="419724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Impacts de la taxe carbone sur le prix des énergies fossiles</a:t>
            </a:r>
          </a:p>
          <a:p>
            <a:pPr marL="0" lvl="1" algn="r">
              <a:spcAft>
                <a:spcPts val="600"/>
              </a:spcAft>
            </a:pPr>
            <a:r>
              <a:rPr lang="fr-FR" sz="1600" i="1" dirty="0">
                <a:solidFill>
                  <a:srgbClr val="B1003B"/>
                </a:solidFill>
                <a:latin typeface="Century Gothic" panose="020B0502020202020204" pitchFamily="34" charset="0"/>
                <a:cs typeface="Gotham-Bold"/>
              </a:rPr>
              <a:t>Une application difficile</a:t>
            </a:r>
          </a:p>
        </p:txBody>
      </p:sp>
      <p:graphicFrame>
        <p:nvGraphicFramePr>
          <p:cNvPr id="5" name="Diagramme 4"/>
          <p:cNvGraphicFramePr/>
          <p:nvPr>
            <p:extLst>
              <p:ext uri="{D42A27DB-BD31-4B8C-83A1-F6EECF244321}">
                <p14:modId xmlns:p14="http://schemas.microsoft.com/office/powerpoint/2010/main" val="1625668638"/>
              </p:ext>
            </p:extLst>
          </p:nvPr>
        </p:nvGraphicFramePr>
        <p:xfrm>
          <a:off x="107504" y="980728"/>
          <a:ext cx="8928992"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0968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3"/>
          <a:stretch>
            <a:fillRect/>
          </a:stretch>
        </p:blipFill>
        <p:spPr>
          <a:xfrm>
            <a:off x="7524328" y="6021288"/>
            <a:ext cx="1316850" cy="609653"/>
          </a:xfrm>
          <a:prstGeom prst="rect">
            <a:avLst/>
          </a:prstGeom>
        </p:spPr>
      </p:pic>
      <p:sp>
        <p:nvSpPr>
          <p:cNvPr id="5" name="Rectangle 5"/>
          <p:cNvSpPr>
            <a:spLocks noChangeArrowheads="1"/>
          </p:cNvSpPr>
          <p:nvPr/>
        </p:nvSpPr>
        <p:spPr bwMode="auto">
          <a:xfrm>
            <a:off x="346619" y="2500588"/>
            <a:ext cx="811381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6" name="Titre 1"/>
          <p:cNvSpPr txBox="1">
            <a:spLocks/>
          </p:cNvSpPr>
          <p:nvPr/>
        </p:nvSpPr>
        <p:spPr bwMode="auto">
          <a:xfrm>
            <a:off x="2843808" y="260648"/>
            <a:ext cx="5976664"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Impacts de la taxe carbone sur le prix des énergies fossiles</a:t>
            </a:r>
          </a:p>
          <a:p>
            <a:pPr marL="0" lvl="1" algn="r">
              <a:spcAft>
                <a:spcPts val="600"/>
              </a:spcAft>
            </a:pPr>
            <a:r>
              <a:rPr lang="fr-FR" sz="1600" i="1" dirty="0">
                <a:solidFill>
                  <a:srgbClr val="B1003B"/>
                </a:solidFill>
                <a:latin typeface="Century Gothic" panose="020B0502020202020204" pitchFamily="34" charset="0"/>
                <a:cs typeface="Gotham-Bold"/>
              </a:rPr>
              <a:t>Une application difficile</a:t>
            </a:r>
          </a:p>
        </p:txBody>
      </p:sp>
      <p:pic>
        <p:nvPicPr>
          <p:cNvPr id="4" name="Image 3"/>
          <p:cNvPicPr>
            <a:picLocks noChangeAspect="1"/>
          </p:cNvPicPr>
          <p:nvPr/>
        </p:nvPicPr>
        <p:blipFill>
          <a:blip r:embed="rId4"/>
          <a:stretch>
            <a:fillRect/>
          </a:stretch>
        </p:blipFill>
        <p:spPr>
          <a:xfrm>
            <a:off x="395536" y="1484784"/>
            <a:ext cx="6428390" cy="5266364"/>
          </a:xfrm>
          <a:prstGeom prst="rect">
            <a:avLst/>
          </a:prstGeom>
        </p:spPr>
      </p:pic>
      <p:sp>
        <p:nvSpPr>
          <p:cNvPr id="2" name="ZoneTexte 1"/>
          <p:cNvSpPr txBox="1"/>
          <p:nvPr/>
        </p:nvSpPr>
        <p:spPr>
          <a:xfrm flipH="1">
            <a:off x="1315816" y="2476753"/>
            <a:ext cx="2465333" cy="1754326"/>
          </a:xfrm>
          <a:prstGeom prst="leftArrowCallout">
            <a:avLst>
              <a:gd name="adj1" fmla="val 10533"/>
              <a:gd name="adj2" fmla="val 9287"/>
              <a:gd name="adj3" fmla="val 10624"/>
              <a:gd name="adj4" fmla="val 78730"/>
            </a:avLst>
          </a:prstGeom>
          <a:solidFill>
            <a:schemeClr val="bg1"/>
          </a:solidFill>
          <a:ln>
            <a:solidFill>
              <a:srgbClr val="B1003B"/>
            </a:solidFill>
          </a:ln>
        </p:spPr>
        <p:txBody>
          <a:bodyPr wrap="square" rtlCol="0">
            <a:spAutoFit/>
          </a:bodyPr>
          <a:lstStyle/>
          <a:p>
            <a:pPr algn="ctr"/>
            <a:endParaRPr lang="fr-FR" dirty="0">
              <a:solidFill>
                <a:srgbClr val="B1003B"/>
              </a:solidFill>
            </a:endParaRPr>
          </a:p>
          <a:p>
            <a:pPr algn="ctr"/>
            <a:r>
              <a:rPr lang="fr-FR" dirty="0">
                <a:solidFill>
                  <a:srgbClr val="B1003B"/>
                </a:solidFill>
              </a:rPr>
              <a:t>Gel de la taxe depuis 2019 et la crise des Gilets Jaunes</a:t>
            </a:r>
          </a:p>
          <a:p>
            <a:pPr algn="ctr"/>
            <a:endParaRPr lang="fr-FR" dirty="0">
              <a:solidFill>
                <a:srgbClr val="B1003B"/>
              </a:solidFill>
            </a:endParaRPr>
          </a:p>
        </p:txBody>
      </p:sp>
      <p:cxnSp>
        <p:nvCxnSpPr>
          <p:cNvPr id="8" name="Connecteur droit 7"/>
          <p:cNvCxnSpPr/>
          <p:nvPr/>
        </p:nvCxnSpPr>
        <p:spPr>
          <a:xfrm flipV="1">
            <a:off x="3836098" y="2420888"/>
            <a:ext cx="0" cy="4210053"/>
          </a:xfrm>
          <a:prstGeom prst="line">
            <a:avLst/>
          </a:prstGeom>
          <a:ln>
            <a:solidFill>
              <a:srgbClr val="B1003B"/>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62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2843807" y="260648"/>
            <a:ext cx="6192689" cy="1160840"/>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Impacts de la taxe carbone sur le prix des énergies fossiles</a:t>
            </a:r>
          </a:p>
          <a:p>
            <a:pPr marL="0" lvl="1" algn="r">
              <a:spcAft>
                <a:spcPts val="600"/>
              </a:spcAft>
            </a:pPr>
            <a:r>
              <a:rPr lang="fr-FR" sz="1600" i="1" dirty="0">
                <a:solidFill>
                  <a:srgbClr val="B1003B"/>
                </a:solidFill>
                <a:latin typeface="Century Gothic" panose="020B0502020202020204" pitchFamily="34" charset="0"/>
                <a:cs typeface="Gotham-Bold"/>
              </a:rPr>
              <a:t>Quel impact sur les prix des combustibles ?</a:t>
            </a:r>
          </a:p>
        </p:txBody>
      </p:sp>
      <p:sp>
        <p:nvSpPr>
          <p:cNvPr id="6" name="Rectangle avec flèche vers le bas 5"/>
          <p:cNvSpPr/>
          <p:nvPr/>
        </p:nvSpPr>
        <p:spPr>
          <a:xfrm>
            <a:off x="5904744" y="1962597"/>
            <a:ext cx="2700300" cy="2483227"/>
          </a:xfrm>
          <a:prstGeom prst="downArrowCallout">
            <a:avLst>
              <a:gd name="adj1" fmla="val 22262"/>
              <a:gd name="adj2" fmla="val 18839"/>
              <a:gd name="adj3" fmla="val 14389"/>
              <a:gd name="adj4" fmla="val 72420"/>
            </a:avLst>
          </a:prstGeom>
          <a:ln>
            <a:solidFill>
              <a:srgbClr val="B1003B"/>
            </a:solidFill>
          </a:ln>
        </p:spPr>
        <p:txBody>
          <a:bodyPr wrap="square">
            <a:spAutoFit/>
          </a:bodyPr>
          <a:lstStyle/>
          <a:p>
            <a:pPr algn="ctr"/>
            <a:endParaRPr lang="fr-FR" altLang="fr-FR" sz="1400" dirty="0">
              <a:solidFill>
                <a:srgbClr val="B1003B"/>
              </a:solidFill>
              <a:latin typeface="Century Gothic" panose="020B0502020202020204" pitchFamily="34" charset="0"/>
            </a:endParaRPr>
          </a:p>
          <a:p>
            <a:pPr algn="ctr"/>
            <a:r>
              <a:rPr lang="fr-FR" altLang="fr-FR" sz="1400" dirty="0">
                <a:solidFill>
                  <a:srgbClr val="B1003B"/>
                </a:solidFill>
                <a:latin typeface="Century Gothic" panose="020B0502020202020204" pitchFamily="34" charset="0"/>
              </a:rPr>
              <a:t>Cette seule taxe représentera </a:t>
            </a:r>
            <a:r>
              <a:rPr lang="fr-FR" altLang="fr-FR" sz="1400" b="1" dirty="0">
                <a:solidFill>
                  <a:srgbClr val="B1003B"/>
                </a:solidFill>
                <a:latin typeface="Century Gothic" panose="020B0502020202020204" pitchFamily="34" charset="0"/>
              </a:rPr>
              <a:t>entre 20 et 45 € TTC/</a:t>
            </a:r>
            <a:r>
              <a:rPr lang="fr-FR" altLang="fr-FR" sz="1400" b="1" dirty="0" err="1">
                <a:solidFill>
                  <a:srgbClr val="B1003B"/>
                </a:solidFill>
                <a:latin typeface="Century Gothic" panose="020B0502020202020204" pitchFamily="34" charset="0"/>
              </a:rPr>
              <a:t>MWh</a:t>
            </a:r>
            <a:r>
              <a:rPr lang="fr-FR" altLang="fr-FR" sz="1400" b="1" dirty="0">
                <a:solidFill>
                  <a:srgbClr val="B1003B"/>
                </a:solidFill>
                <a:latin typeface="Century Gothic" panose="020B0502020202020204" pitchFamily="34" charset="0"/>
              </a:rPr>
              <a:t> d’ici à 2030</a:t>
            </a:r>
            <a:r>
              <a:rPr lang="fr-FR" altLang="fr-FR" sz="1400" dirty="0">
                <a:solidFill>
                  <a:srgbClr val="B1003B"/>
                </a:solidFill>
                <a:latin typeface="Century Gothic" panose="020B0502020202020204" pitchFamily="34" charset="0"/>
              </a:rPr>
              <a:t>, soit une augmentation de 12 à 25 €/</a:t>
            </a:r>
            <a:r>
              <a:rPr lang="fr-FR" altLang="fr-FR" sz="1400" dirty="0" err="1">
                <a:solidFill>
                  <a:srgbClr val="B1003B"/>
                </a:solidFill>
                <a:latin typeface="Century Gothic" panose="020B0502020202020204" pitchFamily="34" charset="0"/>
              </a:rPr>
              <a:t>MWh</a:t>
            </a:r>
            <a:r>
              <a:rPr lang="fr-FR" altLang="fr-FR" sz="1400" dirty="0">
                <a:solidFill>
                  <a:srgbClr val="B1003B"/>
                </a:solidFill>
                <a:latin typeface="Century Gothic" panose="020B0502020202020204" pitchFamily="34" charset="0"/>
              </a:rPr>
              <a:t> selon le combustible</a:t>
            </a:r>
          </a:p>
          <a:p>
            <a:pPr algn="ctr"/>
            <a:endParaRPr lang="fr-FR" sz="1400" dirty="0">
              <a:solidFill>
                <a:srgbClr val="B1003B"/>
              </a:solidFill>
              <a:latin typeface="Century Gothic" panose="020B0502020202020204" pitchFamily="34" charset="0"/>
            </a:endParaRPr>
          </a:p>
        </p:txBody>
      </p:sp>
      <p:pic>
        <p:nvPicPr>
          <p:cNvPr id="2" name="Image 1"/>
          <p:cNvPicPr>
            <a:picLocks noChangeAspect="1"/>
          </p:cNvPicPr>
          <p:nvPr/>
        </p:nvPicPr>
        <p:blipFill>
          <a:blip r:embed="rId2"/>
          <a:stretch>
            <a:fillRect/>
          </a:stretch>
        </p:blipFill>
        <p:spPr>
          <a:xfrm>
            <a:off x="207059" y="1700808"/>
            <a:ext cx="5273497" cy="4852837"/>
          </a:xfrm>
          <a:prstGeom prst="rect">
            <a:avLst/>
          </a:prstGeom>
        </p:spPr>
      </p:pic>
      <p:sp>
        <p:nvSpPr>
          <p:cNvPr id="7" name="Rectangle 6"/>
          <p:cNvSpPr/>
          <p:nvPr/>
        </p:nvSpPr>
        <p:spPr>
          <a:xfrm>
            <a:off x="5904744" y="4725144"/>
            <a:ext cx="2880320" cy="1169551"/>
          </a:xfrm>
          <a:prstGeom prst="rect">
            <a:avLst/>
          </a:prstGeom>
          <a:solidFill>
            <a:srgbClr val="B1003B"/>
          </a:solidFill>
        </p:spPr>
        <p:txBody>
          <a:bodyPr wrap="square">
            <a:spAutoFit/>
          </a:bodyPr>
          <a:lstStyle/>
          <a:p>
            <a:pPr algn="ctr"/>
            <a:r>
              <a:rPr lang="fr-FR" sz="1400" b="1" dirty="0">
                <a:solidFill>
                  <a:schemeClr val="bg1"/>
                </a:solidFill>
                <a:latin typeface="Century Gothic" panose="020B0502020202020204" pitchFamily="34" charset="0"/>
              </a:rPr>
              <a:t>Soit entre 150 et 200 k€ de surcoût par an d’ici 2030 pour une consommation de 10 </a:t>
            </a:r>
            <a:r>
              <a:rPr lang="fr-FR" sz="1400" b="1" dirty="0" err="1">
                <a:solidFill>
                  <a:schemeClr val="bg1"/>
                </a:solidFill>
                <a:latin typeface="Century Gothic" panose="020B0502020202020204" pitchFamily="34" charset="0"/>
              </a:rPr>
              <a:t>GWh</a:t>
            </a:r>
            <a:r>
              <a:rPr lang="fr-FR" sz="1400" b="1" dirty="0">
                <a:solidFill>
                  <a:schemeClr val="bg1"/>
                </a:solidFill>
                <a:latin typeface="Century Gothic" panose="020B0502020202020204" pitchFamily="34" charset="0"/>
              </a:rPr>
              <a:t>/an de fioul ou de propane/butane</a:t>
            </a:r>
          </a:p>
        </p:txBody>
      </p:sp>
      <p:pic>
        <p:nvPicPr>
          <p:cNvPr id="8" name="Image 7"/>
          <p:cNvPicPr>
            <a:picLocks noChangeAspect="1"/>
          </p:cNvPicPr>
          <p:nvPr/>
        </p:nvPicPr>
        <p:blipFill>
          <a:blip r:embed="rId3"/>
          <a:stretch>
            <a:fillRect/>
          </a:stretch>
        </p:blipFill>
        <p:spPr>
          <a:xfrm>
            <a:off x="7524328" y="6021288"/>
            <a:ext cx="1316850" cy="609653"/>
          </a:xfrm>
          <a:prstGeom prst="rect">
            <a:avLst/>
          </a:prstGeom>
        </p:spPr>
      </p:pic>
    </p:spTree>
    <p:extLst>
      <p:ext uri="{BB962C8B-B14F-4D97-AF65-F5344CB8AC3E}">
        <p14:creationId xmlns:p14="http://schemas.microsoft.com/office/powerpoint/2010/main" val="439585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771800" y="253877"/>
            <a:ext cx="6120680"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Impacts de la taxe carbone sur le prix des énergies fossiles</a:t>
            </a:r>
          </a:p>
          <a:p>
            <a:pPr marL="0" lvl="1" algn="r">
              <a:spcAft>
                <a:spcPts val="600"/>
              </a:spcAft>
            </a:pPr>
            <a:r>
              <a:rPr lang="fr-FR" sz="1600" i="1" dirty="0">
                <a:solidFill>
                  <a:srgbClr val="B1003B"/>
                </a:solidFill>
                <a:latin typeface="Century Gothic" panose="020B0502020202020204" pitchFamily="34" charset="0"/>
                <a:cs typeface="Gotham-Bold"/>
              </a:rPr>
              <a:t>Pourquoi anticiper une reprise de l’augmentation de la taxe carbone?</a:t>
            </a:r>
          </a:p>
          <a:p>
            <a:pPr marL="0" lvl="1">
              <a:spcAft>
                <a:spcPts val="600"/>
              </a:spcAft>
            </a:pPr>
            <a:endParaRPr lang="fr-FR" sz="2400" dirty="0">
              <a:solidFill>
                <a:srgbClr val="B1003B"/>
              </a:solidFill>
              <a:latin typeface="Century Gothic" panose="020B0502020202020204" pitchFamily="34" charset="0"/>
              <a:cs typeface="Gotham-Bold"/>
            </a:endParaRPr>
          </a:p>
        </p:txBody>
      </p:sp>
      <p:pic>
        <p:nvPicPr>
          <p:cNvPr id="5" name="Image 4"/>
          <p:cNvPicPr>
            <a:picLocks noChangeAspect="1"/>
          </p:cNvPicPr>
          <p:nvPr/>
        </p:nvPicPr>
        <p:blipFill>
          <a:blip r:embed="rId2"/>
          <a:stretch>
            <a:fillRect/>
          </a:stretch>
        </p:blipFill>
        <p:spPr>
          <a:xfrm>
            <a:off x="179512" y="1700808"/>
            <a:ext cx="6154727" cy="4815828"/>
          </a:xfrm>
          <a:prstGeom prst="rect">
            <a:avLst/>
          </a:prstGeom>
        </p:spPr>
      </p:pic>
      <p:sp>
        <p:nvSpPr>
          <p:cNvPr id="6" name="ZoneTexte 5"/>
          <p:cNvSpPr txBox="1"/>
          <p:nvPr/>
        </p:nvSpPr>
        <p:spPr>
          <a:xfrm>
            <a:off x="6334239" y="2924944"/>
            <a:ext cx="2702257" cy="2585323"/>
          </a:xfrm>
          <a:prstGeom prst="leftArrowCallout">
            <a:avLst>
              <a:gd name="adj1" fmla="val 10533"/>
              <a:gd name="adj2" fmla="val 10762"/>
              <a:gd name="adj3" fmla="val 7578"/>
              <a:gd name="adj4" fmla="val 79662"/>
            </a:avLst>
          </a:prstGeom>
          <a:solidFill>
            <a:schemeClr val="bg1"/>
          </a:solidFill>
          <a:ln>
            <a:solidFill>
              <a:srgbClr val="B1003B"/>
            </a:solidFill>
          </a:ln>
        </p:spPr>
        <p:txBody>
          <a:bodyPr wrap="square" rtlCol="0">
            <a:spAutoFit/>
          </a:bodyPr>
          <a:lstStyle/>
          <a:p>
            <a:pPr algn="ctr"/>
            <a:endParaRPr lang="fr-FR" dirty="0">
              <a:solidFill>
                <a:srgbClr val="B1003B"/>
              </a:solidFill>
            </a:endParaRPr>
          </a:p>
          <a:p>
            <a:pPr algn="ctr"/>
            <a:r>
              <a:rPr lang="fr-FR" altLang="fr-FR" dirty="0">
                <a:solidFill>
                  <a:srgbClr val="B1003B"/>
                </a:solidFill>
              </a:rPr>
              <a:t>Des cours du CO</a:t>
            </a:r>
            <a:r>
              <a:rPr lang="fr-FR" altLang="fr-FR" baseline="-25000" dirty="0">
                <a:solidFill>
                  <a:srgbClr val="B1003B"/>
                </a:solidFill>
              </a:rPr>
              <a:t>2</a:t>
            </a:r>
            <a:r>
              <a:rPr lang="fr-FR" altLang="fr-FR" dirty="0">
                <a:solidFill>
                  <a:srgbClr val="B1003B"/>
                </a:solidFill>
              </a:rPr>
              <a:t> qui s’envolent sur les marchés : l</a:t>
            </a:r>
            <a:r>
              <a:rPr lang="fr-FR" dirty="0">
                <a:solidFill>
                  <a:srgbClr val="B1003B"/>
                </a:solidFill>
              </a:rPr>
              <a:t>a tonne de CO</a:t>
            </a:r>
            <a:r>
              <a:rPr lang="fr-FR" baseline="-25000" dirty="0">
                <a:solidFill>
                  <a:srgbClr val="B1003B"/>
                </a:solidFill>
              </a:rPr>
              <a:t>2</a:t>
            </a:r>
            <a:r>
              <a:rPr lang="fr-FR" dirty="0">
                <a:solidFill>
                  <a:srgbClr val="B1003B"/>
                </a:solidFill>
              </a:rPr>
              <a:t> a atteint 90€ au début du mois de février 2022</a:t>
            </a:r>
          </a:p>
          <a:p>
            <a:pPr algn="ctr"/>
            <a:endParaRPr lang="fr-FR" dirty="0">
              <a:solidFill>
                <a:srgbClr val="B1003B"/>
              </a:solidFill>
            </a:endParaRPr>
          </a:p>
        </p:txBody>
      </p:sp>
      <p:pic>
        <p:nvPicPr>
          <p:cNvPr id="7" name="Image 6"/>
          <p:cNvPicPr>
            <a:picLocks noChangeAspect="1"/>
          </p:cNvPicPr>
          <p:nvPr/>
        </p:nvPicPr>
        <p:blipFill>
          <a:blip r:embed="rId3"/>
          <a:stretch>
            <a:fillRect/>
          </a:stretch>
        </p:blipFill>
        <p:spPr>
          <a:xfrm>
            <a:off x="7524328" y="6021288"/>
            <a:ext cx="1316850" cy="609653"/>
          </a:xfrm>
          <a:prstGeom prst="rect">
            <a:avLst/>
          </a:prstGeom>
        </p:spPr>
      </p:pic>
    </p:spTree>
    <p:extLst>
      <p:ext uri="{BB962C8B-B14F-4D97-AF65-F5344CB8AC3E}">
        <p14:creationId xmlns:p14="http://schemas.microsoft.com/office/powerpoint/2010/main" val="137656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87342" y="1700808"/>
            <a:ext cx="8229600" cy="4525963"/>
          </a:xfrm>
        </p:spPr>
        <p:txBody>
          <a:bodyPr/>
          <a:lstStyle/>
          <a:p>
            <a:pPr>
              <a:spcBef>
                <a:spcPts val="0"/>
              </a:spcBef>
              <a:spcAft>
                <a:spcPts val="1200"/>
              </a:spcAft>
              <a:buFont typeface="Century Gothic" panose="020B0502020202020204" pitchFamily="34" charset="0"/>
              <a:buChar char="►"/>
            </a:pPr>
            <a:r>
              <a:rPr lang="fr-FR" altLang="fr-FR" b="1" dirty="0"/>
              <a:t>Avec un marché du carbone qui s’envole, en partie en raison des perspectives de durcissement du SEQE, et s’établit en février 2022 à 100 € la tonne, la menace économique est réelle pour les sites industriels soumis à quotas</a:t>
            </a:r>
            <a:endParaRPr lang="fr-FR" b="1" dirty="0"/>
          </a:p>
          <a:p>
            <a:pPr lvl="1">
              <a:spcBef>
                <a:spcPts val="0"/>
              </a:spcBef>
              <a:spcAft>
                <a:spcPts val="600"/>
              </a:spcAft>
              <a:buFont typeface="Century Gothic" panose="020B0502020202020204" pitchFamily="34" charset="0"/>
              <a:buChar char="–"/>
            </a:pPr>
            <a:r>
              <a:rPr lang="fr-FR" dirty="0"/>
              <a:t>La taxe carbone ne s’applique pas aux industries les plus polluantes, qui sont soumises à un autre mécanisme : le système européen de quotas d’émission ou « marché carbone »; contrairement à la taxe carbone, qui est un dispositif fiscal, le système européen de droits d’émission, mis en place depuis 2005, est incitatif et soumis aux lois du marché. </a:t>
            </a:r>
          </a:p>
          <a:p>
            <a:pPr lvl="1">
              <a:spcBef>
                <a:spcPts val="0"/>
              </a:spcBef>
              <a:spcAft>
                <a:spcPts val="600"/>
              </a:spcAft>
              <a:buFont typeface="Century Gothic" panose="020B0502020202020204" pitchFamily="34" charset="0"/>
              <a:buChar char="–"/>
            </a:pPr>
            <a:r>
              <a:rPr lang="fr-FR" altLang="fr-FR" dirty="0"/>
              <a:t>Ce système d’échanges de quota devient aujourd’hui bien plus contraignant pour les sites industriels : la baisse des quotas mis en circulation s’accélère et le nombre de quotas alloués aux entreprises éligibles diminue. </a:t>
            </a:r>
            <a:endParaRPr lang="fr-FR" dirty="0"/>
          </a:p>
        </p:txBody>
      </p:sp>
      <p:sp>
        <p:nvSpPr>
          <p:cNvPr id="3" name="Titre 1"/>
          <p:cNvSpPr txBox="1">
            <a:spLocks/>
          </p:cNvSpPr>
          <p:nvPr/>
        </p:nvSpPr>
        <p:spPr bwMode="auto">
          <a:xfrm>
            <a:off x="2771800" y="253877"/>
            <a:ext cx="6120680" cy="864096"/>
          </a:xfrm>
          <a:prstGeom prst="rect">
            <a:avLst/>
          </a:prstGeom>
          <a:noFill/>
          <a:ln w="9525">
            <a:noFill/>
            <a:miter lim="800000"/>
            <a:headEnd/>
            <a:tailEnd/>
          </a:ln>
        </p:spPr>
        <p:txBody>
          <a:bodyPr lIns="0" tIns="0" rIns="0" bIns="0"/>
          <a:lstStyle/>
          <a:p>
            <a:pPr marL="0" lvl="1">
              <a:spcAft>
                <a:spcPts val="600"/>
              </a:spcAft>
            </a:pPr>
            <a:r>
              <a:rPr lang="fr-FR" sz="2400" dirty="0">
                <a:solidFill>
                  <a:srgbClr val="B1003B"/>
                </a:solidFill>
                <a:latin typeface="Century Gothic" panose="020B0502020202020204" pitchFamily="34" charset="0"/>
                <a:cs typeface="Gotham-Bold"/>
              </a:rPr>
              <a:t>Impacts de la taxe carbone sur le prix des énergies fossiles</a:t>
            </a:r>
          </a:p>
          <a:p>
            <a:pPr marL="0" lvl="1" algn="r">
              <a:spcAft>
                <a:spcPts val="600"/>
              </a:spcAft>
            </a:pPr>
            <a:r>
              <a:rPr lang="fr-FR" sz="1600" i="1" dirty="0">
                <a:solidFill>
                  <a:srgbClr val="B1003B"/>
                </a:solidFill>
                <a:latin typeface="Century Gothic" panose="020B0502020202020204" pitchFamily="34" charset="0"/>
                <a:cs typeface="Gotham-Bold"/>
              </a:rPr>
              <a:t>Pourquoi anticiper une reprise de l’augmentation de la taxe carbone?</a:t>
            </a:r>
          </a:p>
          <a:p>
            <a:pPr marL="0" lvl="1">
              <a:spcAft>
                <a:spcPts val="600"/>
              </a:spcAft>
            </a:pPr>
            <a:endParaRPr lang="fr-FR" sz="2400" dirty="0">
              <a:solidFill>
                <a:srgbClr val="B1003B"/>
              </a:solidFill>
              <a:latin typeface="Century Gothic" panose="020B0502020202020204" pitchFamily="34" charset="0"/>
              <a:cs typeface="Gotham-Bold"/>
            </a:endParaRPr>
          </a:p>
        </p:txBody>
      </p:sp>
      <p:sp>
        <p:nvSpPr>
          <p:cNvPr id="7" name="Rectangle 6"/>
          <p:cNvSpPr/>
          <p:nvPr/>
        </p:nvSpPr>
        <p:spPr>
          <a:xfrm>
            <a:off x="663231" y="4749443"/>
            <a:ext cx="8208912" cy="1477328"/>
          </a:xfrm>
          <a:prstGeom prst="rect">
            <a:avLst/>
          </a:prstGeom>
          <a:solidFill>
            <a:srgbClr val="B1003B"/>
          </a:solidFill>
        </p:spPr>
        <p:txBody>
          <a:bodyPr wrap="square">
            <a:spAutoFit/>
          </a:bodyPr>
          <a:lstStyle/>
          <a:p>
            <a:pPr algn="ctr">
              <a:spcBef>
                <a:spcPts val="0"/>
              </a:spcBef>
              <a:spcAft>
                <a:spcPts val="1200"/>
              </a:spcAft>
            </a:pPr>
            <a:r>
              <a:rPr lang="fr-FR" b="1" dirty="0">
                <a:solidFill>
                  <a:schemeClr val="bg1"/>
                </a:solidFill>
              </a:rPr>
              <a:t>Si les cours du marché du CO</a:t>
            </a:r>
            <a:r>
              <a:rPr lang="fr-FR" b="1" baseline="-25000" dirty="0">
                <a:solidFill>
                  <a:schemeClr val="bg1"/>
                </a:solidFill>
              </a:rPr>
              <a:t>2</a:t>
            </a:r>
            <a:r>
              <a:rPr lang="fr-FR" b="1" dirty="0">
                <a:solidFill>
                  <a:schemeClr val="bg1"/>
                </a:solidFill>
              </a:rPr>
              <a:t> européen n’est pas directement lié au montant de la taxe carbone fixé par le gouvernement, on peut difficilement imaginer une </a:t>
            </a:r>
            <a:r>
              <a:rPr lang="fr-FR" b="1" dirty="0" err="1">
                <a:solidFill>
                  <a:schemeClr val="bg1"/>
                </a:solidFill>
              </a:rPr>
              <a:t>décorrélation</a:t>
            </a:r>
            <a:r>
              <a:rPr lang="fr-FR" b="1" dirty="0">
                <a:solidFill>
                  <a:schemeClr val="bg1"/>
                </a:solidFill>
              </a:rPr>
              <a:t> totale entre les deux prix qui créerait une trop grande distorsion entre entreprises soumises à quotas et les autres entreprises, soumises à la taxe carbone</a:t>
            </a:r>
          </a:p>
        </p:txBody>
      </p:sp>
    </p:spTree>
    <p:extLst>
      <p:ext uri="{BB962C8B-B14F-4D97-AF65-F5344CB8AC3E}">
        <p14:creationId xmlns:p14="http://schemas.microsoft.com/office/powerpoint/2010/main" val="3534074945"/>
      </p:ext>
    </p:extLst>
  </p:cSld>
  <p:clrMapOvr>
    <a:masterClrMapping/>
  </p:clrMapOvr>
</p:sld>
</file>

<file path=ppt/theme/theme1.xml><?xml version="1.0" encoding="utf-8"?>
<a:theme xmlns:a="http://schemas.openxmlformats.org/drawingml/2006/main" name="Thème Office">
  <a:themeElements>
    <a:clrScheme name="NA">
      <a:dk1>
        <a:sysClr val="windowText" lastClr="000000"/>
      </a:dk1>
      <a:lt1>
        <a:sysClr val="window" lastClr="FFFFFF"/>
      </a:lt1>
      <a:dk2>
        <a:srgbClr val="BE002D"/>
      </a:dk2>
      <a:lt2>
        <a:srgbClr val="EEECE1"/>
      </a:lt2>
      <a:accent1>
        <a:srgbClr val="BE002D"/>
      </a:accent1>
      <a:accent2>
        <a:srgbClr val="E55637"/>
      </a:accent2>
      <a:accent3>
        <a:srgbClr val="9BBB59"/>
      </a:accent3>
      <a:accent4>
        <a:srgbClr val="8064A2"/>
      </a:accent4>
      <a:accent5>
        <a:srgbClr val="4BACC6"/>
      </a:accent5>
      <a:accent6>
        <a:srgbClr val="F79646"/>
      </a:accent6>
      <a:hlink>
        <a:srgbClr val="960014"/>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uleurs NEWHEAT">
    <a:dk1>
      <a:srgbClr val="242F63"/>
    </a:dk1>
    <a:lt1>
      <a:srgbClr val="FFFFFF"/>
    </a:lt1>
    <a:dk2>
      <a:srgbClr val="F0813C"/>
    </a:dk2>
    <a:lt2>
      <a:srgbClr val="FBEFD6"/>
    </a:lt2>
    <a:accent1>
      <a:srgbClr val="00508F"/>
    </a:accent1>
    <a:accent2>
      <a:srgbClr val="F0813C"/>
    </a:accent2>
    <a:accent3>
      <a:srgbClr val="F5A04E"/>
    </a:accent3>
    <a:accent4>
      <a:srgbClr val="242F63"/>
    </a:accent4>
    <a:accent5>
      <a:srgbClr val="B6DFE9"/>
    </a:accent5>
    <a:accent6>
      <a:srgbClr val="FBEFD6"/>
    </a:accent6>
    <a:hlink>
      <a:srgbClr val="F5A04E"/>
    </a:hlink>
    <a:folHlink>
      <a:srgbClr val="B6DFE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urt Salmon">
    <a:dk1>
      <a:srgbClr val="6D6D6D"/>
    </a:dk1>
    <a:lt1>
      <a:sysClr val="window" lastClr="FFFFFF"/>
    </a:lt1>
    <a:dk2>
      <a:srgbClr val="ED7404"/>
    </a:dk2>
    <a:lt2>
      <a:srgbClr val="D4021D"/>
    </a:lt2>
    <a:accent1>
      <a:srgbClr val="80A3CA"/>
    </a:accent1>
    <a:accent2>
      <a:srgbClr val="005782"/>
    </a:accent2>
    <a:accent3>
      <a:srgbClr val="B5B5B5"/>
    </a:accent3>
    <a:accent4>
      <a:srgbClr val="484B47"/>
    </a:accent4>
    <a:accent5>
      <a:srgbClr val="7E7F37"/>
    </a:accent5>
    <a:accent6>
      <a:srgbClr val="323C18"/>
    </a:accent6>
    <a:hlink>
      <a:srgbClr val="80A3CA"/>
    </a:hlink>
    <a:folHlink>
      <a:srgbClr val="00578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NA_powerpoint_theme</Template>
  <TotalTime>5159</TotalTime>
  <Words>3715</Words>
  <Application>Microsoft Office PowerPoint</Application>
  <PresentationFormat>Affichage à l'écran (4:3)</PresentationFormat>
  <Paragraphs>524</Paragraphs>
  <Slides>43</Slides>
  <Notes>33</Notes>
  <HiddenSlides>0</HiddenSlides>
  <MMClips>0</MMClips>
  <ScaleCrop>false</ScaleCrop>
  <HeadingPairs>
    <vt:vector size="6" baseType="variant">
      <vt:variant>
        <vt:lpstr>Polices utilisées</vt:lpstr>
      </vt:variant>
      <vt:variant>
        <vt:i4>16</vt:i4>
      </vt:variant>
      <vt:variant>
        <vt:lpstr>Thème</vt:lpstr>
      </vt:variant>
      <vt:variant>
        <vt:i4>2</vt:i4>
      </vt:variant>
      <vt:variant>
        <vt:lpstr>Titres des diapositives</vt:lpstr>
      </vt:variant>
      <vt:variant>
        <vt:i4>43</vt:i4>
      </vt:variant>
    </vt:vector>
  </HeadingPairs>
  <TitlesOfParts>
    <vt:vector size="61" baseType="lpstr">
      <vt:lpstr>AntiqueOlive AntiqueOlive-Light</vt:lpstr>
      <vt:lpstr>Arial</vt:lpstr>
      <vt:lpstr>Arial</vt:lpstr>
      <vt:lpstr>Calibri</vt:lpstr>
      <vt:lpstr>Century Gothic</vt:lpstr>
      <vt:lpstr>Cooper Black</vt:lpstr>
      <vt:lpstr>Gotham-Book</vt:lpstr>
      <vt:lpstr>Gotham-Book</vt:lpstr>
      <vt:lpstr>Helv</vt:lpstr>
      <vt:lpstr>Montserrat</vt:lpstr>
      <vt:lpstr>Montserrat SemiBold</vt:lpstr>
      <vt:lpstr>Radnika</vt:lpstr>
      <vt:lpstr>Saira Semi Condensed</vt:lpstr>
      <vt:lpstr>Symbol</vt:lpstr>
      <vt:lpstr>VAG Rounded Std Light</vt:lpstr>
      <vt:lpstr>Wingdings</vt: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3 raisons de conclure un GC PPA </vt:lpstr>
      <vt:lpstr>Présentation PowerPoint</vt:lpstr>
      <vt:lpstr>Présentation PowerPoint</vt:lpstr>
      <vt:lpstr>Présentation PowerPoint</vt:lpstr>
    </vt:vector>
  </TitlesOfParts>
  <Company>Région Poitou-Charentes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BALLOIS Cathy</dc:creator>
  <cp:lastModifiedBy>Marie Dubois</cp:lastModifiedBy>
  <cp:revision>220</cp:revision>
  <cp:lastPrinted>2022-02-15T10:32:45Z</cp:lastPrinted>
  <dcterms:created xsi:type="dcterms:W3CDTF">2017-01-09T08:33:28Z</dcterms:created>
  <dcterms:modified xsi:type="dcterms:W3CDTF">2022-02-22T13:58:51Z</dcterms:modified>
</cp:coreProperties>
</file>