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5"/>
  </p:sldMasterIdLst>
  <p:notesMasterIdLst>
    <p:notesMasterId r:id="rId9"/>
  </p:notesMasterIdLst>
  <p:handoutMasterIdLst>
    <p:handoutMasterId r:id="rId10"/>
  </p:handoutMasterIdLst>
  <p:sldIdLst>
    <p:sldId id="256" r:id="rId6"/>
    <p:sldId id="260" r:id="rId7"/>
    <p:sldId id="259" r:id="rId8"/>
  </p:sldIdLst>
  <p:sldSz cx="12192000" cy="6858000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77B"/>
    <a:srgbClr val="4CA3DB"/>
    <a:srgbClr val="F9C68F"/>
    <a:srgbClr val="73B8D5"/>
    <a:srgbClr val="2B94B1"/>
    <a:srgbClr val="00A1B1"/>
    <a:srgbClr val="1D3D72"/>
    <a:srgbClr val="A992A5"/>
    <a:srgbClr val="1D817C"/>
    <a:srgbClr val="CBB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B2A7F-2C59-427E-9EFD-D44E8D046EF9}" v="24" dt="2022-11-16T14:53:05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5501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43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D04D-B1E5-4774-9AD9-1C98F41CA8F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BE22-F9E9-4B13-B2F5-E3D3D039E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5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594C7-7520-46C2-931E-FDC88F274A28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667D0-EA5F-4A4F-B8F2-DDBE7A54E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13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DE GARDE / CLO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23348" y="6406225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ln>
                  <a:noFill/>
                </a:ln>
                <a:noFill/>
                <a:latin typeface="Century Gothic" panose="020B0502020202020204" pitchFamily="34" charset="0"/>
              </a:defRPr>
            </a:lvl1pPr>
          </a:lstStyle>
          <a:p>
            <a:fld id="{D82CA9BA-D21B-4C17-8337-64E3636F0B88}" type="datetime1">
              <a:rPr lang="fr-FR" smtClean="0"/>
              <a:pPr/>
              <a:t>16/11/2022</a:t>
            </a:fld>
            <a:endParaRPr lang="fr-FR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58796" y="6627074"/>
            <a:ext cx="2872304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ln>
                  <a:noFill/>
                </a:ln>
                <a:noFill/>
                <a:latin typeface="Century Gothic" panose="020B0502020202020204" pitchFamily="34" charset="0"/>
              </a:defRPr>
            </a:lvl1pPr>
          </a:lstStyle>
          <a:p>
            <a:r>
              <a:rPr lang="fr-FR"/>
              <a:t>DIRECTION EMETTRICE</a:t>
            </a:r>
            <a:endParaRPr lang="fr-FR" dirty="0"/>
          </a:p>
        </p:txBody>
      </p:sp>
      <p:sp>
        <p:nvSpPr>
          <p:cNvPr id="18" name="Titre 6"/>
          <p:cNvSpPr>
            <a:spLocks noGrp="1"/>
          </p:cNvSpPr>
          <p:nvPr>
            <p:ph type="title" hasCustomPrompt="1"/>
          </p:nvPr>
        </p:nvSpPr>
        <p:spPr>
          <a:xfrm>
            <a:off x="277296" y="2459504"/>
            <a:ext cx="11635304" cy="193899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baseline="0">
                <a:ln w="31750">
                  <a:gradFill flip="none" rotWithShape="1">
                    <a:gsLst>
                      <a:gs pos="10000">
                        <a:schemeClr val="accent6"/>
                      </a:gs>
                      <a:gs pos="100000">
                        <a:schemeClr val="tx2"/>
                      </a:gs>
                      <a:gs pos="83000">
                        <a:schemeClr val="accent4"/>
                      </a:gs>
                      <a:gs pos="0">
                        <a:schemeClr val="accent2"/>
                      </a:gs>
                      <a:gs pos="30000">
                        <a:schemeClr val="bg2"/>
                      </a:gs>
                      <a:gs pos="62000">
                        <a:schemeClr val="tx1"/>
                      </a:gs>
                    </a:gsLst>
                    <a:lin ang="0" scaled="1"/>
                    <a:tileRect/>
                  </a:gradFill>
                </a:ln>
                <a:noFill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SLIDE PAGE DE GARDE</a:t>
            </a:r>
            <a:br>
              <a:rPr lang="fr-FR" dirty="0"/>
            </a:br>
            <a:r>
              <a:rPr lang="fr-FR" dirty="0"/>
              <a:t>OU DE CLOTURE</a:t>
            </a: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BB203D85-99BF-4377-8C95-D766CE53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6594" y="6179862"/>
            <a:ext cx="780004" cy="598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2000" b="1" kern="1200" smtClean="0">
                <a:noFill/>
                <a:latin typeface="+mj-lt"/>
                <a:ea typeface="+mn-ea"/>
                <a:cs typeface="+mn-cs"/>
              </a:defRPr>
            </a:lvl1pPr>
          </a:lstStyle>
          <a:p>
            <a:fld id="{A678C52B-EE7F-49A5-BF02-9063EF3D820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1508FE2-DBC3-4880-BA72-527CB3D26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6912"/>
            <a:ext cx="12192000" cy="8660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054C18-C333-4E8F-975D-CCC81468D0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6483"/>
            <a:ext cx="12200252" cy="866684"/>
          </a:xfrm>
          <a:prstGeom prst="flowChartDocument">
            <a:avLst/>
          </a:prstGeom>
        </p:spPr>
      </p:pic>
    </p:spTree>
    <p:extLst>
      <p:ext uri="{BB962C8B-B14F-4D97-AF65-F5344CB8AC3E}">
        <p14:creationId xmlns:p14="http://schemas.microsoft.com/office/powerpoint/2010/main" val="337677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23348" y="6406225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Century Gothic" panose="020B0502020202020204" pitchFamily="34" charset="0"/>
              </a:defRPr>
            </a:lvl1pPr>
          </a:lstStyle>
          <a:p>
            <a:fld id="{D82CA9BA-D21B-4C17-8337-64E3636F0B88}" type="datetime1">
              <a:rPr lang="fr-FR" smtClean="0"/>
              <a:pPr/>
              <a:t>16/11/2022</a:t>
            </a:fld>
            <a:endParaRPr lang="fr-FR" dirty="0"/>
          </a:p>
        </p:txBody>
      </p:sp>
      <p:sp>
        <p:nvSpPr>
          <p:cNvPr id="3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58796" y="6627074"/>
            <a:ext cx="2872304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DIRECTION EMETTRICE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DA1F3098-10A4-4A84-A638-4CACBEED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6594" y="6179862"/>
            <a:ext cx="780004" cy="598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2000" b="1" kern="1200" smtClean="0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+mj-lt"/>
                <a:ea typeface="+mn-ea"/>
                <a:cs typeface="+mn-cs"/>
              </a:defRPr>
            </a:lvl1pPr>
          </a:lstStyle>
          <a:p>
            <a:fld id="{A678C52B-EE7F-49A5-BF02-9063EF3D8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3091956-94DB-479B-8253-40EF6CA17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171" y="2548305"/>
            <a:ext cx="10895829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baseline="0">
                <a:ln w="31750">
                  <a:gradFill flip="none" rotWithShape="1">
                    <a:gsLst>
                      <a:gs pos="10000">
                        <a:schemeClr val="accent6"/>
                      </a:gs>
                      <a:gs pos="100000">
                        <a:schemeClr val="tx2"/>
                      </a:gs>
                      <a:gs pos="83000">
                        <a:schemeClr val="accent4"/>
                      </a:gs>
                      <a:gs pos="0">
                        <a:schemeClr val="accent2"/>
                      </a:gs>
                      <a:gs pos="30000">
                        <a:schemeClr val="bg2"/>
                      </a:gs>
                      <a:gs pos="62000">
                        <a:schemeClr val="tx1"/>
                      </a:gs>
                    </a:gsLst>
                    <a:lin ang="0" scaled="1"/>
                    <a:tileRect/>
                  </a:gradFill>
                </a:ln>
                <a:noFill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Slide de sous-partie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37DDC74-5FB8-456C-823E-33FF42842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50" y="3955895"/>
            <a:ext cx="7166498" cy="1685540"/>
          </a:xfrm>
          <a:prstGeom prst="rect">
            <a:avLst/>
          </a:prstGeom>
        </p:spPr>
        <p:txBody>
          <a:bodyPr/>
          <a:lstStyle>
            <a:lvl1pPr marL="88900" indent="-88900" algn="l">
              <a:buFont typeface="Segoe UI" panose="020B0502040204020203" pitchFamily="34" charset="0"/>
              <a:buChar char=" "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8900" indent="-88900" algn="l">
              <a:buFont typeface="Segoe UI" panose="020B0502040204020203" pitchFamily="34" charset="0"/>
              <a:buChar char=" "/>
              <a:defRPr sz="18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354013" indent="-228600" algn="l"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3pPr>
            <a:lvl4pPr marL="717550" indent="-228600" algn="l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4pPr>
            <a:lvl5pPr marL="1071563" indent="-228600" algn="l">
              <a:defRPr sz="1400" i="1">
                <a:solidFill>
                  <a:schemeClr val="bg1">
                    <a:lumMod val="50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MODIFIEZ LES STYLES DU TITRE DU MASQUE</a:t>
            </a:r>
          </a:p>
          <a:p>
            <a:pPr lvl="1"/>
            <a:r>
              <a:rPr lang="fr-FR" dirty="0"/>
              <a:t>Modifiez les styles du texte du masque</a:t>
            </a:r>
          </a:p>
          <a:p>
            <a:pPr lvl="2"/>
            <a:r>
              <a:rPr lang="fr-FR" dirty="0"/>
              <a:t>Premier niveau de puces</a:t>
            </a:r>
          </a:p>
          <a:p>
            <a:pPr lvl="3"/>
            <a:r>
              <a:rPr lang="fr-FR" dirty="0"/>
              <a:t>Deuxième niveau de puces</a:t>
            </a:r>
          </a:p>
          <a:p>
            <a:pPr lvl="4"/>
            <a:r>
              <a:rPr lang="fr-FR" dirty="0"/>
              <a:t>Troisième niveau de puces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21CB38-2261-4FA8-9F95-B0F7981B9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" y="2"/>
            <a:ext cx="129539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de zoom / synthèse 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">
            <a:extLst>
              <a:ext uri="{FF2B5EF4-FFF2-40B4-BE49-F238E27FC236}">
                <a16:creationId xmlns:a16="http://schemas.microsoft.com/office/drawing/2014/main" id="{E2CD9A46-DC77-48F8-80A4-643AA1AEA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" y="-257"/>
            <a:ext cx="12191916" cy="68579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A7ECFB-567B-44DA-AE5D-976461F76F95}"/>
              </a:ext>
            </a:extLst>
          </p:cNvPr>
          <p:cNvSpPr/>
          <p:nvPr/>
        </p:nvSpPr>
        <p:spPr>
          <a:xfrm>
            <a:off x="170931" y="158327"/>
            <a:ext cx="11850139" cy="654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679734" y="6463813"/>
            <a:ext cx="2830428" cy="39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23348" y="6406225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Century Gothic" panose="020B0502020202020204" pitchFamily="34" charset="0"/>
              </a:defRPr>
            </a:lvl1pPr>
          </a:lstStyle>
          <a:p>
            <a:fld id="{D82CA9BA-D21B-4C17-8337-64E3636F0B88}" type="datetime1">
              <a:rPr lang="fr-FR" smtClean="0"/>
              <a:pPr/>
              <a:t>16/11/2022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58796" y="6627074"/>
            <a:ext cx="2872304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DIRECTION EMETTRICE</a:t>
            </a:r>
            <a:endParaRPr lang="fr-FR" dirty="0"/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525DBA94-BDC6-4E5B-9AD6-F68C85C232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930" y="561669"/>
            <a:ext cx="4629670" cy="480131"/>
          </a:xfrm>
          <a:prstGeom prst="rect">
            <a:avLst/>
          </a:prstGeom>
          <a:gradFill>
            <a:gsLst>
              <a:gs pos="100000">
                <a:srgbClr val="2DA4CF"/>
              </a:gs>
              <a:gs pos="33000">
                <a:srgbClr val="15486E"/>
              </a:gs>
            </a:gsLst>
            <a:lin ang="0" scaled="1"/>
          </a:gradFill>
        </p:spPr>
        <p:txBody>
          <a:bodyPr anchor="ctr">
            <a:noAutofit/>
          </a:bodyPr>
          <a:lstStyle>
            <a:lvl1pPr marL="88900" indent="0">
              <a:buNone/>
              <a:defRPr b="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65E9EDA-F011-46BD-BAE0-E74B3343C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6" y="1421176"/>
            <a:ext cx="10565068" cy="4330337"/>
          </a:xfrm>
          <a:prstGeom prst="rect">
            <a:avLst/>
          </a:prstGeom>
        </p:spPr>
        <p:txBody>
          <a:bodyPr/>
          <a:lstStyle>
            <a:lvl1pPr marL="88900" indent="-88900">
              <a:buFont typeface="Segoe UI" panose="020B0502040204020203" pitchFamily="34" charset="0"/>
              <a:buChar char=" "/>
              <a:defRPr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8900" indent="-88900">
              <a:buFont typeface="Segoe UI" panose="020B0502040204020203" pitchFamily="34" charset="0"/>
              <a:buChar char=" "/>
              <a:defRPr sz="18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354013" indent="-228600"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3pPr>
            <a:lvl4pPr marL="717550" indent="-2286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4pPr>
            <a:lvl5pPr marL="1071563" indent="-228600">
              <a:defRPr sz="1400" i="1">
                <a:solidFill>
                  <a:schemeClr val="bg1">
                    <a:lumMod val="50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MODIFIEZ LES STYLES DU TITRE DU MASQUE</a:t>
            </a:r>
          </a:p>
          <a:p>
            <a:pPr lvl="1"/>
            <a:r>
              <a:rPr lang="fr-FR" dirty="0"/>
              <a:t>Modifiez les styles du texte du masque</a:t>
            </a:r>
          </a:p>
          <a:p>
            <a:pPr lvl="2"/>
            <a:r>
              <a:rPr lang="fr-FR" dirty="0"/>
              <a:t>Premier niveau de puces</a:t>
            </a:r>
          </a:p>
          <a:p>
            <a:pPr lvl="3"/>
            <a:r>
              <a:rPr lang="fr-FR" dirty="0"/>
              <a:t>Deuxième niveau de puces</a:t>
            </a:r>
          </a:p>
          <a:p>
            <a:pPr lvl="4"/>
            <a:r>
              <a:rPr lang="fr-FR" dirty="0"/>
              <a:t>Troisième niveau de puces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3F400B5E-9C58-4BA3-8BDD-8D2B320F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6594" y="6179862"/>
            <a:ext cx="780004" cy="598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2000" b="1" kern="1200" smtClean="0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+mj-lt"/>
                <a:ea typeface="+mn-ea"/>
                <a:cs typeface="+mn-cs"/>
              </a:defRPr>
            </a:lvl1pPr>
          </a:lstStyle>
          <a:p>
            <a:fld id="{A678C52B-EE7F-49A5-BF02-9063EF3D8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F6E2C-B334-4A1F-B17A-86D51A0A74B7}"/>
              </a:ext>
            </a:extLst>
          </p:cNvPr>
          <p:cNvSpPr/>
          <p:nvPr userDrawn="1"/>
        </p:nvSpPr>
        <p:spPr>
          <a:xfrm>
            <a:off x="4679734" y="6463813"/>
            <a:ext cx="2830428" cy="3787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23348" y="6406225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fld id="{D82CA9BA-D21B-4C17-8337-64E3636F0B88}" type="datetime1">
              <a:rPr lang="fr-FR" smtClean="0"/>
              <a:pPr/>
              <a:t>16/11/2022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58796" y="6627074"/>
            <a:ext cx="2872304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800" b="1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+mj-lt"/>
              </a:defRPr>
            </a:lvl1pPr>
          </a:lstStyle>
          <a:p>
            <a:r>
              <a:rPr lang="fr-FR"/>
              <a:t>DIRECTION EMETTRICE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97C2AC8-78A6-4732-B854-13E635DDC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1504" y="6315455"/>
            <a:ext cx="965572" cy="598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2000" b="1" kern="1200" smtClean="0">
                <a:gradFill>
                  <a:gsLst>
                    <a:gs pos="100000">
                      <a:srgbClr val="2DA4CF"/>
                    </a:gs>
                    <a:gs pos="33000">
                      <a:srgbClr val="15486E"/>
                    </a:gs>
                  </a:gsLst>
                  <a:lin ang="0" scaled="1"/>
                </a:gradFill>
                <a:latin typeface="+mj-lt"/>
                <a:ea typeface="+mn-ea"/>
                <a:cs typeface="+mn-cs"/>
              </a:defRPr>
            </a:lvl1pPr>
          </a:lstStyle>
          <a:p>
            <a:fld id="{A678C52B-EE7F-49A5-BF02-9063EF3D82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92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C0A632-F73A-40E1-B514-2506EE02FC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2CA9BA-D21B-4C17-8337-64E3636F0B88}" type="datetime1">
              <a:rPr lang="fr-FR" smtClean="0"/>
              <a:pPr/>
              <a:t>16/11/2022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8AD71B-EDE1-446A-9C73-E239BC7CC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EMETTRICE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AE1C65-D6F5-44F9-9E03-A4E09C4F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78C52B-EE7F-49A5-BF02-9063EF3D820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7D1104-12E2-47E7-B6D6-F524AE9A5EF5}"/>
              </a:ext>
            </a:extLst>
          </p:cNvPr>
          <p:cNvSpPr txBox="1"/>
          <p:nvPr/>
        </p:nvSpPr>
        <p:spPr>
          <a:xfrm>
            <a:off x="1850571" y="420188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Club des ETI Nouvelle Aquitaine</a:t>
            </a:r>
          </a:p>
          <a:p>
            <a:pPr algn="ctr"/>
            <a:r>
              <a:rPr lang="fr-FR" sz="2400" b="1" dirty="0"/>
              <a:t>DEFI FINANCE VERTE  </a:t>
            </a:r>
          </a:p>
          <a:p>
            <a:pPr algn="ctr"/>
            <a:r>
              <a:rPr lang="fr-FR" dirty="0"/>
              <a:t>17 novembre 2022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Stéphane KOLB - BPACA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A75FD7-1610-ABD0-A4DC-CB61DABC2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29" y="1080502"/>
            <a:ext cx="7330751" cy="31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605BB7-F54B-49D5-8DE5-4B5D3C00C9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929" y="561669"/>
            <a:ext cx="6646966" cy="480131"/>
          </a:xfrm>
        </p:spPr>
        <p:txBody>
          <a:bodyPr/>
          <a:lstStyle/>
          <a:p>
            <a:r>
              <a:rPr lang="fr-FR" dirty="0"/>
              <a:t>2 capteurs pour un objectif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638649-83B6-4D38-A3FA-F26862727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78C52B-EE7F-49A5-BF02-9063EF3D8205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A93A83E-14A3-4EBF-9C87-DFCAE20A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31" y="1200203"/>
            <a:ext cx="10237961" cy="26342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32190B9-FEA2-432A-A4AA-90BE63C6F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85" y="4344532"/>
            <a:ext cx="1548063" cy="155159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7E82D5-08AA-4CD3-93BC-8865E2879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82" y="4105807"/>
            <a:ext cx="3926712" cy="1808197"/>
          </a:xfrm>
          <a:prstGeom prst="rect">
            <a:avLst/>
          </a:prstGeom>
        </p:spPr>
      </p:pic>
      <p:pic>
        <p:nvPicPr>
          <p:cNvPr id="15" name="Graphique 14" descr="Appareil photo contour">
            <a:extLst>
              <a:ext uri="{FF2B5EF4-FFF2-40B4-BE49-F238E27FC236}">
                <a16:creationId xmlns:a16="http://schemas.microsoft.com/office/drawing/2014/main" id="{0935B402-B6A4-4352-8325-FE1D3C667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88192" y="1200203"/>
            <a:ext cx="914400" cy="914400"/>
          </a:xfrm>
          <a:prstGeom prst="rect">
            <a:avLst/>
          </a:prstGeom>
        </p:spPr>
      </p:pic>
      <p:pic>
        <p:nvPicPr>
          <p:cNvPr id="17" name="Graphique 16" descr="Appareil photo contour">
            <a:extLst>
              <a:ext uri="{FF2B5EF4-FFF2-40B4-BE49-F238E27FC236}">
                <a16:creationId xmlns:a16="http://schemas.microsoft.com/office/drawing/2014/main" id="{B74AAB78-15C7-4C87-A271-1CBA291E4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0642" y="2750922"/>
            <a:ext cx="1010952" cy="1010952"/>
          </a:xfrm>
          <a:prstGeom prst="rect">
            <a:avLst/>
          </a:prstGeom>
        </p:spPr>
      </p:pic>
      <p:pic>
        <p:nvPicPr>
          <p:cNvPr id="19" name="Graphique 18" descr="Badge 1 contour">
            <a:extLst>
              <a:ext uri="{FF2B5EF4-FFF2-40B4-BE49-F238E27FC236}">
                <a16:creationId xmlns:a16="http://schemas.microsoft.com/office/drawing/2014/main" id="{2902B5A7-7847-42E4-B1B1-38B284FD30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1607" y="3129086"/>
            <a:ext cx="389021" cy="389021"/>
          </a:xfrm>
          <a:prstGeom prst="rect">
            <a:avLst/>
          </a:prstGeom>
        </p:spPr>
      </p:pic>
      <p:pic>
        <p:nvPicPr>
          <p:cNvPr id="21" name="Graphique 20" descr="Badge avec un remplissage uni">
            <a:extLst>
              <a:ext uri="{FF2B5EF4-FFF2-40B4-BE49-F238E27FC236}">
                <a16:creationId xmlns:a16="http://schemas.microsoft.com/office/drawing/2014/main" id="{C5BA9363-288B-4156-B98C-BBB1F589DE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0853" y="1500696"/>
            <a:ext cx="490527" cy="49052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C6BBDF7-2FC4-EC13-ED39-BC74E6793E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41" y="5852473"/>
            <a:ext cx="2534814" cy="10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3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F680F3-A687-4562-802E-3C1D344DC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78C52B-EE7F-49A5-BF02-9063EF3D820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392CAECD-C35D-448B-943C-7014AA8DB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865" y="698027"/>
            <a:ext cx="8026587" cy="480131"/>
          </a:xfrm>
        </p:spPr>
        <p:txBody>
          <a:bodyPr/>
          <a:lstStyle/>
          <a:p>
            <a:endParaRPr lang="fr-FR" sz="2400" dirty="0"/>
          </a:p>
          <a:p>
            <a:r>
              <a:rPr lang="fr-FR" sz="2400" dirty="0"/>
              <a:t>Les effets en cascade d’un Green Asset Ratio péjoratif</a:t>
            </a:r>
          </a:p>
          <a:p>
            <a:endParaRPr lang="fr-FR" sz="2400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27A59D39-DB25-454F-A5E4-CA2FAB5B065D}"/>
              </a:ext>
            </a:extLst>
          </p:cNvPr>
          <p:cNvSpPr txBox="1">
            <a:spLocks/>
          </p:cNvSpPr>
          <p:nvPr/>
        </p:nvSpPr>
        <p:spPr>
          <a:xfrm>
            <a:off x="643711" y="585734"/>
            <a:ext cx="7704098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892480-67F3-47AC-B85A-04AAEA84D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1265448"/>
            <a:ext cx="11050542" cy="4744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5102B7F-F20E-918A-D122-BF5AD6553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09" y="5927305"/>
            <a:ext cx="2189582" cy="9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71885"/>
      </p:ext>
    </p:extLst>
  </p:cSld>
  <p:clrMapOvr>
    <a:masterClrMapping/>
  </p:clrMapOvr>
</p:sld>
</file>

<file path=ppt/theme/theme1.xml><?xml version="1.0" encoding="utf-8"?>
<a:theme xmlns:a="http://schemas.openxmlformats.org/drawingml/2006/main" name="Odyssée Bleue">
  <a:themeElements>
    <a:clrScheme name="Odyssée Bleue">
      <a:dk1>
        <a:srgbClr val="234479"/>
      </a:dk1>
      <a:lt1>
        <a:srgbClr val="FFFFFF"/>
      </a:lt1>
      <a:dk2>
        <a:srgbClr val="2B94B1"/>
      </a:dk2>
      <a:lt2>
        <a:srgbClr val="4CA3DB"/>
      </a:lt2>
      <a:accent1>
        <a:srgbClr val="73BBD5"/>
      </a:accent1>
      <a:accent2>
        <a:srgbClr val="F49634"/>
      </a:accent2>
      <a:accent3>
        <a:srgbClr val="F9C68F"/>
      </a:accent3>
      <a:accent4>
        <a:srgbClr val="1B7A74"/>
      </a:accent4>
      <a:accent5>
        <a:srgbClr val="70C2C1"/>
      </a:accent5>
      <a:accent6>
        <a:srgbClr val="A992A5"/>
      </a:accent6>
      <a:hlink>
        <a:srgbClr val="2B94B1"/>
      </a:hlink>
      <a:folHlink>
        <a:srgbClr val="73BBD5"/>
      </a:folHlink>
    </a:clrScheme>
    <a:fontScheme name="Segoe - Standard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yssée Bleue" id="{0506275E-09DA-459D-BD45-77871E3A3AB5}" vid="{AF8B637B-76EA-4320-8FF2-C8F660AD07A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52eb4dc-0ef3-4aa8-8e03-025dbf6c8637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C999BBA2BFE45A076766461E268CD" ma:contentTypeVersion="6" ma:contentTypeDescription="Crée un document." ma:contentTypeScope="" ma:versionID="73f16a0576f6edebb5caa71ede9ac6bc">
  <xsd:schema xmlns:xsd="http://www.w3.org/2001/XMLSchema" xmlns:xs="http://www.w3.org/2001/XMLSchema" xmlns:p="http://schemas.microsoft.com/office/2006/metadata/properties" xmlns:ns2="d0f9385b-59ff-4786-ab47-52c7ae3d5604" targetNamespace="http://schemas.microsoft.com/office/2006/metadata/properties" ma:root="true" ma:fieldsID="a7faf1bf7da273a28f150720a2d1e982" ns2:_="">
    <xsd:import namespace="d0f9385b-59ff-4786-ab47-52c7ae3d56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9385b-59ff-4786-ab47-52c7ae3d5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4445D3-7879-4913-947B-CEB0C7EEADF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925824D-FCB7-4FA2-9F12-61E44532E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f9385b-59ff-4786-ab47-52c7ae3d5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EA7EA5-C498-4424-A16B-0193D2B532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928E2541-30D5-4CBF-B628-D1D5CD5F4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Odyssée Bleue</Template>
  <TotalTime>3232</TotalTime>
  <Words>35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Courier New</vt:lpstr>
      <vt:lpstr>Segoe UI</vt:lpstr>
      <vt:lpstr>Segoe UI </vt:lpstr>
      <vt:lpstr>Wingdings</vt:lpstr>
      <vt:lpstr>Odyssée Bleue</vt:lpstr>
      <vt:lpstr>Présentation PowerPoint</vt:lpstr>
      <vt:lpstr>Présentation PowerPoint</vt:lpstr>
      <vt:lpstr>Présentation PowerPoint</vt:lpstr>
    </vt:vector>
  </TitlesOfParts>
  <Company>Banque Populaire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FREYTET ARIANE (AK52842)</dc:creator>
  <cp:lastModifiedBy>Axel CHAMPEIL</cp:lastModifiedBy>
  <cp:revision>183</cp:revision>
  <cp:lastPrinted>2018-06-04T14:27:55Z</cp:lastPrinted>
  <dcterms:created xsi:type="dcterms:W3CDTF">2018-05-22T09:07:07Z</dcterms:created>
  <dcterms:modified xsi:type="dcterms:W3CDTF">2022-11-16T17:11:21Z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e39bd-3a7e-42d6-b66a-aa3cda2afb54_Enabled">
    <vt:lpwstr>True</vt:lpwstr>
  </property>
  <property fmtid="{D5CDD505-2E9C-101B-9397-08002B2CF9AE}" pid="3" name="MSIP_Label_418e39bd-3a7e-42d6-b66a-aa3cda2afb54_SiteId">
    <vt:lpwstr>d5bb6d35-8a82-4329-b49a-5030bd6497ab</vt:lpwstr>
  </property>
  <property fmtid="{D5CDD505-2E9C-101B-9397-08002B2CF9AE}" pid="4" name="MSIP_Label_418e39bd-3a7e-42d6-b66a-aa3cda2afb54_Owner">
    <vt:lpwstr>Lena.LARSONNEUR@bpaca.banquepopulaire.fr</vt:lpwstr>
  </property>
  <property fmtid="{D5CDD505-2E9C-101B-9397-08002B2CF9AE}" pid="5" name="MSIP_Label_418e39bd-3a7e-42d6-b66a-aa3cda2afb54_SetDate">
    <vt:lpwstr>2021-10-29T14:11:19.6871491Z</vt:lpwstr>
  </property>
  <property fmtid="{D5CDD505-2E9C-101B-9397-08002B2CF9AE}" pid="6" name="MSIP_Label_418e39bd-3a7e-42d6-b66a-aa3cda2afb54_Name">
    <vt:lpwstr>C1 - Public BPCE</vt:lpwstr>
  </property>
  <property fmtid="{D5CDD505-2E9C-101B-9397-08002B2CF9AE}" pid="7" name="MSIP_Label_418e39bd-3a7e-42d6-b66a-aa3cda2afb54_Application">
    <vt:lpwstr>Microsoft Azure Information Protection</vt:lpwstr>
  </property>
  <property fmtid="{D5CDD505-2E9C-101B-9397-08002B2CF9AE}" pid="8" name="MSIP_Label_418e39bd-3a7e-42d6-b66a-aa3cda2afb54_Extended_MSFT_Method">
    <vt:lpwstr>Manual</vt:lpwstr>
  </property>
  <property fmtid="{D5CDD505-2E9C-101B-9397-08002B2CF9AE}" pid="9" name="Sensitivity">
    <vt:lpwstr>C1 - Public BPCE</vt:lpwstr>
  </property>
  <property fmtid="{D5CDD505-2E9C-101B-9397-08002B2CF9AE}" pid="10" name="ContentTypeId">
    <vt:lpwstr>0x0101006EFC999BBA2BFE45A076766461E268CD</vt:lpwstr>
  </property>
</Properties>
</file>