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1" r:id="rId2"/>
    <p:sldId id="282" r:id="rId3"/>
    <p:sldId id="260" r:id="rId4"/>
    <p:sldId id="261" r:id="rId5"/>
    <p:sldId id="264" r:id="rId6"/>
    <p:sldId id="265" r:id="rId7"/>
    <p:sldId id="266" r:id="rId8"/>
    <p:sldId id="267" r:id="rId9"/>
    <p:sldId id="268" r:id="rId10"/>
    <p:sldId id="269" r:id="rId11"/>
    <p:sldId id="270" r:id="rId12"/>
    <p:sldId id="273" r:id="rId13"/>
    <p:sldId id="274" r:id="rId14"/>
    <p:sldId id="275" r:id="rId15"/>
    <p:sldId id="277" r:id="rId16"/>
    <p:sldId id="278" r:id="rId17"/>
    <p:sldId id="279" r:id="rId18"/>
    <p:sldId id="284"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LLMAN Elsa (SGACPR DEAR)" initials="AE(D" lastIdx="6" clrIdx="1">
    <p:extLst>
      <p:ext uri="{19B8F6BF-5375-455C-9EA6-DF929625EA0E}">
        <p15:presenceInfo xmlns:p15="http://schemas.microsoft.com/office/powerpoint/2012/main" userId="S-1-5-21-932784933-1916278750-2019186543-237563" providerId="AD"/>
      </p:ext>
    </p:extLst>
  </p:cmAuthor>
  <p:cmAuthor id="8" name="BATEL Loïc (UA 2770)" initials="BL(2" lastIdx="16" clrIdx="0">
    <p:extLst>
      <p:ext uri="{19B8F6BF-5375-455C-9EA6-DF929625EA0E}">
        <p15:presenceInfo xmlns:p15="http://schemas.microsoft.com/office/powerpoint/2012/main" userId="S-1-5-21-932784933-1916278750-2019186543-458598" providerId="AD"/>
      </p:ext>
    </p:extLst>
  </p:cmAuthor>
  <p:cmAuthor id="10" name="SOARES DE ALBERGARIA Solene (UA 2771)" initials="SDAS(2" lastIdx="1" clrIdx="2">
    <p:extLst>
      <p:ext uri="{19B8F6BF-5375-455C-9EA6-DF929625EA0E}">
        <p15:presenceInfo xmlns:p15="http://schemas.microsoft.com/office/powerpoint/2012/main" userId="S-1-5-21-932784933-1916278750-2019186543-4390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660"/>
  </p:normalViewPr>
  <p:slideViewPr>
    <p:cSldViewPr snapToGrid="0">
      <p:cViewPr varScale="1">
        <p:scale>
          <a:sx n="69" d="100"/>
          <a:sy n="69" d="100"/>
        </p:scale>
        <p:origin x="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intra\partages\UA2770_Publi\10_ECHANGES\10-2_DE_BDF\10-2-1_TRAVAUX_CLIMAT\2_Travaux_de_Place\CCFD%20ACPR\TRAVAUX%20CCFD%202022\EXPOSITIONS\Expo_assurance\charbon\Expo_charbon_2016-2021_FINA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intra\partages\UA2770_Publi\10_ECHANGES\10-2_DE_BDF\10-2-1_TRAVAUX_CLIMAT\2_Travaux_de_Place\CCFD%20ACPR\TRAVAUX%20CCFD%202022\EXPOSITIONS\Expo_assurance\charbon\Expo_charbon_2016-2021_FINAL.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48916169823821"/>
          <c:y val="6.6565809379727683E-2"/>
          <c:w val="0.80769188196523356"/>
          <c:h val="0.79305133000583705"/>
        </c:manualLayout>
      </c:layout>
      <c:barChart>
        <c:barDir val="col"/>
        <c:grouping val="clustered"/>
        <c:varyColors val="0"/>
        <c:ser>
          <c:idx val="0"/>
          <c:order val="0"/>
          <c:tx>
            <c:strRef>
              <c:f>graph!$O$1</c:f>
              <c:strCache>
                <c:ptCount val="1"/>
                <c:pt idx="0">
                  <c:v>Expositions charbon</c:v>
                </c:pt>
              </c:strCache>
            </c:strRef>
          </c:tx>
          <c:spPr>
            <a:solidFill>
              <a:schemeClr val="accent1"/>
            </a:solidFill>
            <a:ln>
              <a:noFill/>
            </a:ln>
            <a:effectLst/>
          </c:spPr>
          <c:invertIfNegative val="0"/>
          <c:cat>
            <c:strRef>
              <c:f>graph!$N$2:$N$3</c:f>
              <c:strCache>
                <c:ptCount val="2"/>
                <c:pt idx="0">
                  <c:v>Base titres </c:v>
                </c:pt>
                <c:pt idx="1">
                  <c:v>Base déclarative</c:v>
                </c:pt>
              </c:strCache>
            </c:strRef>
          </c:cat>
          <c:val>
            <c:numRef>
              <c:f>graph!$O$2:$O$3</c:f>
              <c:numCache>
                <c:formatCode>_-* #\ ##0\ _€_-;\-* #\ ##0\ _€_-;_-* "-"??\ _€_-;_-@_-</c:formatCode>
                <c:ptCount val="2"/>
                <c:pt idx="0">
                  <c:v>18.088800650613489</c:v>
                </c:pt>
                <c:pt idx="1">
                  <c:v>9.5111000000000008</c:v>
                </c:pt>
              </c:numCache>
            </c:numRef>
          </c:val>
          <c:extLst>
            <c:ext xmlns:c16="http://schemas.microsoft.com/office/drawing/2014/chart" uri="{C3380CC4-5D6E-409C-BE32-E72D297353CC}">
              <c16:uniqueId val="{00000000-564E-43DC-8C1E-3D8D9DD584D1}"/>
            </c:ext>
          </c:extLst>
        </c:ser>
        <c:dLbls>
          <c:showLegendKey val="0"/>
          <c:showVal val="0"/>
          <c:showCatName val="0"/>
          <c:showSerName val="0"/>
          <c:showPercent val="0"/>
          <c:showBubbleSize val="0"/>
        </c:dLbls>
        <c:gapWidth val="219"/>
        <c:overlap val="-27"/>
        <c:axId val="430809264"/>
        <c:axId val="430810248"/>
      </c:barChart>
      <c:catAx>
        <c:axId val="43080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30810248"/>
        <c:crosses val="autoZero"/>
        <c:auto val="1"/>
        <c:lblAlgn val="ctr"/>
        <c:lblOffset val="100"/>
        <c:noMultiLvlLbl val="0"/>
      </c:catAx>
      <c:valAx>
        <c:axId val="430810248"/>
        <c:scaling>
          <c:orientation val="minMax"/>
        </c:scaling>
        <c:delete val="0"/>
        <c:axPos val="l"/>
        <c:majorGridlines>
          <c:spPr>
            <a:ln w="9525" cap="flat" cmpd="sng" algn="ctr">
              <a:solidFill>
                <a:schemeClr val="tx1">
                  <a:lumMod val="15000"/>
                  <a:lumOff val="85000"/>
                </a:schemeClr>
              </a:solidFill>
              <a:round/>
            </a:ln>
            <a:effectLst/>
          </c:spPr>
        </c:majorGridlines>
        <c:numFmt formatCode="_-* #\ ##0\ _€_-;\-* #\ ##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30809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graph!$O$5</c:f>
              <c:strCache>
                <c:ptCount val="1"/>
                <c:pt idx="0">
                  <c:v>Exposition O&amp;G</c:v>
                </c:pt>
              </c:strCache>
            </c:strRef>
          </c:tx>
          <c:spPr>
            <a:solidFill>
              <a:schemeClr val="accent1"/>
            </a:solidFill>
            <a:ln>
              <a:noFill/>
            </a:ln>
            <a:effectLst/>
          </c:spPr>
          <c:invertIfNegative val="0"/>
          <c:cat>
            <c:strRef>
              <c:f>graph!$N$6:$N$7</c:f>
              <c:strCache>
                <c:ptCount val="2"/>
                <c:pt idx="0">
                  <c:v>Base titres </c:v>
                </c:pt>
                <c:pt idx="1">
                  <c:v>Base déclarative</c:v>
                </c:pt>
              </c:strCache>
            </c:strRef>
          </c:cat>
          <c:val>
            <c:numRef>
              <c:f>graph!$O$6:$O$7</c:f>
              <c:numCache>
                <c:formatCode>_-* #\ ##0\ _€_-;\-* #\ ##0\ _€_-;_-* "-"??\ _€_-;_-@_-</c:formatCode>
                <c:ptCount val="2"/>
                <c:pt idx="0">
                  <c:v>44.122355819176825</c:v>
                </c:pt>
                <c:pt idx="1">
                  <c:v>35.549544701605562</c:v>
                </c:pt>
              </c:numCache>
            </c:numRef>
          </c:val>
          <c:extLst>
            <c:ext xmlns:c16="http://schemas.microsoft.com/office/drawing/2014/chart" uri="{C3380CC4-5D6E-409C-BE32-E72D297353CC}">
              <c16:uniqueId val="{00000000-1769-4085-A741-D13DD155AF24}"/>
            </c:ext>
          </c:extLst>
        </c:ser>
        <c:dLbls>
          <c:showLegendKey val="0"/>
          <c:showVal val="0"/>
          <c:showCatName val="0"/>
          <c:showSerName val="0"/>
          <c:showPercent val="0"/>
          <c:showBubbleSize val="0"/>
        </c:dLbls>
        <c:gapWidth val="219"/>
        <c:overlap val="-27"/>
        <c:axId val="364075632"/>
        <c:axId val="364076616"/>
      </c:barChart>
      <c:catAx>
        <c:axId val="364075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64076616"/>
        <c:crosses val="autoZero"/>
        <c:auto val="1"/>
        <c:lblAlgn val="ctr"/>
        <c:lblOffset val="100"/>
        <c:noMultiLvlLbl val="0"/>
      </c:catAx>
      <c:valAx>
        <c:axId val="364076616"/>
        <c:scaling>
          <c:orientation val="minMax"/>
        </c:scaling>
        <c:delete val="0"/>
        <c:axPos val="l"/>
        <c:majorGridlines>
          <c:spPr>
            <a:ln w="9525" cap="flat" cmpd="sng" algn="ctr">
              <a:solidFill>
                <a:schemeClr val="tx1">
                  <a:lumMod val="15000"/>
                  <a:lumOff val="85000"/>
                </a:schemeClr>
              </a:solidFill>
              <a:round/>
            </a:ln>
            <a:effectLst/>
          </c:spPr>
        </c:majorGridlines>
        <c:numFmt formatCode="_-* #\ ##0\ _€_-;\-* #\ ##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64075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B25B8E-DB31-463E-86B6-8A1AE499AE4C}" type="datetimeFigureOut">
              <a:rPr lang="fr-FR" smtClean="0"/>
              <a:t>16/11/2022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86DC62-4EB9-41FD-B1A0-83648E29E945}" type="slidenum">
              <a:rPr lang="fr-FR" smtClean="0"/>
              <a:t>‹N°›</a:t>
            </a:fld>
            <a:endParaRPr lang="fr-FR"/>
          </a:p>
        </p:txBody>
      </p:sp>
    </p:spTree>
    <p:extLst>
      <p:ext uri="{BB962C8B-B14F-4D97-AF65-F5344CB8AC3E}">
        <p14:creationId xmlns:p14="http://schemas.microsoft.com/office/powerpoint/2010/main" val="2621103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2</a:t>
            </a:fld>
            <a:endParaRPr lang="fr-FR"/>
          </a:p>
        </p:txBody>
      </p:sp>
    </p:spTree>
    <p:extLst>
      <p:ext uri="{BB962C8B-B14F-4D97-AF65-F5344CB8AC3E}">
        <p14:creationId xmlns:p14="http://schemas.microsoft.com/office/powerpoint/2010/main" val="342577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11</a:t>
            </a:fld>
            <a:endParaRPr lang="fr-FR"/>
          </a:p>
        </p:txBody>
      </p:sp>
    </p:spTree>
    <p:extLst>
      <p:ext uri="{BB962C8B-B14F-4D97-AF65-F5344CB8AC3E}">
        <p14:creationId xmlns:p14="http://schemas.microsoft.com/office/powerpoint/2010/main" val="3226404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12</a:t>
            </a:fld>
            <a:endParaRPr lang="fr-FR"/>
          </a:p>
        </p:txBody>
      </p:sp>
    </p:spTree>
    <p:extLst>
      <p:ext uri="{BB962C8B-B14F-4D97-AF65-F5344CB8AC3E}">
        <p14:creationId xmlns:p14="http://schemas.microsoft.com/office/powerpoint/2010/main" val="3841654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13</a:t>
            </a:fld>
            <a:endParaRPr lang="fr-FR"/>
          </a:p>
        </p:txBody>
      </p:sp>
    </p:spTree>
    <p:extLst>
      <p:ext uri="{BB962C8B-B14F-4D97-AF65-F5344CB8AC3E}">
        <p14:creationId xmlns:p14="http://schemas.microsoft.com/office/powerpoint/2010/main" val="29326234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14</a:t>
            </a:fld>
            <a:endParaRPr lang="fr-FR"/>
          </a:p>
        </p:txBody>
      </p:sp>
    </p:spTree>
    <p:extLst>
      <p:ext uri="{BB962C8B-B14F-4D97-AF65-F5344CB8AC3E}">
        <p14:creationId xmlns:p14="http://schemas.microsoft.com/office/powerpoint/2010/main" val="3456527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15</a:t>
            </a:fld>
            <a:endParaRPr lang="fr-FR"/>
          </a:p>
        </p:txBody>
      </p:sp>
    </p:spTree>
    <p:extLst>
      <p:ext uri="{BB962C8B-B14F-4D97-AF65-F5344CB8AC3E}">
        <p14:creationId xmlns:p14="http://schemas.microsoft.com/office/powerpoint/2010/main" val="6470292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16</a:t>
            </a:fld>
            <a:endParaRPr lang="fr-FR"/>
          </a:p>
        </p:txBody>
      </p:sp>
    </p:spTree>
    <p:extLst>
      <p:ext uri="{BB962C8B-B14F-4D97-AF65-F5344CB8AC3E}">
        <p14:creationId xmlns:p14="http://schemas.microsoft.com/office/powerpoint/2010/main" val="37068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17</a:t>
            </a:fld>
            <a:endParaRPr lang="fr-FR"/>
          </a:p>
        </p:txBody>
      </p:sp>
    </p:spTree>
    <p:extLst>
      <p:ext uri="{BB962C8B-B14F-4D97-AF65-F5344CB8AC3E}">
        <p14:creationId xmlns:p14="http://schemas.microsoft.com/office/powerpoint/2010/main" val="5576635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18</a:t>
            </a:fld>
            <a:endParaRPr lang="fr-FR"/>
          </a:p>
        </p:txBody>
      </p:sp>
    </p:spTree>
    <p:extLst>
      <p:ext uri="{BB962C8B-B14F-4D97-AF65-F5344CB8AC3E}">
        <p14:creationId xmlns:p14="http://schemas.microsoft.com/office/powerpoint/2010/main" val="2955112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3</a:t>
            </a:fld>
            <a:endParaRPr lang="fr-FR"/>
          </a:p>
        </p:txBody>
      </p:sp>
    </p:spTree>
    <p:extLst>
      <p:ext uri="{BB962C8B-B14F-4D97-AF65-F5344CB8AC3E}">
        <p14:creationId xmlns:p14="http://schemas.microsoft.com/office/powerpoint/2010/main" val="3359747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4</a:t>
            </a:fld>
            <a:endParaRPr lang="fr-FR"/>
          </a:p>
        </p:txBody>
      </p:sp>
    </p:spTree>
    <p:extLst>
      <p:ext uri="{BB962C8B-B14F-4D97-AF65-F5344CB8AC3E}">
        <p14:creationId xmlns:p14="http://schemas.microsoft.com/office/powerpoint/2010/main" val="590553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5</a:t>
            </a:fld>
            <a:endParaRPr lang="fr-FR"/>
          </a:p>
        </p:txBody>
      </p:sp>
    </p:spTree>
    <p:extLst>
      <p:ext uri="{BB962C8B-B14F-4D97-AF65-F5344CB8AC3E}">
        <p14:creationId xmlns:p14="http://schemas.microsoft.com/office/powerpoint/2010/main" val="369349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6</a:t>
            </a:fld>
            <a:endParaRPr lang="fr-FR"/>
          </a:p>
        </p:txBody>
      </p:sp>
    </p:spTree>
    <p:extLst>
      <p:ext uri="{BB962C8B-B14F-4D97-AF65-F5344CB8AC3E}">
        <p14:creationId xmlns:p14="http://schemas.microsoft.com/office/powerpoint/2010/main" val="1249747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7</a:t>
            </a:fld>
            <a:endParaRPr lang="fr-FR"/>
          </a:p>
        </p:txBody>
      </p:sp>
    </p:spTree>
    <p:extLst>
      <p:ext uri="{BB962C8B-B14F-4D97-AF65-F5344CB8AC3E}">
        <p14:creationId xmlns:p14="http://schemas.microsoft.com/office/powerpoint/2010/main" val="1385688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8</a:t>
            </a:fld>
            <a:endParaRPr lang="fr-FR"/>
          </a:p>
        </p:txBody>
      </p:sp>
    </p:spTree>
    <p:extLst>
      <p:ext uri="{BB962C8B-B14F-4D97-AF65-F5344CB8AC3E}">
        <p14:creationId xmlns:p14="http://schemas.microsoft.com/office/powerpoint/2010/main" val="4173745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À modifier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9</a:t>
            </a:fld>
            <a:endParaRPr lang="fr-FR"/>
          </a:p>
        </p:txBody>
      </p:sp>
    </p:spTree>
    <p:extLst>
      <p:ext uri="{BB962C8B-B14F-4D97-AF65-F5344CB8AC3E}">
        <p14:creationId xmlns:p14="http://schemas.microsoft.com/office/powerpoint/2010/main" val="3193163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r>
              <a:rPr lang="fr-FR" baseline="0" dirty="0" smtClean="0"/>
              <a:t>est-ce que l’on insère les tableaux ? </a:t>
            </a:r>
          </a:p>
          <a:p>
            <a:pPr marL="171450" indent="-171450">
              <a:buFontTx/>
              <a:buChar char="-"/>
            </a:pPr>
            <a:r>
              <a:rPr lang="fr-FR" baseline="0" dirty="0" smtClean="0"/>
              <a:t>Slide à remanier</a:t>
            </a:r>
            <a:endParaRPr lang="fr-FR" dirty="0"/>
          </a:p>
        </p:txBody>
      </p:sp>
      <p:sp>
        <p:nvSpPr>
          <p:cNvPr id="4" name="Espace réservé du numéro de diapositive 3"/>
          <p:cNvSpPr>
            <a:spLocks noGrp="1"/>
          </p:cNvSpPr>
          <p:nvPr>
            <p:ph type="sldNum" sz="quarter" idx="10"/>
          </p:nvPr>
        </p:nvSpPr>
        <p:spPr/>
        <p:txBody>
          <a:bodyPr/>
          <a:lstStyle/>
          <a:p>
            <a:fld id="{BBC74DAE-AAB1-4623-A947-C513F3A67F3C}" type="slidenum">
              <a:rPr lang="fr-FR" smtClean="0"/>
              <a:t>10</a:t>
            </a:fld>
            <a:endParaRPr lang="fr-FR"/>
          </a:p>
        </p:txBody>
      </p:sp>
    </p:spTree>
    <p:extLst>
      <p:ext uri="{BB962C8B-B14F-4D97-AF65-F5344CB8AC3E}">
        <p14:creationId xmlns:p14="http://schemas.microsoft.com/office/powerpoint/2010/main" val="2881542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CBF441D1-9DE6-44DD-93E9-877C1B7F718B}"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3727550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F441D1-9DE6-44DD-93E9-877C1B7F718B}"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3285703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F441D1-9DE6-44DD-93E9-877C1B7F718B}"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4110637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Disposition personnalisée">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cap="all" baseline="0">
                <a:solidFill>
                  <a:srgbClr val="205AA7"/>
                </a:solidFill>
              </a:defRPr>
            </a:lvl1pPr>
          </a:lstStyle>
          <a:p>
            <a:r>
              <a:rPr lang="fr-FR" dirty="0" smtClean="0"/>
              <a:t>MODIFIEZ LE STYLE DU TITRE</a:t>
            </a:r>
            <a:endParaRPr lang="fr-FR" dirty="0"/>
          </a:p>
        </p:txBody>
      </p:sp>
      <p:sp>
        <p:nvSpPr>
          <p:cNvPr id="11" name="Espace réservé du pied de page 4"/>
          <p:cNvSpPr>
            <a:spLocks noGrp="1"/>
          </p:cNvSpPr>
          <p:nvPr>
            <p:ph type="ftr" sz="quarter" idx="3"/>
          </p:nvPr>
        </p:nvSpPr>
        <p:spPr>
          <a:xfrm>
            <a:off x="4165600" y="6480000"/>
            <a:ext cx="6634923" cy="360000"/>
          </a:xfrm>
          <a:prstGeom prst="rect">
            <a:avLst/>
          </a:prstGeom>
        </p:spPr>
        <p:txBody>
          <a:bodyPr vert="horz" lIns="91440" tIns="45720" rIns="91440" bIns="45720" rtlCol="0" anchor="t" anchorCtr="0"/>
          <a:lstStyle>
            <a:lvl1pPr algn="r">
              <a:defRPr sz="900">
                <a:solidFill>
                  <a:srgbClr val="205AA7"/>
                </a:solidFill>
              </a:defRPr>
            </a:lvl1pPr>
          </a:lstStyle>
          <a:p>
            <a:r>
              <a:rPr lang="fr-FR" dirty="0" smtClean="0"/>
              <a:t>CCFD - ACPR</a:t>
            </a:r>
            <a:endParaRPr lang="fr-FR" dirty="0"/>
          </a:p>
        </p:txBody>
      </p:sp>
      <p:sp>
        <p:nvSpPr>
          <p:cNvPr id="12" name="Espace réservé du numéro de diapositive 5"/>
          <p:cNvSpPr>
            <a:spLocks noGrp="1"/>
          </p:cNvSpPr>
          <p:nvPr>
            <p:ph type="sldNum" sz="quarter" idx="4"/>
          </p:nvPr>
        </p:nvSpPr>
        <p:spPr>
          <a:xfrm>
            <a:off x="10896533" y="6480000"/>
            <a:ext cx="720000" cy="360000"/>
          </a:xfrm>
          <a:prstGeom prst="rect">
            <a:avLst/>
          </a:prstGeom>
        </p:spPr>
        <p:txBody>
          <a:bodyPr/>
          <a:lstStyle>
            <a:lvl1pPr algn="r">
              <a:defRPr sz="900">
                <a:solidFill>
                  <a:srgbClr val="205AA7"/>
                </a:solidFill>
              </a:defRPr>
            </a:lvl1pPr>
          </a:lstStyle>
          <a:p>
            <a:fld id="{A5612AF6-3794-417C-8315-010C3BB3AD18}" type="slidenum">
              <a:rPr lang="fr-FR" smtClean="0"/>
              <a:pPr/>
              <a:t>‹N°›</a:t>
            </a:fld>
            <a:endParaRPr lang="fr-FR" dirty="0"/>
          </a:p>
        </p:txBody>
      </p:sp>
      <p:sp>
        <p:nvSpPr>
          <p:cNvPr id="15" name="Espace réservé du texte 2"/>
          <p:cNvSpPr>
            <a:spLocks noGrp="1"/>
          </p:cNvSpPr>
          <p:nvPr>
            <p:ph idx="1"/>
          </p:nvPr>
        </p:nvSpPr>
        <p:spPr>
          <a:xfrm>
            <a:off x="624000" y="1440000"/>
            <a:ext cx="10972800" cy="4525963"/>
          </a:xfrm>
          <a:prstGeom prst="rect">
            <a:avLst/>
          </a:prstGeom>
        </p:spPr>
        <p:txBody>
          <a:bodyPr vert="horz" lIns="91440" tIns="45720" rIns="91440" bIns="45720" rtlCol="0">
            <a:normAutofit/>
          </a:bodyPr>
          <a:lstStyle>
            <a:lvl1pPr>
              <a:defRPr>
                <a:solidFill>
                  <a:srgbClr val="205AA7"/>
                </a:solidFill>
              </a:defRPr>
            </a:lvl1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362" y="-1"/>
            <a:ext cx="1065735" cy="1143001"/>
          </a:xfrm>
          <a:prstGeom prst="rect">
            <a:avLst/>
          </a:prstGeom>
        </p:spPr>
      </p:pic>
      <p:pic>
        <p:nvPicPr>
          <p:cNvPr id="13" name="Imag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3973" y="6129554"/>
            <a:ext cx="929473" cy="683822"/>
          </a:xfrm>
          <a:prstGeom prst="rect">
            <a:avLst/>
          </a:prstGeom>
        </p:spPr>
      </p:pic>
    </p:spTree>
    <p:extLst>
      <p:ext uri="{BB962C8B-B14F-4D97-AF65-F5344CB8AC3E}">
        <p14:creationId xmlns:p14="http://schemas.microsoft.com/office/powerpoint/2010/main" val="13799777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F441D1-9DE6-44DD-93E9-877C1B7F718B}"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4278699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CBF441D1-9DE6-44DD-93E9-877C1B7F718B}"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1469295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BF441D1-9DE6-44DD-93E9-877C1B7F718B}" type="datetimeFigureOut">
              <a:rPr lang="fr-FR" smtClean="0"/>
              <a:t>16/11/2022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1620970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BF441D1-9DE6-44DD-93E9-877C1B7F718B}" type="datetimeFigureOut">
              <a:rPr lang="fr-FR" smtClean="0"/>
              <a:t>16/11/2022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183310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BF441D1-9DE6-44DD-93E9-877C1B7F718B}" type="datetimeFigureOut">
              <a:rPr lang="fr-FR" smtClean="0"/>
              <a:t>16/11/2022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361288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F441D1-9DE6-44DD-93E9-877C1B7F718B}" type="datetimeFigureOut">
              <a:rPr lang="fr-FR" smtClean="0"/>
              <a:t>16/11/2022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3350413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BF441D1-9DE6-44DD-93E9-877C1B7F718B}" type="datetimeFigureOut">
              <a:rPr lang="fr-FR" smtClean="0"/>
              <a:t>16/11/2022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1791906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BF441D1-9DE6-44DD-93E9-877C1B7F718B}" type="datetimeFigureOut">
              <a:rPr lang="fr-FR" smtClean="0"/>
              <a:t>16/11/2022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7CD54CA-DE36-4753-804A-BA10ED4AC6FF}" type="slidenum">
              <a:rPr lang="fr-FR" smtClean="0"/>
              <a:t>‹N°›</a:t>
            </a:fld>
            <a:endParaRPr lang="fr-FR"/>
          </a:p>
        </p:txBody>
      </p:sp>
    </p:spTree>
    <p:extLst>
      <p:ext uri="{BB962C8B-B14F-4D97-AF65-F5344CB8AC3E}">
        <p14:creationId xmlns:p14="http://schemas.microsoft.com/office/powerpoint/2010/main" val="2194141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F441D1-9DE6-44DD-93E9-877C1B7F718B}" type="datetimeFigureOut">
              <a:rPr lang="fr-FR" smtClean="0"/>
              <a:t>16/11/2022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D54CA-DE36-4753-804A-BA10ED4AC6FF}" type="slidenum">
              <a:rPr lang="fr-FR" smtClean="0"/>
              <a:t>‹N°›</a:t>
            </a:fld>
            <a:endParaRPr lang="fr-FR"/>
          </a:p>
        </p:txBody>
      </p:sp>
    </p:spTree>
    <p:extLst>
      <p:ext uri="{BB962C8B-B14F-4D97-AF65-F5344CB8AC3E}">
        <p14:creationId xmlns:p14="http://schemas.microsoft.com/office/powerpoint/2010/main" val="2463838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ctr">
              <a:buNone/>
            </a:pPr>
            <a:r>
              <a:rPr lang="fr-FR" sz="4000" dirty="0" smtClean="0">
                <a:solidFill>
                  <a:schemeClr val="accent5">
                    <a:lumMod val="75000"/>
                  </a:schemeClr>
                </a:solidFill>
              </a:rPr>
              <a:t>Le </a:t>
            </a:r>
            <a:r>
              <a:rPr lang="fr-FR" sz="4000" dirty="0">
                <a:solidFill>
                  <a:schemeClr val="accent5">
                    <a:lumMod val="75000"/>
                  </a:schemeClr>
                </a:solidFill>
              </a:rPr>
              <a:t>suivi et l’évaluation des engagements climatiques des acteurs de la place financière (banques, </a:t>
            </a:r>
            <a:r>
              <a:rPr lang="fr-FR" sz="4000" dirty="0" smtClean="0">
                <a:solidFill>
                  <a:schemeClr val="accent5">
                    <a:lumMod val="75000"/>
                  </a:schemeClr>
                </a:solidFill>
              </a:rPr>
              <a:t>assurances)</a:t>
            </a:r>
          </a:p>
          <a:p>
            <a:pPr marL="0" indent="0">
              <a:buNone/>
            </a:pPr>
            <a:endParaRPr lang="fr-FR" sz="4000" dirty="0" smtClean="0"/>
          </a:p>
          <a:p>
            <a:pPr marL="0" indent="0" algn="ctr">
              <a:buNone/>
            </a:pPr>
            <a:r>
              <a:rPr lang="fr-FR" sz="3200" dirty="0" smtClean="0"/>
              <a:t>Club des ETI Bordeaux – BDF – ACPR</a:t>
            </a:r>
          </a:p>
          <a:p>
            <a:pPr marL="0" indent="0" algn="ctr">
              <a:buNone/>
            </a:pPr>
            <a:endParaRPr lang="fr-FR" sz="3200" dirty="0" smtClean="0"/>
          </a:p>
          <a:p>
            <a:pPr marL="0" indent="0" algn="ctr">
              <a:buNone/>
            </a:pPr>
            <a:r>
              <a:rPr lang="fr-FR" sz="2400" dirty="0" smtClean="0"/>
              <a:t>17 novembre 2022</a:t>
            </a:r>
            <a:endParaRPr lang="fr-FR" sz="2400" dirty="0"/>
          </a:p>
        </p:txBody>
      </p:sp>
    </p:spTree>
    <p:extLst>
      <p:ext uri="{BB962C8B-B14F-4D97-AF65-F5344CB8AC3E}">
        <p14:creationId xmlns:p14="http://schemas.microsoft.com/office/powerpoint/2010/main" val="892397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10</a:t>
            </a:fld>
            <a:endParaRPr lang="fr-FR" dirty="0"/>
          </a:p>
        </p:txBody>
      </p:sp>
      <p:sp>
        <p:nvSpPr>
          <p:cNvPr id="5" name="Espace réservé du contenu 4"/>
          <p:cNvSpPr>
            <a:spLocks noGrp="1"/>
          </p:cNvSpPr>
          <p:nvPr>
            <p:ph idx="1"/>
          </p:nvPr>
        </p:nvSpPr>
        <p:spPr>
          <a:xfrm>
            <a:off x="1763730" y="1207817"/>
            <a:ext cx="8472670" cy="4934514"/>
          </a:xfrm>
        </p:spPr>
        <p:txBody>
          <a:bodyPr>
            <a:normAutofit/>
          </a:bodyPr>
          <a:lstStyle/>
          <a:p>
            <a:pPr marL="0" indent="0" algn="just">
              <a:buNone/>
            </a:pPr>
            <a:r>
              <a:rPr lang="fr-FR" sz="2000" u="sng" dirty="0"/>
              <a:t>Charbon :</a:t>
            </a:r>
          </a:p>
          <a:p>
            <a:pPr lvl="1" algn="just"/>
            <a:r>
              <a:rPr lang="fr-FR" sz="1800" dirty="0"/>
              <a:t>peu d’évolution depuis le précédent rapport, seulement 5 organismes sur 17 interrogés ont revu leur politique charbon (abaissement de seuils, nouveaux critères qualitatifs, actualisation de la date de sortie)</a:t>
            </a:r>
          </a:p>
          <a:p>
            <a:pPr lvl="1" algn="just"/>
            <a:r>
              <a:rPr lang="fr-FR" sz="1800" dirty="0"/>
              <a:t>Généralisation des critères « absolus » sur la production annuelle de charbon</a:t>
            </a:r>
          </a:p>
          <a:p>
            <a:pPr lvl="1" algn="just"/>
            <a:r>
              <a:rPr lang="fr-FR" sz="1800" dirty="0"/>
              <a:t>Pas d’évolution dans la prise en compte de politique d’exclusion des souscripteurs (7 organismes).</a:t>
            </a:r>
          </a:p>
          <a:p>
            <a:pPr lvl="1" algn="just"/>
            <a:endParaRPr lang="fr-FR" sz="1800" dirty="0"/>
          </a:p>
          <a:p>
            <a:pPr lvl="1" algn="just"/>
            <a:r>
              <a:rPr lang="fr-FR" sz="1800" dirty="0"/>
              <a:t>Approche encore insuffisante et peu précise concernant la chaine de valeur « charbon ».</a:t>
            </a:r>
          </a:p>
          <a:p>
            <a:pPr lvl="1" algn="just"/>
            <a:r>
              <a:rPr lang="fr-FR" sz="1800" dirty="0"/>
              <a:t>Hétérogénéité des seuils d’exclusion du portefeuille (en % du chiffre d’affaire ou du mix énergétique).</a:t>
            </a:r>
          </a:p>
          <a:p>
            <a:pPr lvl="1" algn="just"/>
            <a:r>
              <a:rPr lang="fr-FR" sz="1800" dirty="0"/>
              <a:t>Manque d’objectifs intermédiaires (3 établissements seulement ont établi un échéancier graduel).</a:t>
            </a:r>
          </a:p>
          <a:p>
            <a:pPr marL="0" indent="0" algn="just">
              <a:buNone/>
            </a:pPr>
            <a:endParaRPr lang="fr-FR" sz="2000" dirty="0"/>
          </a:p>
          <a:p>
            <a:pPr marL="0" indent="0" algn="just">
              <a:buNone/>
            </a:pPr>
            <a:endParaRPr lang="fr-FR" sz="2000" dirty="0"/>
          </a:p>
          <a:p>
            <a:pPr marL="0" indent="0" algn="just">
              <a:buNone/>
            </a:pPr>
            <a:endParaRPr lang="fr-FR" sz="2000"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275274" y="0"/>
            <a:ext cx="8229600" cy="1143000"/>
          </a:xfrm>
        </p:spPr>
        <p:txBody>
          <a:bodyPr>
            <a:normAutofit fontScale="90000"/>
          </a:bodyPr>
          <a:lstStyle/>
          <a:p>
            <a:pPr algn="ctr"/>
            <a:r>
              <a:rPr lang="fr-FR" sz="4000" dirty="0" smtClean="0"/>
              <a:t>3 </a:t>
            </a:r>
            <a:r>
              <a:rPr lang="fr-FR" sz="4000" dirty="0"/>
              <a:t>– Les politiques relatives aux énergies fossiles des ASSURANCES</a:t>
            </a:r>
            <a:r>
              <a:rPr lang="fr-FR" dirty="0"/>
              <a:t/>
            </a:r>
            <a:br>
              <a:rPr lang="fr-FR" dirty="0"/>
            </a:br>
            <a:r>
              <a:rPr lang="fr-FR" sz="2000" dirty="0"/>
              <a:t>Les politiques sectorielles et d’exclusion</a:t>
            </a:r>
            <a:endParaRPr lang="fr-FR" dirty="0"/>
          </a:p>
        </p:txBody>
      </p:sp>
    </p:spTree>
    <p:extLst>
      <p:ext uri="{BB962C8B-B14F-4D97-AF65-F5344CB8AC3E}">
        <p14:creationId xmlns:p14="http://schemas.microsoft.com/office/powerpoint/2010/main" val="545536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11</a:t>
            </a:fld>
            <a:endParaRPr lang="fr-FR" dirty="0"/>
          </a:p>
        </p:txBody>
      </p:sp>
      <p:sp>
        <p:nvSpPr>
          <p:cNvPr id="5" name="Espace réservé du contenu 4"/>
          <p:cNvSpPr>
            <a:spLocks noGrp="1"/>
          </p:cNvSpPr>
          <p:nvPr>
            <p:ph idx="1"/>
          </p:nvPr>
        </p:nvSpPr>
        <p:spPr>
          <a:xfrm>
            <a:off x="1763730" y="1207817"/>
            <a:ext cx="8472670" cy="4934514"/>
          </a:xfrm>
        </p:spPr>
        <p:txBody>
          <a:bodyPr>
            <a:normAutofit/>
          </a:bodyPr>
          <a:lstStyle/>
          <a:p>
            <a:pPr marL="0" indent="0" algn="just">
              <a:buNone/>
            </a:pPr>
            <a:r>
              <a:rPr lang="fr-FR" sz="2000" u="sng" dirty="0"/>
              <a:t>Pétrole et gaz :</a:t>
            </a:r>
            <a:r>
              <a:rPr lang="fr-FR" sz="2000" dirty="0"/>
              <a:t> </a:t>
            </a:r>
          </a:p>
          <a:p>
            <a:pPr lvl="1" algn="just"/>
            <a:r>
              <a:rPr lang="fr-FR" sz="1800" dirty="0"/>
              <a:t>amélioration de la qualité des informations fournies et resserrement des politiques d’exclusion</a:t>
            </a:r>
          </a:p>
          <a:p>
            <a:pPr lvl="1" algn="just"/>
            <a:r>
              <a:rPr lang="fr-FR" sz="1800" dirty="0"/>
              <a:t>Toutefois, d’autres éléments demeurent insuffisamment précis voire inexistants (date de sortie, définition homogène des hydrocarbures non-conventionnels</a:t>
            </a:r>
            <a:r>
              <a:rPr lang="fr-FR" sz="1800" dirty="0" smtClean="0"/>
              <a:t>).</a:t>
            </a:r>
          </a:p>
          <a:p>
            <a:pPr lvl="1" algn="just"/>
            <a:r>
              <a:rPr lang="fr-FR" sz="1800" dirty="0"/>
              <a:t>Éléments relatifs à la chaîne de valeur indiqué dans la majorité des cas : </a:t>
            </a:r>
          </a:p>
          <a:p>
            <a:pPr marL="914400" lvl="2" indent="0" algn="just">
              <a:buNone/>
            </a:pPr>
            <a:r>
              <a:rPr lang="fr-FR" sz="1600" dirty="0"/>
              <a:t>6 établissements (soit 40% de l’échantillon) excluent les activités relevant de l’ensemble de la chaîne de valeur (</a:t>
            </a:r>
            <a:r>
              <a:rPr lang="fr-FR" sz="1600" i="1" dirty="0" err="1"/>
              <a:t>upstream</a:t>
            </a:r>
            <a:r>
              <a:rPr lang="fr-FR" sz="1600" dirty="0"/>
              <a:t>, </a:t>
            </a:r>
            <a:r>
              <a:rPr lang="fr-FR" sz="1600" i="1" dirty="0" err="1"/>
              <a:t>midstream</a:t>
            </a:r>
            <a:r>
              <a:rPr lang="fr-FR" sz="1600" dirty="0"/>
              <a:t> et </a:t>
            </a:r>
            <a:r>
              <a:rPr lang="fr-FR" sz="1600" i="1" dirty="0" err="1"/>
              <a:t>downstream</a:t>
            </a:r>
            <a:r>
              <a:rPr lang="fr-FR" sz="1600" dirty="0"/>
              <a:t>), tandis que 33% ne visent que l’amont de celle-ci (</a:t>
            </a:r>
            <a:r>
              <a:rPr lang="fr-FR" sz="1600" i="1" dirty="0" err="1"/>
              <a:t>upstream</a:t>
            </a:r>
            <a:r>
              <a:rPr lang="fr-FR" sz="1600" dirty="0"/>
              <a:t>).</a:t>
            </a:r>
          </a:p>
          <a:p>
            <a:pPr lvl="1" algn="just"/>
            <a:endParaRPr lang="fr-FR" sz="2000" dirty="0"/>
          </a:p>
          <a:p>
            <a:pPr marL="0" indent="0" algn="just">
              <a:buNone/>
            </a:pPr>
            <a:endParaRPr lang="fr-FR" sz="2000" dirty="0"/>
          </a:p>
          <a:p>
            <a:pPr marL="0" indent="0" algn="just">
              <a:buNone/>
            </a:pPr>
            <a:endParaRPr lang="fr-FR" sz="2000" dirty="0"/>
          </a:p>
          <a:p>
            <a:pPr marL="0" indent="0" algn="just">
              <a:buNone/>
            </a:pPr>
            <a:endParaRPr lang="fr-FR" sz="2000" dirty="0"/>
          </a:p>
          <a:p>
            <a:pPr marL="0" indent="0" algn="just">
              <a:buNone/>
            </a:pPr>
            <a:endParaRPr lang="fr-FR" sz="2000"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275274" y="0"/>
            <a:ext cx="8229600" cy="1143000"/>
          </a:xfrm>
        </p:spPr>
        <p:txBody>
          <a:bodyPr>
            <a:normAutofit fontScale="90000"/>
          </a:bodyPr>
          <a:lstStyle/>
          <a:p>
            <a:pPr algn="ctr"/>
            <a:r>
              <a:rPr lang="fr-FR" sz="4000" dirty="0" smtClean="0"/>
              <a:t>3 </a:t>
            </a:r>
            <a:r>
              <a:rPr lang="fr-FR" sz="4000" dirty="0"/>
              <a:t>– Les politiques relatives aux énergies fossiles des ASSURANCES</a:t>
            </a:r>
            <a:r>
              <a:rPr lang="fr-FR" dirty="0"/>
              <a:t/>
            </a:r>
            <a:br>
              <a:rPr lang="fr-FR" dirty="0"/>
            </a:br>
            <a:r>
              <a:rPr lang="fr-FR" sz="2000" dirty="0"/>
              <a:t>Les politiques sectorielles et d’exclusion</a:t>
            </a:r>
            <a:endParaRPr lang="fr-FR" dirty="0"/>
          </a:p>
        </p:txBody>
      </p:sp>
      <p:pic>
        <p:nvPicPr>
          <p:cNvPr id="8" name="Image 7"/>
          <p:cNvPicPr/>
          <p:nvPr/>
        </p:nvPicPr>
        <p:blipFill>
          <a:blip r:embed="rId3">
            <a:extLst>
              <a:ext uri="{28A0092B-C50C-407E-A947-70E740481C1C}">
                <a14:useLocalDpi xmlns:a14="http://schemas.microsoft.com/office/drawing/2010/main" val="0"/>
              </a:ext>
            </a:extLst>
          </a:blip>
          <a:srcRect/>
          <a:stretch>
            <a:fillRect/>
          </a:stretch>
        </p:blipFill>
        <p:spPr bwMode="auto">
          <a:xfrm>
            <a:off x="4556746" y="3880847"/>
            <a:ext cx="5311410" cy="3100992"/>
          </a:xfrm>
          <a:prstGeom prst="rect">
            <a:avLst/>
          </a:prstGeom>
          <a:noFill/>
          <a:ln>
            <a:noFill/>
          </a:ln>
        </p:spPr>
      </p:pic>
    </p:spTree>
    <p:extLst>
      <p:ext uri="{BB962C8B-B14F-4D97-AF65-F5344CB8AC3E}">
        <p14:creationId xmlns:p14="http://schemas.microsoft.com/office/powerpoint/2010/main" val="4018368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12</a:t>
            </a:fld>
            <a:endParaRPr lang="fr-FR" dirty="0"/>
          </a:p>
        </p:txBody>
      </p:sp>
      <p:sp>
        <p:nvSpPr>
          <p:cNvPr id="5" name="Espace réservé du contenu 4"/>
          <p:cNvSpPr>
            <a:spLocks noGrp="1"/>
          </p:cNvSpPr>
          <p:nvPr>
            <p:ph idx="1"/>
          </p:nvPr>
        </p:nvSpPr>
        <p:spPr>
          <a:xfrm>
            <a:off x="1763730" y="1207817"/>
            <a:ext cx="8472670" cy="4934514"/>
          </a:xfrm>
        </p:spPr>
        <p:txBody>
          <a:bodyPr>
            <a:normAutofit/>
          </a:bodyPr>
          <a:lstStyle/>
          <a:p>
            <a:pPr marL="0" indent="0" algn="just">
              <a:buNone/>
            </a:pPr>
            <a:r>
              <a:rPr lang="fr-FR" sz="2000" u="sng" dirty="0"/>
              <a:t>Approche méthodologique : </a:t>
            </a:r>
          </a:p>
          <a:p>
            <a:pPr lvl="1" algn="just"/>
            <a:r>
              <a:rPr lang="fr-FR" sz="1800" dirty="0"/>
              <a:t>Base déclarative + croisement, comme pour les banques avec les listes </a:t>
            </a:r>
            <a:r>
              <a:rPr lang="fr-FR" sz="1800" dirty="0" err="1"/>
              <a:t>Urgewald</a:t>
            </a:r>
            <a:endParaRPr lang="fr-FR" sz="1800" dirty="0"/>
          </a:p>
          <a:p>
            <a:pPr lvl="1" algn="just"/>
            <a:r>
              <a:rPr lang="fr-FR" sz="1800" dirty="0"/>
              <a:t>Base « </a:t>
            </a:r>
            <a:r>
              <a:rPr lang="fr-FR" sz="1800" dirty="0" smtClean="0"/>
              <a:t>titre » </a:t>
            </a:r>
            <a:r>
              <a:rPr lang="fr-FR" sz="1600" dirty="0" smtClean="0"/>
              <a:t>ACPR. </a:t>
            </a:r>
            <a:r>
              <a:rPr lang="fr-FR" sz="1800" dirty="0" smtClean="0"/>
              <a:t>Les </a:t>
            </a:r>
            <a:r>
              <a:rPr lang="fr-FR" sz="1800" dirty="0"/>
              <a:t>données « déclaratives » ne peuvent pas être comparées de manière fiable avec les estimations de l’ACPR car les méthodes employées sont trop différentes.</a:t>
            </a:r>
          </a:p>
        </p:txBody>
      </p:sp>
      <p:sp>
        <p:nvSpPr>
          <p:cNvPr id="6" name="Espace réservé du pied de page 2"/>
          <p:cNvSpPr>
            <a:spLocks noGrp="1"/>
          </p:cNvSpPr>
          <p:nvPr>
            <p:ph type="ftr" sz="quarter" idx="3"/>
          </p:nvPr>
        </p:nvSpPr>
        <p:spPr>
          <a:xfrm>
            <a:off x="4729949" y="6373256"/>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275274" y="0"/>
            <a:ext cx="8229600" cy="1143000"/>
          </a:xfrm>
        </p:spPr>
        <p:txBody>
          <a:bodyPr>
            <a:normAutofit fontScale="90000"/>
          </a:bodyPr>
          <a:lstStyle/>
          <a:p>
            <a:pPr algn="ctr"/>
            <a:r>
              <a:rPr lang="fr-FR" sz="4000" dirty="0" smtClean="0"/>
              <a:t>3 </a:t>
            </a:r>
            <a:r>
              <a:rPr lang="fr-FR" sz="4000" dirty="0"/>
              <a:t>– Les politiques relatives aux énergies fossiles des assurances</a:t>
            </a:r>
            <a:r>
              <a:rPr lang="fr-FR" dirty="0"/>
              <a:t/>
            </a:r>
            <a:br>
              <a:rPr lang="fr-FR" dirty="0"/>
            </a:br>
            <a:r>
              <a:rPr lang="fr-FR" sz="2000" dirty="0"/>
              <a:t>exposition aux énergies fossiles</a:t>
            </a:r>
            <a:endParaRPr lang="fr-FR" dirty="0"/>
          </a:p>
        </p:txBody>
      </p:sp>
      <p:graphicFrame>
        <p:nvGraphicFramePr>
          <p:cNvPr id="8" name="Graphique 7"/>
          <p:cNvGraphicFramePr/>
          <p:nvPr>
            <p:extLst/>
          </p:nvPr>
        </p:nvGraphicFramePr>
        <p:xfrm>
          <a:off x="2835190" y="3880848"/>
          <a:ext cx="2592288" cy="1825823"/>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2395121" y="5707454"/>
            <a:ext cx="3806982" cy="784830"/>
          </a:xfrm>
          <a:prstGeom prst="rect">
            <a:avLst/>
          </a:prstGeom>
        </p:spPr>
        <p:txBody>
          <a:bodyPr wrap="square">
            <a:spAutoFit/>
          </a:bodyPr>
          <a:lstStyle/>
          <a:p>
            <a:pPr algn="just"/>
            <a:r>
              <a:rPr lang="fr-FR" sz="900" i="1" dirty="0">
                <a:latin typeface="Calibri" panose="020F0502020204030204" pitchFamily="34" charset="0"/>
                <a:ea typeface="Calibri" panose="020F0502020204030204" pitchFamily="34" charset="0"/>
                <a:cs typeface="Times New Roman" panose="02020603050405020304" pitchFamily="18" charset="0"/>
              </a:rPr>
              <a:t>Source : ACPR. « base titres » : expositions directes et indirectes (après mise en transparence) de l’ensemble des assureurs calculées par l’ACPR (base titres, à partir de la liste URGEWALD) ; « base déclarative » : expositions déclarées par les 17 organismes de l’échantillon .</a:t>
            </a:r>
            <a:r>
              <a:rPr lang="fr-FR" sz="900" dirty="0"/>
              <a:t> </a:t>
            </a:r>
            <a:r>
              <a:rPr lang="fr-FR" sz="900" dirty="0">
                <a:latin typeface="Calibri" panose="020F0502020204030204" pitchFamily="34" charset="0"/>
                <a:ea typeface="Calibri" panose="020F0502020204030204" pitchFamily="34" charset="0"/>
                <a:cs typeface="Times New Roman" panose="02020603050405020304" pitchFamily="18" charset="0"/>
              </a:rPr>
              <a:t>Reconstitution ligne à ligne des fonds d’investissement (OPC) détenus en portefeuille.</a:t>
            </a:r>
          </a:p>
        </p:txBody>
      </p:sp>
      <p:sp>
        <p:nvSpPr>
          <p:cNvPr id="9" name="Rectangle 8"/>
          <p:cNvSpPr/>
          <p:nvPr/>
        </p:nvSpPr>
        <p:spPr>
          <a:xfrm>
            <a:off x="2060302" y="3635410"/>
            <a:ext cx="4329773" cy="246221"/>
          </a:xfrm>
          <a:prstGeom prst="rect">
            <a:avLst/>
          </a:prstGeom>
        </p:spPr>
        <p:txBody>
          <a:bodyPr wrap="square">
            <a:spAutoFit/>
          </a:bodyPr>
          <a:lstStyle/>
          <a:p>
            <a:pPr algn="just"/>
            <a:r>
              <a:rPr lang="fr-FR" sz="1000" b="1" dirty="0">
                <a:latin typeface="Calibri" panose="020F0502020204030204" pitchFamily="34" charset="0"/>
                <a:ea typeface="Calibri" panose="020F0502020204030204" pitchFamily="34" charset="0"/>
                <a:cs typeface="Times New Roman" panose="02020603050405020304" pitchFamily="18" charset="0"/>
              </a:rPr>
              <a:t>Expositions des organismes d'assurance au charbon en 2021 (en Mds d'euros)</a:t>
            </a:r>
            <a:endParaRPr lang="fr-FR" sz="1000" b="1" dirty="0"/>
          </a:p>
        </p:txBody>
      </p:sp>
      <p:sp>
        <p:nvSpPr>
          <p:cNvPr id="11" name="Rectangle 10"/>
          <p:cNvSpPr/>
          <p:nvPr/>
        </p:nvSpPr>
        <p:spPr>
          <a:xfrm>
            <a:off x="6390074" y="3635409"/>
            <a:ext cx="4572000" cy="400110"/>
          </a:xfrm>
          <a:prstGeom prst="rect">
            <a:avLst/>
          </a:prstGeom>
        </p:spPr>
        <p:txBody>
          <a:bodyPr>
            <a:spAutoFit/>
          </a:bodyPr>
          <a:lstStyle/>
          <a:p>
            <a:r>
              <a:rPr lang="fr-FR" sz="1000" b="1" dirty="0"/>
              <a:t>Expositions des organismes d'assurance aux pétrole et gaz en 2021 (en Mds d'euros)</a:t>
            </a:r>
          </a:p>
        </p:txBody>
      </p:sp>
      <p:graphicFrame>
        <p:nvGraphicFramePr>
          <p:cNvPr id="12" name="Graphique 11"/>
          <p:cNvGraphicFramePr/>
          <p:nvPr>
            <p:extLst/>
          </p:nvPr>
        </p:nvGraphicFramePr>
        <p:xfrm>
          <a:off x="6976993" y="3928039"/>
          <a:ext cx="2676753" cy="1778632"/>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13"/>
          <p:cNvSpPr/>
          <p:nvPr/>
        </p:nvSpPr>
        <p:spPr>
          <a:xfrm>
            <a:off x="6776324" y="5670977"/>
            <a:ext cx="3078088" cy="784830"/>
          </a:xfrm>
          <a:prstGeom prst="rect">
            <a:avLst/>
          </a:prstGeom>
        </p:spPr>
        <p:txBody>
          <a:bodyPr wrap="square">
            <a:spAutoFit/>
          </a:bodyPr>
          <a:lstStyle/>
          <a:p>
            <a:pPr algn="just"/>
            <a:r>
              <a:rPr lang="fr-FR" sz="900" i="1" dirty="0"/>
              <a:t>Source : ACPR. « base titres » : expositions directes et indirectes (après mise en transparence ) de l’ensemble des assureurs calculées par l’ACPR (base titres, à partir de la liste URGEWALD) ; « base déclarative » : expositions déclarées par les 17 organismes de l’échantillon ..</a:t>
            </a:r>
          </a:p>
        </p:txBody>
      </p:sp>
    </p:spTree>
    <p:extLst>
      <p:ext uri="{BB962C8B-B14F-4D97-AF65-F5344CB8AC3E}">
        <p14:creationId xmlns:p14="http://schemas.microsoft.com/office/powerpoint/2010/main" val="823700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13</a:t>
            </a:fld>
            <a:endParaRPr lang="fr-FR" dirty="0"/>
          </a:p>
        </p:txBody>
      </p:sp>
      <p:sp>
        <p:nvSpPr>
          <p:cNvPr id="5" name="Espace réservé du contenu 4"/>
          <p:cNvSpPr>
            <a:spLocks noGrp="1"/>
          </p:cNvSpPr>
          <p:nvPr>
            <p:ph idx="1"/>
          </p:nvPr>
        </p:nvSpPr>
        <p:spPr>
          <a:xfrm>
            <a:off x="1763730" y="1207817"/>
            <a:ext cx="8472670" cy="5272183"/>
          </a:xfrm>
        </p:spPr>
        <p:txBody>
          <a:bodyPr>
            <a:normAutofit/>
          </a:bodyPr>
          <a:lstStyle/>
          <a:p>
            <a:pPr algn="just"/>
            <a:r>
              <a:rPr lang="fr-FR" sz="2000" dirty="0"/>
              <a:t>Charbon:</a:t>
            </a:r>
          </a:p>
          <a:p>
            <a:pPr lvl="1" algn="just"/>
            <a:r>
              <a:rPr lang="fr-FR" sz="1800" dirty="0"/>
              <a:t>Sur la base des calculs de l’ACPR à partir des placements des assureurs, on observe une baisse des expositions: </a:t>
            </a:r>
          </a:p>
          <a:p>
            <a:pPr lvl="2" algn="just"/>
            <a:r>
              <a:rPr lang="fr-FR" sz="1600" dirty="0"/>
              <a:t>de 0,6% en 2020 à 0,5% du total de bilan en 2021 avant mise en transparence des OPC</a:t>
            </a:r>
          </a:p>
          <a:p>
            <a:pPr lvl="2" algn="just"/>
            <a:r>
              <a:rPr lang="fr-FR" sz="1600" dirty="0"/>
              <a:t>De 0,7% à 0,6% après mise en transparence des OPC</a:t>
            </a:r>
            <a:endParaRPr lang="fr-FR" sz="1800" dirty="0"/>
          </a:p>
          <a:p>
            <a:pPr lvl="1" algn="just"/>
            <a:r>
              <a:rPr lang="fr-FR" sz="1800" dirty="0"/>
              <a:t>L’exposition des assureurs aux actifs liés au charbon reste très faible</a:t>
            </a:r>
          </a:p>
          <a:p>
            <a:pPr marL="914400" lvl="2" indent="0" algn="just">
              <a:buNone/>
            </a:pPr>
            <a:endParaRPr lang="fr-FR" sz="1600"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275274" y="0"/>
            <a:ext cx="8229600" cy="1143000"/>
          </a:xfrm>
        </p:spPr>
        <p:txBody>
          <a:bodyPr>
            <a:normAutofit fontScale="90000"/>
          </a:bodyPr>
          <a:lstStyle/>
          <a:p>
            <a:pPr algn="ctr"/>
            <a:r>
              <a:rPr lang="fr-FR" dirty="0" smtClean="0"/>
              <a:t> </a:t>
            </a:r>
            <a:r>
              <a:rPr lang="fr-FR" sz="4000" dirty="0"/>
              <a:t>3 – Les politiques relatives aux énergies fossiles des assurances</a:t>
            </a:r>
            <a:r>
              <a:rPr lang="fr-FR" dirty="0"/>
              <a:t/>
            </a:r>
            <a:br>
              <a:rPr lang="fr-FR" dirty="0"/>
            </a:br>
            <a:r>
              <a:rPr lang="fr-FR" sz="2000" dirty="0"/>
              <a:t>exposition aux énergies fossiles</a:t>
            </a:r>
            <a:endParaRPr lang="fr-FR" dirty="0"/>
          </a:p>
        </p:txBody>
      </p:sp>
      <p:sp>
        <p:nvSpPr>
          <p:cNvPr id="8" name="Rectangle 7"/>
          <p:cNvSpPr/>
          <p:nvPr/>
        </p:nvSpPr>
        <p:spPr>
          <a:xfrm>
            <a:off x="3714065" y="3376525"/>
            <a:ext cx="4572000" cy="246221"/>
          </a:xfrm>
          <a:prstGeom prst="rect">
            <a:avLst/>
          </a:prstGeom>
        </p:spPr>
        <p:txBody>
          <a:bodyPr>
            <a:spAutoFit/>
          </a:bodyPr>
          <a:lstStyle/>
          <a:p>
            <a:r>
              <a:rPr lang="fr-FR" sz="1000" b="1" dirty="0"/>
              <a:t>Graphique x :  Part des placements des assureurs français finançant le charbon</a:t>
            </a:r>
          </a:p>
        </p:txBody>
      </p:sp>
      <p:pic>
        <p:nvPicPr>
          <p:cNvPr id="9" name="Image 8"/>
          <p:cNvPicPr>
            <a:picLocks noChangeAspect="1"/>
          </p:cNvPicPr>
          <p:nvPr/>
        </p:nvPicPr>
        <p:blipFill>
          <a:blip r:embed="rId3"/>
          <a:stretch>
            <a:fillRect/>
          </a:stretch>
        </p:blipFill>
        <p:spPr>
          <a:xfrm>
            <a:off x="3698726" y="3677337"/>
            <a:ext cx="4377307" cy="2462997"/>
          </a:xfrm>
          <a:prstGeom prst="rect">
            <a:avLst/>
          </a:prstGeom>
        </p:spPr>
      </p:pic>
      <p:sp>
        <p:nvSpPr>
          <p:cNvPr id="10" name="Rectangle 9"/>
          <p:cNvSpPr/>
          <p:nvPr/>
        </p:nvSpPr>
        <p:spPr>
          <a:xfrm>
            <a:off x="3714065" y="6234356"/>
            <a:ext cx="4572000" cy="491288"/>
          </a:xfrm>
          <a:prstGeom prst="rect">
            <a:avLst/>
          </a:prstGeom>
        </p:spPr>
        <p:txBody>
          <a:bodyPr>
            <a:spAutoFit/>
          </a:bodyPr>
          <a:lstStyle/>
          <a:p>
            <a:pPr algn="just">
              <a:lnSpc>
                <a:spcPct val="107000"/>
              </a:lnSpc>
              <a:spcAft>
                <a:spcPts val="800"/>
              </a:spcAft>
            </a:pPr>
            <a:r>
              <a:rPr lang="fr-FR" sz="900" i="1" dirty="0">
                <a:latin typeface="Calibri" panose="020F0502020204030204" pitchFamily="34" charset="0"/>
                <a:ea typeface="Calibri" panose="020F0502020204030204" pitchFamily="34" charset="0"/>
                <a:cs typeface="Times New Roman" panose="02020603050405020304" pitchFamily="18" charset="0"/>
              </a:rPr>
              <a:t>*MET : Mise en transparence des OPC</a:t>
            </a:r>
            <a:endParaRPr lang="fr-FR" sz="9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900" i="1" dirty="0">
                <a:latin typeface="Calibri" panose="020F0502020204030204" pitchFamily="34" charset="0"/>
                <a:ea typeface="Calibri" panose="020F0502020204030204" pitchFamily="34" charset="0"/>
                <a:cs typeface="Times New Roman" panose="02020603050405020304" pitchFamily="18" charset="0"/>
              </a:rPr>
              <a:t>Source : base titres de l’ACPR, à partir de la liste URGEWALD.</a:t>
            </a:r>
            <a:endParaRPr lang="fr-FR" sz="9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26180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14</a:t>
            </a:fld>
            <a:endParaRPr lang="fr-FR" dirty="0"/>
          </a:p>
        </p:txBody>
      </p:sp>
      <p:sp>
        <p:nvSpPr>
          <p:cNvPr id="5" name="Espace réservé du contenu 4"/>
          <p:cNvSpPr>
            <a:spLocks noGrp="1"/>
          </p:cNvSpPr>
          <p:nvPr>
            <p:ph idx="1"/>
          </p:nvPr>
        </p:nvSpPr>
        <p:spPr>
          <a:xfrm>
            <a:off x="2063553" y="1207818"/>
            <a:ext cx="8172847" cy="5207366"/>
          </a:xfrm>
        </p:spPr>
        <p:txBody>
          <a:bodyPr>
            <a:normAutofit fontScale="70000" lnSpcReduction="20000"/>
          </a:bodyPr>
          <a:lstStyle/>
          <a:p>
            <a:pPr algn="just"/>
            <a:r>
              <a:rPr lang="fr-FR" sz="2000" dirty="0"/>
              <a:t>Pétrole gaz:</a:t>
            </a:r>
          </a:p>
          <a:p>
            <a:pPr lvl="1" algn="just"/>
            <a:r>
              <a:rPr lang="fr-FR" sz="1800" dirty="0"/>
              <a:t>Les calculs de l’ACPR montrent une stabilité de la part détenue en portefeuille en depuis 2019</a:t>
            </a:r>
          </a:p>
          <a:p>
            <a:pPr lvl="1" algn="just"/>
            <a:endParaRPr lang="fr-FR" sz="1800" dirty="0"/>
          </a:p>
          <a:p>
            <a:pPr algn="just"/>
            <a:endParaRPr lang="fr-FR" sz="2000" dirty="0"/>
          </a:p>
          <a:p>
            <a:pPr algn="just"/>
            <a:endParaRPr lang="fr-FR" sz="2000" dirty="0"/>
          </a:p>
          <a:p>
            <a:pPr algn="just"/>
            <a:endParaRPr lang="fr-FR" sz="2000" dirty="0"/>
          </a:p>
          <a:p>
            <a:pPr algn="just"/>
            <a:endParaRPr lang="fr-FR" sz="2000" dirty="0"/>
          </a:p>
          <a:p>
            <a:pPr algn="just"/>
            <a:endParaRPr lang="fr-FR" sz="2000" dirty="0"/>
          </a:p>
          <a:p>
            <a:pPr algn="just"/>
            <a:endParaRPr lang="fr-FR" sz="2000" dirty="0"/>
          </a:p>
          <a:p>
            <a:pPr algn="just"/>
            <a:endParaRPr lang="fr-FR" sz="2000" dirty="0"/>
          </a:p>
          <a:p>
            <a:pPr algn="just"/>
            <a:endParaRPr lang="fr-FR" sz="2000" dirty="0"/>
          </a:p>
          <a:p>
            <a:pPr algn="just"/>
            <a:endParaRPr lang="fr-FR" sz="2000" dirty="0"/>
          </a:p>
          <a:p>
            <a:pPr algn="just"/>
            <a:endParaRPr lang="fr-FR" sz="2000" dirty="0"/>
          </a:p>
          <a:p>
            <a:pPr algn="just"/>
            <a:endParaRPr lang="fr-FR" sz="2000" dirty="0"/>
          </a:p>
          <a:p>
            <a:pPr marL="0" indent="0" algn="just">
              <a:buNone/>
            </a:pPr>
            <a:endParaRPr lang="fr-FR" sz="2000" dirty="0"/>
          </a:p>
          <a:p>
            <a:pPr algn="just"/>
            <a:r>
              <a:rPr lang="fr-FR" sz="2000" dirty="0"/>
              <a:t>La plupart des organismes ne font pas la distinction entre les investissements pour l’exploitation de nouveaux sites et ceux pour l’amélioration de sites existants.</a:t>
            </a:r>
          </a:p>
          <a:p>
            <a:pPr algn="just"/>
            <a:r>
              <a:rPr lang="fr-FR" sz="2100" dirty="0"/>
              <a:t>Sur les 17 organismes sondés, 10 déclarent ne pas avoir d’expositions aux pétrole et gaz au passif ou une exposition « non significative ». 5 n’ont pas été en mesure de fournir cette information.</a:t>
            </a:r>
            <a:endParaRPr lang="fr-FR" sz="1600" dirty="0"/>
          </a:p>
          <a:p>
            <a:pPr algn="just"/>
            <a:endParaRPr lang="fr-FR" sz="2000"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275274" y="0"/>
            <a:ext cx="8229600" cy="1143000"/>
          </a:xfrm>
        </p:spPr>
        <p:txBody>
          <a:bodyPr>
            <a:normAutofit fontScale="90000"/>
          </a:bodyPr>
          <a:lstStyle/>
          <a:p>
            <a:pPr algn="ctr"/>
            <a:r>
              <a:rPr lang="fr-FR" sz="4000" dirty="0" smtClean="0"/>
              <a:t>3 </a:t>
            </a:r>
            <a:r>
              <a:rPr lang="fr-FR" sz="4000" dirty="0"/>
              <a:t>– Les politiques relatives aux énergies fossiles des assurances</a:t>
            </a:r>
            <a:r>
              <a:rPr lang="fr-FR" dirty="0"/>
              <a:t/>
            </a:r>
            <a:br>
              <a:rPr lang="fr-FR" dirty="0"/>
            </a:br>
            <a:r>
              <a:rPr lang="fr-FR" sz="2000" dirty="0"/>
              <a:t>exposition aux énergies fossiles</a:t>
            </a:r>
            <a:endParaRPr lang="fr-FR" dirty="0"/>
          </a:p>
        </p:txBody>
      </p:sp>
      <p:pic>
        <p:nvPicPr>
          <p:cNvPr id="2" name="Image 1"/>
          <p:cNvPicPr>
            <a:picLocks noChangeAspect="1"/>
          </p:cNvPicPr>
          <p:nvPr/>
        </p:nvPicPr>
        <p:blipFill>
          <a:blip r:embed="rId3"/>
          <a:stretch>
            <a:fillRect/>
          </a:stretch>
        </p:blipFill>
        <p:spPr>
          <a:xfrm>
            <a:off x="3811451" y="2259275"/>
            <a:ext cx="4008985" cy="2770607"/>
          </a:xfrm>
          <a:prstGeom prst="rect">
            <a:avLst/>
          </a:prstGeom>
        </p:spPr>
      </p:pic>
      <p:sp>
        <p:nvSpPr>
          <p:cNvPr id="9" name="Rectangle 8"/>
          <p:cNvSpPr/>
          <p:nvPr/>
        </p:nvSpPr>
        <p:spPr>
          <a:xfrm>
            <a:off x="3671191" y="2001629"/>
            <a:ext cx="4572000" cy="246221"/>
          </a:xfrm>
          <a:prstGeom prst="rect">
            <a:avLst/>
          </a:prstGeom>
        </p:spPr>
        <p:txBody>
          <a:bodyPr>
            <a:spAutoFit/>
          </a:bodyPr>
          <a:lstStyle/>
          <a:p>
            <a:r>
              <a:rPr lang="fr-FR" sz="1000" b="1" dirty="0">
                <a:latin typeface="Calibri" panose="020F0502020204030204" pitchFamily="34" charset="0"/>
                <a:ea typeface="Calibri" panose="020F0502020204030204" pitchFamily="34" charset="0"/>
                <a:cs typeface="Times New Roman" panose="02020603050405020304" pitchFamily="18" charset="0"/>
              </a:rPr>
              <a:t>Part des placements finançant le pétrole et le gaz des assureurs français</a:t>
            </a:r>
            <a:endParaRPr lang="fr-FR" sz="1000" b="1" dirty="0"/>
          </a:p>
        </p:txBody>
      </p:sp>
    </p:spTree>
    <p:extLst>
      <p:ext uri="{BB962C8B-B14F-4D97-AF65-F5344CB8AC3E}">
        <p14:creationId xmlns:p14="http://schemas.microsoft.com/office/powerpoint/2010/main" val="3773675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15</a:t>
            </a:fld>
            <a:endParaRPr lang="fr-FR" dirty="0"/>
          </a:p>
        </p:txBody>
      </p:sp>
      <p:sp>
        <p:nvSpPr>
          <p:cNvPr id="5" name="Espace réservé du contenu 4"/>
          <p:cNvSpPr>
            <a:spLocks noGrp="1"/>
          </p:cNvSpPr>
          <p:nvPr>
            <p:ph idx="1"/>
          </p:nvPr>
        </p:nvSpPr>
        <p:spPr>
          <a:xfrm>
            <a:off x="1823797" y="2205344"/>
            <a:ext cx="8472670" cy="4934514"/>
          </a:xfrm>
        </p:spPr>
        <p:txBody>
          <a:bodyPr>
            <a:normAutofit fontScale="77500" lnSpcReduction="20000"/>
          </a:bodyPr>
          <a:lstStyle/>
          <a:p>
            <a:pPr marL="0" indent="0" algn="just">
              <a:buNone/>
            </a:pPr>
            <a:r>
              <a:rPr lang="fr-FR" b="1" u="sng" dirty="0"/>
              <a:t>Portant sur le suivi des engagements et leur gouvernance</a:t>
            </a:r>
          </a:p>
          <a:p>
            <a:pPr algn="just"/>
            <a:r>
              <a:rPr lang="fr-FR" dirty="0"/>
              <a:t>L’ACPR appelle les acteurs à renforcer la bonne gestion du risque climatique en passant par un cadre de gouvernance approprié, notamment en:</a:t>
            </a:r>
          </a:p>
          <a:p>
            <a:pPr lvl="1" algn="just"/>
            <a:r>
              <a:rPr lang="fr-FR" sz="2300" dirty="0"/>
              <a:t>Améliorant l’inclusion des politiques environnementales dans la rémunération, en œuvrant à une meilleure transparence sur la pondération des objectifs environnementaux et les critères utilisés pour évaluer de leur satisfaction. </a:t>
            </a:r>
          </a:p>
          <a:p>
            <a:pPr lvl="1" algn="just"/>
            <a:r>
              <a:rPr lang="fr-FR" sz="2300" dirty="0"/>
              <a:t>Élargissant la pratique d’audit interne aux politiques environnementales des entités.</a:t>
            </a:r>
          </a:p>
          <a:p>
            <a:pPr algn="just"/>
            <a:r>
              <a:rPr lang="fr-FR" dirty="0"/>
              <a:t>En ce qui concerne l’engagement d’exclusion du charbon en 2030 dans les pays membres de l’OCDE et en 2040 à l’échelle </a:t>
            </a:r>
            <a:r>
              <a:rPr lang="fr-FR" dirty="0" smtClean="0"/>
              <a:t>mondiale </a:t>
            </a:r>
            <a:r>
              <a:rPr lang="fr-FR" dirty="0"/>
              <a:t>:</a:t>
            </a:r>
          </a:p>
          <a:p>
            <a:pPr lvl="1" algn="just"/>
            <a:r>
              <a:rPr lang="fr-FR" sz="2300" dirty="0"/>
              <a:t>De publier des objectifs intermédiaires permettant d’évaluer le degré de réalisation des objectifs à la date indiquée, sans faire reposer l’intégralité de la stratégie de sortie du charbon sur l’orientation des politiques individuelles de leurs clients et partenaires.</a:t>
            </a:r>
          </a:p>
          <a:p>
            <a:pPr lvl="1" algn="just"/>
            <a:r>
              <a:rPr lang="fr-FR" sz="2300" dirty="0"/>
              <a:t>D’améliorer la transparence sur les indicateurs utilisés à cette fin, en explicitant notamment la méthodologie permettant le calcul des expositions.</a:t>
            </a:r>
          </a:p>
          <a:p>
            <a:pPr lvl="1" algn="just"/>
            <a:endParaRPr lang="fr-FR" sz="1800"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302983" y="504050"/>
            <a:ext cx="8229600" cy="1143000"/>
          </a:xfrm>
        </p:spPr>
        <p:txBody>
          <a:bodyPr>
            <a:normAutofit fontScale="90000"/>
          </a:bodyPr>
          <a:lstStyle/>
          <a:p>
            <a:pPr algn="ctr"/>
            <a:r>
              <a:rPr lang="fr-FR" sz="4000" dirty="0" smtClean="0"/>
              <a:t>5 </a:t>
            </a:r>
            <a:r>
              <a:rPr lang="fr-FR" sz="4000" dirty="0"/>
              <a:t>– Suivi des préconisations précédentes et nouvelles préconisations</a:t>
            </a:r>
            <a:r>
              <a:rPr lang="fr-FR" dirty="0"/>
              <a:t/>
            </a:r>
            <a:br>
              <a:rPr lang="fr-FR" dirty="0"/>
            </a:br>
            <a:r>
              <a:rPr lang="fr-FR" sz="2000" dirty="0"/>
              <a:t>banques et organismes d’assurance</a:t>
            </a:r>
            <a:endParaRPr lang="fr-FR" dirty="0"/>
          </a:p>
        </p:txBody>
      </p:sp>
    </p:spTree>
    <p:extLst>
      <p:ext uri="{BB962C8B-B14F-4D97-AF65-F5344CB8AC3E}">
        <p14:creationId xmlns:p14="http://schemas.microsoft.com/office/powerpoint/2010/main" val="19297656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16</a:t>
            </a:fld>
            <a:endParaRPr lang="fr-FR" dirty="0"/>
          </a:p>
        </p:txBody>
      </p:sp>
      <p:sp>
        <p:nvSpPr>
          <p:cNvPr id="5" name="Espace réservé du contenu 4"/>
          <p:cNvSpPr>
            <a:spLocks noGrp="1"/>
          </p:cNvSpPr>
          <p:nvPr>
            <p:ph idx="1"/>
          </p:nvPr>
        </p:nvSpPr>
        <p:spPr>
          <a:xfrm>
            <a:off x="1872593" y="2108362"/>
            <a:ext cx="8472670" cy="4934514"/>
          </a:xfrm>
        </p:spPr>
        <p:txBody>
          <a:bodyPr>
            <a:normAutofit/>
          </a:bodyPr>
          <a:lstStyle/>
          <a:p>
            <a:pPr marL="0" indent="0" algn="just">
              <a:buNone/>
            </a:pPr>
            <a:r>
              <a:rPr lang="fr-FR" sz="2000" b="1" u="sng" dirty="0"/>
              <a:t>Politiques sectorielles</a:t>
            </a:r>
          </a:p>
          <a:p>
            <a:pPr algn="just"/>
            <a:r>
              <a:rPr lang="fr-FR" sz="2000" dirty="0"/>
              <a:t>Sur les politiques « énergies fossiles » (charbon, pétrole et gaz) :</a:t>
            </a:r>
          </a:p>
          <a:p>
            <a:pPr lvl="1" algn="just"/>
            <a:r>
              <a:rPr lang="fr-FR" sz="1800" dirty="0"/>
              <a:t>De continuer à préférer une présentation des politiques fossiles qui soit rassemblée en un document dédié ;</a:t>
            </a:r>
          </a:p>
          <a:p>
            <a:pPr lvl="1" algn="just"/>
            <a:r>
              <a:rPr lang="fr-FR" sz="1800" dirty="0"/>
              <a:t>De préciser, de façon systématique et claire, le périmètre des opérations financières concernées par ces politiques.</a:t>
            </a:r>
          </a:p>
          <a:p>
            <a:pPr lvl="1" algn="just"/>
            <a:r>
              <a:rPr lang="fr-FR" sz="1800" dirty="0"/>
              <a:t>De continuer à préciser systématiquement si les critères d’exclusion contenus dans les politiques valent à la fois pour les nouveaux investissements et pour l’encours existant (désinvestissement) ou s’ils s’appliquent seulement à l’un de ces deux périmètres ; </a:t>
            </a:r>
          </a:p>
          <a:p>
            <a:pPr lvl="1" algn="just"/>
            <a:r>
              <a:rPr lang="fr-FR" sz="1800" dirty="0"/>
              <a:t>De mentionner (pour les assurances) si les critères d’exclusion valent à la fois pour le versant actif (activité d’investisseur) et passif (activité assurantielle) du bilan, ou s’ils s’appliquent seulement à l’une de ses deux activités.</a:t>
            </a:r>
            <a:endParaRPr lang="fr-FR" sz="2000" b="1"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330692" y="498763"/>
            <a:ext cx="8229600" cy="1143000"/>
          </a:xfrm>
        </p:spPr>
        <p:txBody>
          <a:bodyPr>
            <a:normAutofit fontScale="90000"/>
          </a:bodyPr>
          <a:lstStyle/>
          <a:p>
            <a:pPr algn="ctr"/>
            <a:r>
              <a:rPr lang="fr-FR" sz="3600" dirty="0" smtClean="0"/>
              <a:t>5 </a:t>
            </a:r>
            <a:r>
              <a:rPr lang="fr-FR" sz="3600" dirty="0"/>
              <a:t>– Suivi des préconisations précédentes et nouvelles préconisations</a:t>
            </a:r>
            <a:r>
              <a:rPr lang="fr-FR" dirty="0"/>
              <a:t/>
            </a:r>
            <a:br>
              <a:rPr lang="fr-FR" dirty="0"/>
            </a:br>
            <a:r>
              <a:rPr lang="fr-FR" sz="2000" dirty="0"/>
              <a:t>banques et organismes d’assurance</a:t>
            </a:r>
            <a:endParaRPr lang="fr-FR" dirty="0"/>
          </a:p>
        </p:txBody>
      </p:sp>
    </p:spTree>
    <p:extLst>
      <p:ext uri="{BB962C8B-B14F-4D97-AF65-F5344CB8AC3E}">
        <p14:creationId xmlns:p14="http://schemas.microsoft.com/office/powerpoint/2010/main" val="1690664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17</a:t>
            </a:fld>
            <a:endParaRPr lang="fr-FR" dirty="0"/>
          </a:p>
        </p:txBody>
      </p:sp>
      <p:sp>
        <p:nvSpPr>
          <p:cNvPr id="5" name="Espace réservé du contenu 4"/>
          <p:cNvSpPr>
            <a:spLocks noGrp="1"/>
          </p:cNvSpPr>
          <p:nvPr>
            <p:ph idx="1"/>
          </p:nvPr>
        </p:nvSpPr>
        <p:spPr>
          <a:xfrm>
            <a:off x="1763730" y="1207817"/>
            <a:ext cx="8472670" cy="4934514"/>
          </a:xfrm>
        </p:spPr>
        <p:txBody>
          <a:bodyPr>
            <a:normAutofit fontScale="85000" lnSpcReduction="10000"/>
          </a:bodyPr>
          <a:lstStyle/>
          <a:p>
            <a:pPr marL="0" indent="0" algn="just">
              <a:buNone/>
            </a:pPr>
            <a:r>
              <a:rPr lang="fr-FR" sz="2000" b="1" u="sng" dirty="0"/>
              <a:t>Politiques sectorielles</a:t>
            </a:r>
          </a:p>
          <a:p>
            <a:pPr algn="just"/>
            <a:r>
              <a:rPr lang="fr-FR" sz="2000" dirty="0"/>
              <a:t>Sur la mesure des expositions :</a:t>
            </a:r>
          </a:p>
          <a:p>
            <a:pPr lvl="1" algn="just"/>
            <a:r>
              <a:rPr lang="fr-FR" sz="1900" dirty="0"/>
              <a:t>D’accélérer les travaux en cours visant à permettre une mesure plus robuste de l’exposition aux énergies fossiles (méthodes transparentes et vérifiables). </a:t>
            </a:r>
          </a:p>
          <a:p>
            <a:pPr lvl="1" algn="just"/>
            <a:r>
              <a:rPr lang="fr-FR" sz="1900" dirty="0"/>
              <a:t>De  prendre en compte l’intégralité de la chaîne de valeur ainsi que le périmètre d’affaires le plus large possible (pour les banques: les prêts, les investissements et le hors bilan). </a:t>
            </a:r>
          </a:p>
          <a:p>
            <a:pPr lvl="1" algn="just"/>
            <a:r>
              <a:rPr lang="fr-FR" sz="1900" dirty="0"/>
              <a:t>De s’appuyer sur les fédérations professionnelles dans cette démarche, pour une approche coordonnée et harmonisée mais aussi pour la diffusion de bonnes pratiques.</a:t>
            </a:r>
          </a:p>
          <a:p>
            <a:pPr lvl="1" algn="just"/>
            <a:r>
              <a:rPr lang="fr-FR" sz="1900" dirty="0"/>
              <a:t>Pour les assurances, de quantifier l’exposition au passif sur toute la chaîne de valeur du pétrole et du gaz et de préciser le détail sur les différentes branches de l’assurance non vie.</a:t>
            </a:r>
          </a:p>
          <a:p>
            <a:pPr algn="just"/>
            <a:r>
              <a:rPr lang="fr-FR" sz="2000" dirty="0"/>
              <a:t>Sur la stratégie de sortie du charbon :</a:t>
            </a:r>
          </a:p>
          <a:p>
            <a:pPr lvl="1" algn="just"/>
            <a:r>
              <a:rPr lang="fr-FR" sz="1900" dirty="0"/>
              <a:t>De poursuivre les efforts et de hausser les ambitions affichées en termes de date de sortie, ce qui suppose une exigence renforcée dans les politiques mises en place ;</a:t>
            </a:r>
          </a:p>
          <a:p>
            <a:pPr lvl="1" algn="just"/>
            <a:r>
              <a:rPr lang="fr-FR" sz="1900" dirty="0"/>
              <a:t>De mieux décrire les étapes permettant d’aboutir à la sortie annoncée.</a:t>
            </a:r>
          </a:p>
          <a:p>
            <a:pPr algn="just"/>
            <a:r>
              <a:rPr lang="fr-FR" sz="2000" dirty="0"/>
              <a:t>Sur les énergies dites « non conventionnelles » :</a:t>
            </a:r>
          </a:p>
          <a:p>
            <a:pPr lvl="1" algn="just"/>
            <a:r>
              <a:rPr lang="fr-FR" sz="1900" dirty="0"/>
              <a:t>De pousser plus avant les discussions visant à aboutir à une définition commune plus englobante des hydrocarbures dits « non conventionnels », permettant d’aboutir à une plus grande comparabilité et de répondre ainsi pleinement aux dispositions de l’article 29 de la loi Énergie-Climat.</a:t>
            </a:r>
          </a:p>
          <a:p>
            <a:pPr algn="just"/>
            <a:endParaRPr lang="fr-FR" sz="2000" b="1"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275274" y="0"/>
            <a:ext cx="8229600" cy="1143000"/>
          </a:xfrm>
        </p:spPr>
        <p:txBody>
          <a:bodyPr>
            <a:normAutofit fontScale="90000"/>
          </a:bodyPr>
          <a:lstStyle/>
          <a:p>
            <a:pPr algn="ctr"/>
            <a:r>
              <a:rPr lang="fr-FR" sz="3600" dirty="0" smtClean="0"/>
              <a:t>5 </a:t>
            </a:r>
            <a:r>
              <a:rPr lang="fr-FR" sz="3600" dirty="0"/>
              <a:t>– Suivi des préconisations précédentes et nouvelles préconisations</a:t>
            </a:r>
            <a:r>
              <a:rPr lang="fr-FR" dirty="0"/>
              <a:t/>
            </a:r>
            <a:br>
              <a:rPr lang="fr-FR" dirty="0"/>
            </a:br>
            <a:r>
              <a:rPr lang="fr-FR" sz="2000" dirty="0"/>
              <a:t>banques et organismes d’assurance</a:t>
            </a:r>
            <a:endParaRPr lang="fr-FR" dirty="0"/>
          </a:p>
        </p:txBody>
      </p:sp>
    </p:spTree>
    <p:extLst>
      <p:ext uri="{BB962C8B-B14F-4D97-AF65-F5344CB8AC3E}">
        <p14:creationId xmlns:p14="http://schemas.microsoft.com/office/powerpoint/2010/main" val="2111414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3"/>
          </p:nvPr>
        </p:nvSpPr>
        <p:spPr/>
        <p:txBody>
          <a:bodyPr/>
          <a:lstStyle/>
          <a:p>
            <a:r>
              <a:rPr lang="fr-FR" dirty="0" smtClean="0"/>
              <a:t>CCFD- ACPR</a:t>
            </a:r>
            <a:endParaRPr lang="fr-FR" dirty="0"/>
          </a:p>
        </p:txBody>
      </p:sp>
      <p:sp>
        <p:nvSpPr>
          <p:cNvPr id="4" name="Espace réservé du numéro de diapositive 3"/>
          <p:cNvSpPr>
            <a:spLocks noGrp="1"/>
          </p:cNvSpPr>
          <p:nvPr>
            <p:ph type="sldNum" sz="quarter" idx="4"/>
          </p:nvPr>
        </p:nvSpPr>
        <p:spPr/>
        <p:txBody>
          <a:bodyPr/>
          <a:lstStyle/>
          <a:p>
            <a:fld id="{A5612AF6-3794-417C-8315-010C3BB3AD18}" type="slidenum">
              <a:rPr lang="fr-FR" smtClean="0"/>
              <a:pPr/>
              <a:t>18</a:t>
            </a:fld>
            <a:endParaRPr lang="fr-FR" dirty="0"/>
          </a:p>
        </p:txBody>
      </p:sp>
      <p:sp>
        <p:nvSpPr>
          <p:cNvPr id="5" name="Espace réservé du contenu 4"/>
          <p:cNvSpPr>
            <a:spLocks noGrp="1"/>
          </p:cNvSpPr>
          <p:nvPr>
            <p:ph idx="1"/>
          </p:nvPr>
        </p:nvSpPr>
        <p:spPr>
          <a:xfrm>
            <a:off x="513164" y="2797745"/>
            <a:ext cx="10972800" cy="4525963"/>
          </a:xfrm>
        </p:spPr>
        <p:txBody>
          <a:bodyPr>
            <a:normAutofit/>
          </a:bodyPr>
          <a:lstStyle/>
          <a:p>
            <a:pPr marL="0" indent="0" algn="ctr">
              <a:buNone/>
            </a:pPr>
            <a:r>
              <a:rPr lang="fr-FR" sz="3600" dirty="0" smtClean="0">
                <a:solidFill>
                  <a:schemeClr val="accent5">
                    <a:lumMod val="75000"/>
                  </a:schemeClr>
                </a:solidFill>
              </a:rPr>
              <a:t>Merci pour votre attention</a:t>
            </a:r>
            <a:endParaRPr lang="fr-FR" sz="3600" dirty="0">
              <a:solidFill>
                <a:schemeClr val="accent5">
                  <a:lumMod val="75000"/>
                </a:schemeClr>
              </a:solidFill>
            </a:endParaRPr>
          </a:p>
        </p:txBody>
      </p:sp>
    </p:spTree>
    <p:extLst>
      <p:ext uri="{BB962C8B-B14F-4D97-AF65-F5344CB8AC3E}">
        <p14:creationId xmlns:p14="http://schemas.microsoft.com/office/powerpoint/2010/main" val="1814900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3"/>
          </p:nvPr>
        </p:nvSpPr>
        <p:spPr/>
        <p:txBody>
          <a:bodyPr/>
          <a:lstStyle/>
          <a:p>
            <a:r>
              <a:rPr lang="fr-FR" dirty="0" smtClean="0"/>
              <a:t>CCFD - ACPR</a:t>
            </a:r>
            <a:endParaRPr lang="fr-FR" dirty="0"/>
          </a:p>
        </p:txBody>
      </p:sp>
      <p:sp>
        <p:nvSpPr>
          <p:cNvPr id="4" name="Espace réservé du numéro de diapositive 3"/>
          <p:cNvSpPr>
            <a:spLocks noGrp="1"/>
          </p:cNvSpPr>
          <p:nvPr>
            <p:ph type="sldNum" sz="quarter" idx="4"/>
          </p:nvPr>
        </p:nvSpPr>
        <p:spPr/>
        <p:txBody>
          <a:bodyPr/>
          <a:lstStyle/>
          <a:p>
            <a:fld id="{A5612AF6-3794-417C-8315-010C3BB3AD18}" type="slidenum">
              <a:rPr lang="fr-FR" smtClean="0"/>
              <a:pPr/>
              <a:t>2</a:t>
            </a:fld>
            <a:endParaRPr lang="fr-FR" dirty="0"/>
          </a:p>
        </p:txBody>
      </p:sp>
      <p:sp>
        <p:nvSpPr>
          <p:cNvPr id="5" name="Espace réservé du contenu 4"/>
          <p:cNvSpPr>
            <a:spLocks noGrp="1"/>
          </p:cNvSpPr>
          <p:nvPr>
            <p:ph idx="1"/>
          </p:nvPr>
        </p:nvSpPr>
        <p:spPr>
          <a:xfrm>
            <a:off x="1992000" y="908720"/>
            <a:ext cx="8229600" cy="5094312"/>
          </a:xfrm>
        </p:spPr>
        <p:txBody>
          <a:bodyPr>
            <a:normAutofit/>
          </a:bodyPr>
          <a:lstStyle/>
          <a:p>
            <a:pPr marL="0" indent="0">
              <a:buNone/>
            </a:pPr>
            <a:r>
              <a:rPr lang="fr-FR" sz="3200" dirty="0" smtClean="0">
                <a:solidFill>
                  <a:schemeClr val="accent5">
                    <a:lumMod val="75000"/>
                  </a:schemeClr>
                </a:solidFill>
              </a:rPr>
              <a:t>Rappel : L’engagement de Place et le contexte réglementaire</a:t>
            </a:r>
          </a:p>
          <a:p>
            <a:pPr marL="0" indent="0">
              <a:buNone/>
            </a:pPr>
            <a:r>
              <a:rPr lang="fr-FR" sz="3200" dirty="0" smtClean="0">
                <a:solidFill>
                  <a:schemeClr val="accent5">
                    <a:lumMod val="75000"/>
                  </a:schemeClr>
                </a:solidFill>
              </a:rPr>
              <a:t>Présentation </a:t>
            </a:r>
            <a:r>
              <a:rPr lang="fr-FR" sz="3200" dirty="0">
                <a:solidFill>
                  <a:schemeClr val="accent5">
                    <a:lumMod val="75000"/>
                  </a:schemeClr>
                </a:solidFill>
              </a:rPr>
              <a:t>du rapport conjoint ACPR/AMF</a:t>
            </a:r>
          </a:p>
          <a:p>
            <a:pPr marL="1005300" lvl="1" indent="-514350">
              <a:buFont typeface="+mj-lt"/>
              <a:buAutoNum type="arabicPeriod"/>
            </a:pPr>
            <a:r>
              <a:rPr lang="fr-FR" sz="3000" dirty="0"/>
              <a:t>Gouvernance et suivi des engagements climatiques </a:t>
            </a:r>
          </a:p>
          <a:p>
            <a:pPr marL="1005300" lvl="1" indent="-514350">
              <a:buFont typeface="+mj-lt"/>
              <a:buAutoNum type="arabicPeriod"/>
            </a:pPr>
            <a:r>
              <a:rPr lang="fr-FR" sz="3000" dirty="0"/>
              <a:t>Les politiques relatives aux énergies fossiles des banques</a:t>
            </a:r>
          </a:p>
          <a:p>
            <a:pPr marL="1005300" lvl="1" indent="-514350">
              <a:buFont typeface="+mj-lt"/>
              <a:buAutoNum type="arabicPeriod"/>
            </a:pPr>
            <a:r>
              <a:rPr lang="fr-FR" sz="3000" dirty="0"/>
              <a:t>Les politiques relatives aux énergies fossiles des assurances</a:t>
            </a:r>
          </a:p>
          <a:p>
            <a:pPr marL="1005300" lvl="1" indent="-514350">
              <a:buFont typeface="+mj-lt"/>
              <a:buAutoNum type="arabicPeriod"/>
            </a:pPr>
            <a:r>
              <a:rPr lang="fr-FR" sz="3000" dirty="0"/>
              <a:t>Suivi des préconisations précédentes et nouvelles préconisations</a:t>
            </a:r>
          </a:p>
          <a:p>
            <a:pPr marL="0" indent="0">
              <a:buNone/>
            </a:pPr>
            <a:endParaRPr lang="fr-FR" sz="3000" b="1" dirty="0">
              <a:solidFill>
                <a:srgbClr val="FF0000"/>
              </a:solidFill>
            </a:endParaRPr>
          </a:p>
        </p:txBody>
      </p:sp>
    </p:spTree>
    <p:extLst>
      <p:ext uri="{BB962C8B-B14F-4D97-AF65-F5344CB8AC3E}">
        <p14:creationId xmlns:p14="http://schemas.microsoft.com/office/powerpoint/2010/main" val="171487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3</a:t>
            </a:fld>
            <a:endParaRPr lang="fr-FR" dirty="0"/>
          </a:p>
        </p:txBody>
      </p:sp>
      <p:sp>
        <p:nvSpPr>
          <p:cNvPr id="5" name="Espace réservé du contenu 4"/>
          <p:cNvSpPr>
            <a:spLocks noGrp="1"/>
          </p:cNvSpPr>
          <p:nvPr>
            <p:ph idx="1"/>
          </p:nvPr>
        </p:nvSpPr>
        <p:spPr>
          <a:xfrm>
            <a:off x="1763730" y="1207818"/>
            <a:ext cx="8472670" cy="3661343"/>
          </a:xfrm>
        </p:spPr>
        <p:txBody>
          <a:bodyPr>
            <a:normAutofit/>
          </a:bodyPr>
          <a:lstStyle/>
          <a:p>
            <a:pPr marL="514350" indent="-514350" algn="just">
              <a:buFont typeface="+mj-lt"/>
              <a:buAutoNum type="arabicPeriod"/>
            </a:pPr>
            <a:r>
              <a:rPr lang="fr-FR" sz="2400" b="1" u="sng" dirty="0"/>
              <a:t>Revue globale de la gouvernance des </a:t>
            </a:r>
            <a:r>
              <a:rPr lang="fr-FR" sz="2400" b="1" u="sng" dirty="0" smtClean="0"/>
              <a:t>engagements</a:t>
            </a:r>
            <a:endParaRPr lang="fr-FR" sz="2400" b="1" u="sng" dirty="0"/>
          </a:p>
          <a:p>
            <a:pPr algn="just"/>
            <a:r>
              <a:rPr lang="fr-FR" sz="2000" b="1" dirty="0"/>
              <a:t>Instances de gouvernance</a:t>
            </a:r>
          </a:p>
          <a:p>
            <a:pPr marL="833850" lvl="1" indent="-342900" algn="just">
              <a:buFontTx/>
              <a:buChar char="-"/>
            </a:pPr>
            <a:r>
              <a:rPr lang="fr-FR" sz="1800" dirty="0"/>
              <a:t>La gouvernance des engagements n’est plus uniquement opérée par les directions du développement durable ou de la communication (mise en place de comités transverses)</a:t>
            </a:r>
          </a:p>
          <a:p>
            <a:pPr marL="833850" lvl="1" indent="-342900" algn="just">
              <a:buFontTx/>
              <a:buChar char="-"/>
            </a:pPr>
            <a:r>
              <a:rPr lang="fr-FR" sz="1800" dirty="0"/>
              <a:t>La DG est tenue informée de l’avancée des engagements</a:t>
            </a:r>
          </a:p>
          <a:p>
            <a:pPr marL="833850" lvl="1" indent="-342900" algn="just">
              <a:buFontTx/>
              <a:buChar char="-"/>
            </a:pPr>
            <a:r>
              <a:rPr lang="fr-FR" sz="1800" dirty="0"/>
              <a:t>Peu d’établissements ont recours à un comité scientifique, mais certains ont créé de réseaux ou comités externes et développent des travaux de réflexion sur les méthodes utilisées pour l’atteinte des objectifs climatiques</a:t>
            </a:r>
          </a:p>
          <a:p>
            <a:pPr algn="just"/>
            <a:r>
              <a:rPr lang="fr-FR" sz="2000" b="1" dirty="0"/>
              <a:t>Contrôles déployés</a:t>
            </a:r>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275274" y="0"/>
            <a:ext cx="8229600" cy="1143000"/>
          </a:xfrm>
        </p:spPr>
        <p:txBody>
          <a:bodyPr>
            <a:normAutofit fontScale="90000"/>
          </a:bodyPr>
          <a:lstStyle/>
          <a:p>
            <a:pPr algn="ctr"/>
            <a:r>
              <a:rPr lang="fr-FR" sz="2700" dirty="0" smtClean="0"/>
              <a:t>1 </a:t>
            </a:r>
            <a:r>
              <a:rPr lang="fr-FR" sz="2700" dirty="0"/>
              <a:t>– </a:t>
            </a:r>
            <a:r>
              <a:rPr lang="fr-FR" sz="2800" dirty="0"/>
              <a:t>gouvernance et suivi des engagements climatiques</a:t>
            </a:r>
            <a:r>
              <a:rPr lang="fr-FR" dirty="0"/>
              <a:t/>
            </a:r>
            <a:br>
              <a:rPr lang="fr-FR" dirty="0"/>
            </a:br>
            <a:r>
              <a:rPr lang="fr-FR" sz="2200" dirty="0"/>
              <a:t>gouvernance des engagements climatiques</a:t>
            </a:r>
            <a:endParaRPr lang="fr-FR" dirty="0"/>
          </a:p>
        </p:txBody>
      </p:sp>
      <p:sp>
        <p:nvSpPr>
          <p:cNvPr id="8" name="Titre 2"/>
          <p:cNvSpPr txBox="1">
            <a:spLocks/>
          </p:cNvSpPr>
          <p:nvPr/>
        </p:nvSpPr>
        <p:spPr>
          <a:xfrm>
            <a:off x="2427674" y="152400"/>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pPr algn="ctr"/>
            <a:endParaRPr lang="fr-FR" dirty="0"/>
          </a:p>
        </p:txBody>
      </p:sp>
      <p:pic>
        <p:nvPicPr>
          <p:cNvPr id="18" name="Image 17"/>
          <p:cNvPicPr/>
          <p:nvPr/>
        </p:nvPicPr>
        <p:blipFill>
          <a:blip r:embed="rId3">
            <a:extLst>
              <a:ext uri="{28A0092B-C50C-407E-A947-70E740481C1C}">
                <a14:useLocalDpi xmlns:a14="http://schemas.microsoft.com/office/drawing/2010/main" val="0"/>
              </a:ext>
            </a:extLst>
          </a:blip>
          <a:srcRect/>
          <a:stretch>
            <a:fillRect/>
          </a:stretch>
        </p:blipFill>
        <p:spPr bwMode="auto">
          <a:xfrm>
            <a:off x="6875597" y="4574977"/>
            <a:ext cx="3571240" cy="1872615"/>
          </a:xfrm>
          <a:prstGeom prst="rect">
            <a:avLst/>
          </a:prstGeom>
          <a:noFill/>
          <a:ln>
            <a:noFill/>
          </a:ln>
        </p:spPr>
      </p:pic>
      <p:sp>
        <p:nvSpPr>
          <p:cNvPr id="17" name="Rectangle 16"/>
          <p:cNvSpPr/>
          <p:nvPr/>
        </p:nvSpPr>
        <p:spPr>
          <a:xfrm>
            <a:off x="1872593" y="4337386"/>
            <a:ext cx="5003004" cy="1200329"/>
          </a:xfrm>
          <a:prstGeom prst="rect">
            <a:avLst/>
          </a:prstGeom>
        </p:spPr>
        <p:txBody>
          <a:bodyPr wrap="square">
            <a:spAutoFit/>
          </a:bodyPr>
          <a:lstStyle/>
          <a:p>
            <a:pPr marL="742950" lvl="1" indent="-285750" algn="just">
              <a:buFont typeface="Calibri" panose="020F0502020204030204" pitchFamily="34" charset="0"/>
              <a:buChar char="⁻"/>
            </a:pPr>
            <a:r>
              <a:rPr lang="fr-FR" dirty="0"/>
              <a:t>Certains ont choisi d’associer le contrôle interne dans la gouvernance des engagement, en effectuant notamment des missions d’inspection</a:t>
            </a:r>
          </a:p>
        </p:txBody>
      </p:sp>
    </p:spTree>
    <p:extLst>
      <p:ext uri="{BB962C8B-B14F-4D97-AF65-F5344CB8AC3E}">
        <p14:creationId xmlns:p14="http://schemas.microsoft.com/office/powerpoint/2010/main" val="117769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4</a:t>
            </a:fld>
            <a:endParaRPr lang="fr-FR" dirty="0"/>
          </a:p>
        </p:txBody>
      </p:sp>
      <p:sp>
        <p:nvSpPr>
          <p:cNvPr id="5" name="Espace réservé du contenu 4"/>
          <p:cNvSpPr>
            <a:spLocks noGrp="1"/>
          </p:cNvSpPr>
          <p:nvPr>
            <p:ph idx="1"/>
          </p:nvPr>
        </p:nvSpPr>
        <p:spPr>
          <a:xfrm>
            <a:off x="1763730" y="1207817"/>
            <a:ext cx="8472670" cy="4934514"/>
          </a:xfrm>
        </p:spPr>
        <p:txBody>
          <a:bodyPr>
            <a:normAutofit lnSpcReduction="10000"/>
          </a:bodyPr>
          <a:lstStyle/>
          <a:p>
            <a:pPr marL="514350" indent="-514350" algn="just">
              <a:buFont typeface="+mj-lt"/>
              <a:buAutoNum type="arabicPeriod"/>
            </a:pPr>
            <a:r>
              <a:rPr lang="fr-FR" sz="2400" b="1" u="sng" dirty="0"/>
              <a:t>Revue globale de la gouvernance des </a:t>
            </a:r>
            <a:r>
              <a:rPr lang="fr-FR" sz="2400" b="1" u="sng" dirty="0" smtClean="0"/>
              <a:t>engagements</a:t>
            </a:r>
            <a:endParaRPr lang="fr-FR" sz="2400" b="1" u="sng" dirty="0"/>
          </a:p>
          <a:p>
            <a:pPr algn="just"/>
            <a:r>
              <a:rPr lang="fr-FR" sz="2000" b="1" dirty="0" smtClean="0"/>
              <a:t>Indicateurs </a:t>
            </a:r>
            <a:r>
              <a:rPr lang="fr-FR" sz="2000" b="1" dirty="0"/>
              <a:t>de suivis des engagements</a:t>
            </a:r>
            <a:endParaRPr lang="fr-FR" sz="1800" dirty="0"/>
          </a:p>
          <a:p>
            <a:pPr marL="833850" lvl="1" indent="-342900" algn="just">
              <a:buFontTx/>
              <a:buChar char="-"/>
            </a:pPr>
            <a:r>
              <a:rPr lang="fr-FR" sz="1800" dirty="0"/>
              <a:t>Les indicateurs de suivi de l’accomplissement des engagements ne sont pas toujours mentionnés au sein de la cartographie des risques présentée au conseil d’administration, mais sont plutôt intégrés à des présentations ponctuelles. </a:t>
            </a:r>
          </a:p>
          <a:p>
            <a:pPr algn="just"/>
            <a:r>
              <a:rPr lang="fr-FR" sz="2000" b="1" dirty="0"/>
              <a:t>Politiques de rémunération</a:t>
            </a:r>
          </a:p>
          <a:p>
            <a:pPr marL="833850" lvl="1" indent="-342900" algn="just">
              <a:buFontTx/>
              <a:buChar char="-"/>
            </a:pPr>
            <a:r>
              <a:rPr lang="fr-FR" sz="1900" dirty="0"/>
              <a:t>La quasi-totalité des établissements indiquent prendre en compte les aspects extra-financiers dans leur politique de rémunération</a:t>
            </a:r>
          </a:p>
          <a:p>
            <a:pPr marL="833850" lvl="1" indent="-342900" algn="just">
              <a:buFontTx/>
              <a:buChar char="-"/>
            </a:pPr>
            <a:r>
              <a:rPr lang="fr-FR" sz="1900" dirty="0"/>
              <a:t>La rémunération variable ne prend pas uniquement en compte les objectifs climatiques, mais également des objectifs ESG (catégorie </a:t>
            </a:r>
            <a:r>
              <a:rPr lang="fr-FR" sz="1900" dirty="0" smtClean="0"/>
              <a:t>générale</a:t>
            </a:r>
          </a:p>
          <a:p>
            <a:pPr marL="833850" lvl="1" indent="-342900" algn="just">
              <a:buFontTx/>
              <a:buChar char="-"/>
            </a:pPr>
            <a:r>
              <a:rPr lang="fr-FR" sz="1900" dirty="0" smtClean="0"/>
              <a:t>Pondération </a:t>
            </a:r>
            <a:r>
              <a:rPr lang="fr-FR" sz="1900" dirty="0"/>
              <a:t>souvent non précise des objectifs climatiques</a:t>
            </a:r>
            <a:r>
              <a:rPr lang="fr-FR" sz="1900" dirty="0" smtClean="0"/>
              <a:t>.</a:t>
            </a:r>
          </a:p>
          <a:p>
            <a:pPr algn="just"/>
            <a:r>
              <a:rPr lang="fr-FR" sz="2000" b="1" dirty="0"/>
              <a:t>Focus sur la neutralité carbone</a:t>
            </a:r>
          </a:p>
          <a:p>
            <a:pPr lvl="1" algn="just">
              <a:buFont typeface="Calibri" panose="020F0502020204030204" pitchFamily="34" charset="0"/>
              <a:buChar char="₋"/>
            </a:pPr>
            <a:r>
              <a:rPr lang="fr-FR" sz="1600" dirty="0"/>
              <a:t>L’entrée en vigueur de </a:t>
            </a:r>
            <a:r>
              <a:rPr lang="fr-FR" sz="1600" b="1" dirty="0"/>
              <a:t>règlements</a:t>
            </a:r>
            <a:r>
              <a:rPr lang="fr-FR" sz="1600" dirty="0"/>
              <a:t> aux niveaux national et européen ont permis des avancées dans la gouvernance des risques climatiques (LEC29, SFDR…).</a:t>
            </a:r>
          </a:p>
          <a:p>
            <a:pPr lvl="1" algn="just">
              <a:buFont typeface="Calibri" panose="020F0502020204030204" pitchFamily="34" charset="0"/>
              <a:buChar char="₋"/>
            </a:pPr>
            <a:r>
              <a:rPr lang="fr-FR" sz="1600" dirty="0"/>
              <a:t>L’adhésion des institutions financières à des alliances internationales visant la neutralité carbone (</a:t>
            </a:r>
            <a:r>
              <a:rPr lang="fr-FR" sz="1600" b="1" dirty="0"/>
              <a:t>Net </a:t>
            </a:r>
            <a:r>
              <a:rPr lang="fr-FR" sz="1600" b="1" dirty="0" err="1"/>
              <a:t>Zero</a:t>
            </a:r>
            <a:r>
              <a:rPr lang="fr-FR" sz="1600" b="1" dirty="0"/>
              <a:t> Alliances</a:t>
            </a:r>
            <a:r>
              <a:rPr lang="fr-FR" sz="1600" dirty="0"/>
              <a:t>) à l’horizon représentent des initiatives importantes avec des engagements contraignants auxquelles ont adhéré une majorité des entités interrogées</a:t>
            </a:r>
          </a:p>
          <a:p>
            <a:pPr marL="490950" lvl="1" indent="0" algn="just">
              <a:buNone/>
            </a:pPr>
            <a:endParaRPr lang="fr-FR" sz="1900" dirty="0"/>
          </a:p>
          <a:p>
            <a:pPr marL="0" indent="0" algn="just">
              <a:buNone/>
            </a:pPr>
            <a:endParaRPr lang="fr-FR"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275274" y="0"/>
            <a:ext cx="8229600" cy="1143000"/>
          </a:xfrm>
        </p:spPr>
        <p:txBody>
          <a:bodyPr>
            <a:normAutofit fontScale="90000"/>
          </a:bodyPr>
          <a:lstStyle/>
          <a:p>
            <a:pPr algn="ctr"/>
            <a:r>
              <a:rPr lang="fr-FR" sz="2700" dirty="0" smtClean="0"/>
              <a:t>1 </a:t>
            </a:r>
            <a:r>
              <a:rPr lang="fr-FR" sz="2700" dirty="0"/>
              <a:t>– </a:t>
            </a:r>
            <a:r>
              <a:rPr lang="fr-FR" sz="2800" dirty="0"/>
              <a:t>gouvernance et suivi des engagements climatiques</a:t>
            </a:r>
            <a:r>
              <a:rPr lang="fr-FR" dirty="0"/>
              <a:t/>
            </a:r>
            <a:br>
              <a:rPr lang="fr-FR" dirty="0"/>
            </a:br>
            <a:r>
              <a:rPr lang="fr-FR" sz="2200" dirty="0"/>
              <a:t>gouvernance des engagements climatiques</a:t>
            </a:r>
            <a:endParaRPr lang="fr-FR" dirty="0"/>
          </a:p>
        </p:txBody>
      </p:sp>
      <p:sp>
        <p:nvSpPr>
          <p:cNvPr id="8" name="Titre 2"/>
          <p:cNvSpPr txBox="1">
            <a:spLocks/>
          </p:cNvSpPr>
          <p:nvPr/>
        </p:nvSpPr>
        <p:spPr>
          <a:xfrm>
            <a:off x="2427674" y="152400"/>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pPr algn="ctr"/>
            <a:endParaRPr lang="fr-FR" dirty="0"/>
          </a:p>
        </p:txBody>
      </p:sp>
    </p:spTree>
    <p:extLst>
      <p:ext uri="{BB962C8B-B14F-4D97-AF65-F5344CB8AC3E}">
        <p14:creationId xmlns:p14="http://schemas.microsoft.com/office/powerpoint/2010/main" val="3214753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5</a:t>
            </a:fld>
            <a:endParaRPr lang="fr-FR" dirty="0"/>
          </a:p>
        </p:txBody>
      </p:sp>
      <p:sp>
        <p:nvSpPr>
          <p:cNvPr id="5" name="Espace réservé du contenu 4"/>
          <p:cNvSpPr>
            <a:spLocks noGrp="1"/>
          </p:cNvSpPr>
          <p:nvPr>
            <p:ph idx="1"/>
          </p:nvPr>
        </p:nvSpPr>
        <p:spPr>
          <a:xfrm>
            <a:off x="1872593" y="2330036"/>
            <a:ext cx="8472670" cy="3651201"/>
          </a:xfrm>
        </p:spPr>
        <p:txBody>
          <a:bodyPr>
            <a:normAutofit/>
          </a:bodyPr>
          <a:lstStyle/>
          <a:p>
            <a:pPr marL="0" indent="0" algn="just">
              <a:buNone/>
            </a:pPr>
            <a:r>
              <a:rPr lang="fr-FR" sz="2000" u="sng" dirty="0"/>
              <a:t>Charbon </a:t>
            </a:r>
            <a:r>
              <a:rPr lang="fr-FR" sz="2000" u="sng" dirty="0" smtClean="0"/>
              <a:t>:</a:t>
            </a:r>
            <a:endParaRPr lang="fr-FR" sz="2000" u="sng" dirty="0"/>
          </a:p>
          <a:p>
            <a:pPr lvl="1" algn="just"/>
            <a:r>
              <a:rPr lang="fr-FR" sz="1800" dirty="0"/>
              <a:t>Peu de nouveautés par rapport au précédent exercice </a:t>
            </a:r>
            <a:r>
              <a:rPr lang="fr-FR" sz="1600" dirty="0"/>
              <a:t>(seuils, critères d’exclusion ou date de sortie ou plans intermédiaires de sortie).</a:t>
            </a:r>
          </a:p>
          <a:p>
            <a:pPr lvl="1" algn="just"/>
            <a:r>
              <a:rPr lang="fr-FR" sz="1800" dirty="0"/>
              <a:t>Hétérogénéité des politiques « charbon » : types de critères d’exclusion, activités commerciales concernées (parfois seulement certains segments de la chaine de valeur sont inclus dans les politiques).</a:t>
            </a:r>
          </a:p>
          <a:p>
            <a:pPr lvl="1" algn="just"/>
            <a:r>
              <a:rPr lang="fr-FR" sz="1800" dirty="0"/>
              <a:t>Les seuils ou critères limitatifs en place peuvent varier fortement selon les types de clients ou de financement concernés dans un même établissement. Dialogue avec le client mis d’abord en avant. </a:t>
            </a:r>
            <a:endParaRPr lang="fr-FR" sz="1800" dirty="0" smtClean="0"/>
          </a:p>
          <a:p>
            <a:pPr lvl="1" algn="just"/>
            <a:r>
              <a:rPr lang="fr-FR" sz="1800" dirty="0"/>
              <a:t>71 % des assurances et 78% des banques </a:t>
            </a:r>
            <a:r>
              <a:rPr lang="fr-FR" sz="1800" b="1" dirty="0"/>
              <a:t>n’ont pas d’objectifs intermédiaires </a:t>
            </a:r>
            <a:r>
              <a:rPr lang="fr-FR" sz="1800" dirty="0"/>
              <a:t>chiffrés à la sortie du financement du charbon, même si certains critères plus qualitatifs existent pour limiter le réinvestissement dans ce secteur.</a:t>
            </a:r>
          </a:p>
          <a:p>
            <a:pPr lvl="1" algn="just"/>
            <a:r>
              <a:rPr lang="fr-FR" sz="1800" dirty="0"/>
              <a:t>Seules quelques institutions ont mis en place des objectifs intermédiaires précis. </a:t>
            </a:r>
          </a:p>
          <a:p>
            <a:pPr lvl="1" algn="just"/>
            <a:endParaRPr lang="fr-FR" sz="1800" dirty="0"/>
          </a:p>
          <a:p>
            <a:pPr marL="0" indent="0" algn="just">
              <a:buNone/>
            </a:pPr>
            <a:endParaRPr lang="fr-FR" sz="2000" dirty="0"/>
          </a:p>
          <a:p>
            <a:pPr marL="0" indent="0" algn="just">
              <a:buNone/>
            </a:pPr>
            <a:endParaRPr lang="fr-FR" sz="2000" dirty="0"/>
          </a:p>
          <a:p>
            <a:pPr marL="0" indent="0" algn="just">
              <a:buNone/>
            </a:pPr>
            <a:endParaRPr lang="fr-FR" sz="2000" dirty="0"/>
          </a:p>
          <a:p>
            <a:pPr marL="0" indent="0" algn="just">
              <a:buNone/>
            </a:pPr>
            <a:endParaRPr lang="fr-FR" sz="2000"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330692" y="762000"/>
            <a:ext cx="8229600" cy="1143000"/>
          </a:xfrm>
        </p:spPr>
        <p:txBody>
          <a:bodyPr>
            <a:normAutofit fontScale="90000"/>
          </a:bodyPr>
          <a:lstStyle/>
          <a:p>
            <a:pPr algn="ctr"/>
            <a:r>
              <a:rPr lang="fr-FR" sz="4000" dirty="0" smtClean="0"/>
              <a:t>2 </a:t>
            </a:r>
            <a:r>
              <a:rPr lang="fr-FR" sz="4000" dirty="0"/>
              <a:t>– Les politiques relatives aux énergies fossiles des banques</a:t>
            </a:r>
            <a:r>
              <a:rPr lang="fr-FR" dirty="0"/>
              <a:t/>
            </a:r>
            <a:br>
              <a:rPr lang="fr-FR" dirty="0"/>
            </a:br>
            <a:r>
              <a:rPr lang="fr-FR" sz="2000" dirty="0"/>
              <a:t>Les politiques sectorielles et d’exclusion</a:t>
            </a:r>
            <a:endParaRPr lang="fr-FR" dirty="0"/>
          </a:p>
        </p:txBody>
      </p:sp>
    </p:spTree>
    <p:extLst>
      <p:ext uri="{BB962C8B-B14F-4D97-AF65-F5344CB8AC3E}">
        <p14:creationId xmlns:p14="http://schemas.microsoft.com/office/powerpoint/2010/main" val="837428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6</a:t>
            </a:fld>
            <a:endParaRPr lang="fr-FR" dirty="0"/>
          </a:p>
        </p:txBody>
      </p:sp>
      <p:sp>
        <p:nvSpPr>
          <p:cNvPr id="5" name="Espace réservé du contenu 4"/>
          <p:cNvSpPr>
            <a:spLocks noGrp="1"/>
          </p:cNvSpPr>
          <p:nvPr>
            <p:ph idx="1"/>
          </p:nvPr>
        </p:nvSpPr>
        <p:spPr>
          <a:xfrm>
            <a:off x="1823797" y="2330035"/>
            <a:ext cx="8472670" cy="4934514"/>
          </a:xfrm>
        </p:spPr>
        <p:txBody>
          <a:bodyPr>
            <a:normAutofit/>
          </a:bodyPr>
          <a:lstStyle/>
          <a:p>
            <a:pPr marL="0" indent="0" algn="just">
              <a:buNone/>
            </a:pPr>
            <a:r>
              <a:rPr lang="fr-FR" sz="2000" u="sng" dirty="0"/>
              <a:t>Politiques pétrole et gaz :</a:t>
            </a:r>
            <a:r>
              <a:rPr lang="fr-FR" sz="2000" dirty="0"/>
              <a:t> </a:t>
            </a:r>
          </a:p>
          <a:p>
            <a:pPr lvl="1" algn="just"/>
            <a:r>
              <a:rPr lang="fr-FR" sz="1800" dirty="0"/>
              <a:t>Là encore peu d’évolution par rapport au précédent rapport</a:t>
            </a:r>
          </a:p>
          <a:p>
            <a:pPr lvl="1" algn="just"/>
            <a:r>
              <a:rPr lang="fr-FR" sz="1800" dirty="0"/>
              <a:t>Si l’ensemble des établissements continuent de disposer d’une politique « pétrole et gaz », les limites ou les exclusions envisagées portent toujours et avant tout sur les hydrocarbures dits « non conventionnels ».</a:t>
            </a:r>
          </a:p>
          <a:p>
            <a:pPr lvl="2" algn="just"/>
            <a:r>
              <a:rPr lang="fr-FR" sz="1600" dirty="0"/>
              <a:t>Dans le cadre des hydrocarbures dits conventionnels, approche souvent restreinte aux risques environnementaux immédiats.</a:t>
            </a:r>
          </a:p>
          <a:p>
            <a:pPr lvl="2" algn="just"/>
            <a:r>
              <a:rPr lang="fr-FR" sz="1600" dirty="0"/>
              <a:t>Seuls 3 établissements affichent des politiques de restriction sur les deux catégories d’hydrocarbures. </a:t>
            </a:r>
            <a:endParaRPr lang="fr-FR" dirty="0"/>
          </a:p>
          <a:p>
            <a:pPr marL="0" indent="0" algn="just">
              <a:buNone/>
            </a:pPr>
            <a:r>
              <a:rPr lang="fr-FR" sz="2000" u="sng" dirty="0"/>
              <a:t>Considérant en particulier les hydrocarbures dits « non-conventionnels » :</a:t>
            </a:r>
          </a:p>
          <a:p>
            <a:pPr lvl="1" algn="just"/>
            <a:r>
              <a:rPr lang="fr-FR" sz="1800" dirty="0"/>
              <a:t>Définition toujours très hétérogène selon les établissements.</a:t>
            </a:r>
          </a:p>
          <a:p>
            <a:pPr lvl="1" algn="just"/>
            <a:r>
              <a:rPr lang="fr-FR" sz="1800" dirty="0"/>
              <a:t>Grande diversité des types de seuils ou critères d’exclusion mis en place (au-delà de l’engagement commun pris au sein de la FBF).</a:t>
            </a:r>
          </a:p>
          <a:p>
            <a:pPr marL="0" indent="0" algn="just">
              <a:buNone/>
            </a:pPr>
            <a:endParaRPr lang="fr-FR" sz="2000" dirty="0"/>
          </a:p>
          <a:p>
            <a:pPr marL="0" indent="0" algn="just">
              <a:buNone/>
            </a:pPr>
            <a:endParaRPr lang="fr-FR" sz="2000"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386111" y="948820"/>
            <a:ext cx="8229600" cy="1143000"/>
          </a:xfrm>
        </p:spPr>
        <p:txBody>
          <a:bodyPr>
            <a:normAutofit fontScale="90000"/>
          </a:bodyPr>
          <a:lstStyle/>
          <a:p>
            <a:pPr algn="ctr"/>
            <a:r>
              <a:rPr lang="fr-FR" sz="4000" dirty="0" smtClean="0"/>
              <a:t>2 </a:t>
            </a:r>
            <a:r>
              <a:rPr lang="fr-FR" sz="4000" dirty="0"/>
              <a:t>– Les politiques relatives aux énergies fossiles des banques</a:t>
            </a:r>
            <a:r>
              <a:rPr lang="fr-FR" dirty="0"/>
              <a:t/>
            </a:r>
            <a:br>
              <a:rPr lang="fr-FR" dirty="0"/>
            </a:br>
            <a:r>
              <a:rPr lang="fr-FR" sz="2000" dirty="0"/>
              <a:t>Les politiques sectorielles et d’exclusion</a:t>
            </a:r>
            <a:endParaRPr lang="fr-FR" dirty="0"/>
          </a:p>
        </p:txBody>
      </p:sp>
    </p:spTree>
    <p:extLst>
      <p:ext uri="{BB962C8B-B14F-4D97-AF65-F5344CB8AC3E}">
        <p14:creationId xmlns:p14="http://schemas.microsoft.com/office/powerpoint/2010/main" val="206581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7</a:t>
            </a:fld>
            <a:endParaRPr lang="fr-FR" dirty="0"/>
          </a:p>
        </p:txBody>
      </p:sp>
      <p:sp>
        <p:nvSpPr>
          <p:cNvPr id="5" name="Espace réservé du contenu 4"/>
          <p:cNvSpPr>
            <a:spLocks noGrp="1"/>
          </p:cNvSpPr>
          <p:nvPr>
            <p:ph idx="1"/>
          </p:nvPr>
        </p:nvSpPr>
        <p:spPr>
          <a:xfrm>
            <a:off x="1872593" y="2330035"/>
            <a:ext cx="8472670" cy="4934514"/>
          </a:xfrm>
        </p:spPr>
        <p:txBody>
          <a:bodyPr>
            <a:normAutofit/>
          </a:bodyPr>
          <a:lstStyle/>
          <a:p>
            <a:pPr marL="0" indent="0" algn="just">
              <a:buNone/>
            </a:pPr>
            <a:r>
              <a:rPr lang="fr-FR" sz="2000" u="sng" dirty="0"/>
              <a:t>Approche méthodologique :</a:t>
            </a:r>
          </a:p>
          <a:p>
            <a:pPr algn="just"/>
            <a:r>
              <a:rPr lang="fr-FR" sz="2000" dirty="0"/>
              <a:t>Niveau groupe </a:t>
            </a:r>
          </a:p>
          <a:p>
            <a:pPr algn="just"/>
            <a:r>
              <a:rPr lang="fr-FR" sz="2000" dirty="0"/>
              <a:t>Base déclarative et base de l’état « grands risques »</a:t>
            </a:r>
          </a:p>
          <a:p>
            <a:pPr lvl="1" algn="just"/>
            <a:r>
              <a:rPr lang="fr-FR" sz="1800" dirty="0"/>
              <a:t>Homogénéisation des méthodologies entre établissements</a:t>
            </a:r>
          </a:p>
          <a:p>
            <a:pPr lvl="1" algn="just"/>
            <a:r>
              <a:rPr lang="fr-FR" sz="1800" dirty="0"/>
              <a:t>Nouvelle méthode : comparabilité difficile avec la précédente édition</a:t>
            </a:r>
          </a:p>
          <a:p>
            <a:pPr lvl="1" algn="just"/>
            <a:r>
              <a:rPr lang="fr-FR" sz="1800" dirty="0"/>
              <a:t>Biais dus à certains choix méthodologiques (limites des listes GCEL et GOGEL + difficulté de reconstituer les données 2015): les résultats doivent être compris comme des ordres de grandeur</a:t>
            </a:r>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275274" y="911765"/>
            <a:ext cx="8229600" cy="1143000"/>
          </a:xfrm>
        </p:spPr>
        <p:txBody>
          <a:bodyPr>
            <a:normAutofit fontScale="90000"/>
          </a:bodyPr>
          <a:lstStyle/>
          <a:p>
            <a:pPr algn="ctr"/>
            <a:r>
              <a:rPr lang="fr-FR" dirty="0" smtClean="0"/>
              <a:t>2 </a:t>
            </a:r>
            <a:r>
              <a:rPr lang="fr-FR" dirty="0"/>
              <a:t>– Les politiques relatives aux énergies fossiles des </a:t>
            </a:r>
            <a:r>
              <a:rPr lang="fr-FR" dirty="0" smtClean="0"/>
              <a:t>Banques</a:t>
            </a:r>
            <a:r>
              <a:rPr lang="fr-FR" dirty="0"/>
              <a:t/>
            </a:r>
            <a:br>
              <a:rPr lang="fr-FR" dirty="0"/>
            </a:br>
            <a:r>
              <a:rPr lang="fr-FR" sz="2000" dirty="0"/>
              <a:t>exposition aux énergies fossiles</a:t>
            </a:r>
            <a:endParaRPr lang="fr-FR" dirty="0"/>
          </a:p>
        </p:txBody>
      </p:sp>
    </p:spTree>
    <p:extLst>
      <p:ext uri="{BB962C8B-B14F-4D97-AF65-F5344CB8AC3E}">
        <p14:creationId xmlns:p14="http://schemas.microsoft.com/office/powerpoint/2010/main" val="1022047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8</a:t>
            </a:fld>
            <a:endParaRPr lang="fr-FR" dirty="0"/>
          </a:p>
        </p:txBody>
      </p:sp>
      <p:sp>
        <p:nvSpPr>
          <p:cNvPr id="5" name="Espace réservé du contenu 4"/>
          <p:cNvSpPr>
            <a:spLocks noGrp="1"/>
          </p:cNvSpPr>
          <p:nvPr>
            <p:ph idx="1"/>
          </p:nvPr>
        </p:nvSpPr>
        <p:spPr>
          <a:xfrm>
            <a:off x="1763730" y="1207817"/>
            <a:ext cx="8472670" cy="4934514"/>
          </a:xfrm>
        </p:spPr>
        <p:txBody>
          <a:bodyPr>
            <a:normAutofit/>
          </a:bodyPr>
          <a:lstStyle/>
          <a:p>
            <a:pPr marL="0" indent="0" algn="just">
              <a:buNone/>
            </a:pPr>
            <a:r>
              <a:rPr lang="fr-FR" sz="2000" u="sng" dirty="0"/>
              <a:t>Résultats : en base déclarative</a:t>
            </a:r>
          </a:p>
          <a:p>
            <a:pPr algn="just"/>
            <a:r>
              <a:rPr lang="fr-FR" sz="1800" dirty="0">
                <a:solidFill>
                  <a:schemeClr val="accent5">
                    <a:lumMod val="75000"/>
                  </a:schemeClr>
                </a:solidFill>
              </a:rPr>
              <a:t>Une exposition en montants en légère décroissance (en montants) pour le charbon (6,6 Mrd€ en 2015 – 6,4 Mrds € en 2021) et en augmentation pour les hydrocarbures (60 Mrds€ =&gt;74 Mrds euros en 2021); </a:t>
            </a:r>
          </a:p>
          <a:p>
            <a:pPr algn="just"/>
            <a:r>
              <a:rPr lang="fr-FR" sz="1800" dirty="0">
                <a:solidFill>
                  <a:schemeClr val="accent5">
                    <a:lumMod val="75000"/>
                  </a:schemeClr>
                </a:solidFill>
              </a:rPr>
              <a:t>Le hors bilan représente une part importante de ces totaux (environ 2/3);</a:t>
            </a:r>
          </a:p>
          <a:p>
            <a:pPr algn="just"/>
            <a:r>
              <a:rPr lang="fr-FR" sz="1800" dirty="0">
                <a:solidFill>
                  <a:schemeClr val="accent5">
                    <a:lumMod val="75000"/>
                  </a:schemeClr>
                </a:solidFill>
              </a:rPr>
              <a:t> Seul </a:t>
            </a:r>
            <a:r>
              <a:rPr lang="fr-FR" sz="1800" dirty="0" smtClean="0">
                <a:solidFill>
                  <a:schemeClr val="accent5">
                    <a:lumMod val="75000"/>
                  </a:schemeClr>
                </a:solidFill>
              </a:rPr>
              <a:t>deux établissements </a:t>
            </a:r>
            <a:r>
              <a:rPr lang="fr-FR" sz="1800" dirty="0" smtClean="0">
                <a:solidFill>
                  <a:schemeClr val="accent5">
                    <a:lumMod val="75000"/>
                  </a:schemeClr>
                </a:solidFill>
              </a:rPr>
              <a:t>ont</a:t>
            </a:r>
            <a:r>
              <a:rPr lang="fr-FR" sz="1800" dirty="0" smtClean="0">
                <a:solidFill>
                  <a:schemeClr val="accent5">
                    <a:lumMod val="75000"/>
                  </a:schemeClr>
                </a:solidFill>
              </a:rPr>
              <a:t> </a:t>
            </a:r>
            <a:r>
              <a:rPr lang="fr-FR" sz="1800" dirty="0">
                <a:solidFill>
                  <a:schemeClr val="accent5">
                    <a:lumMod val="75000"/>
                  </a:schemeClr>
                </a:solidFill>
              </a:rPr>
              <a:t>proposé un calcul de </a:t>
            </a:r>
            <a:r>
              <a:rPr lang="fr-FR" sz="1800" dirty="0" smtClean="0">
                <a:solidFill>
                  <a:schemeClr val="accent5">
                    <a:lumMod val="75000"/>
                  </a:schemeClr>
                </a:solidFill>
              </a:rPr>
              <a:t>leurs </a:t>
            </a:r>
            <a:r>
              <a:rPr lang="fr-FR" sz="1800" dirty="0">
                <a:solidFill>
                  <a:schemeClr val="accent5">
                    <a:lumMod val="75000"/>
                  </a:schemeClr>
                </a:solidFill>
              </a:rPr>
              <a:t>expositions sur la base de </a:t>
            </a:r>
            <a:r>
              <a:rPr lang="fr-FR" sz="1800" dirty="0" smtClean="0">
                <a:solidFill>
                  <a:schemeClr val="accent5">
                    <a:lumMod val="75000"/>
                  </a:schemeClr>
                </a:solidFill>
              </a:rPr>
              <a:t>leurs </a:t>
            </a:r>
            <a:r>
              <a:rPr lang="fr-FR" sz="1800" dirty="0">
                <a:solidFill>
                  <a:schemeClr val="accent5">
                    <a:lumMod val="75000"/>
                  </a:schemeClr>
                </a:solidFill>
              </a:rPr>
              <a:t>propres données : les montants présentés font sans surprise apparaître un fort décalage avec le croisement </a:t>
            </a:r>
            <a:r>
              <a:rPr lang="fr-FR" sz="1800" dirty="0" err="1">
                <a:solidFill>
                  <a:schemeClr val="accent5">
                    <a:lumMod val="75000"/>
                  </a:schemeClr>
                </a:solidFill>
              </a:rPr>
              <a:t>Urgewald</a:t>
            </a:r>
            <a:r>
              <a:rPr lang="fr-FR" sz="1800" dirty="0">
                <a:solidFill>
                  <a:schemeClr val="accent5">
                    <a:lumMod val="75000"/>
                  </a:schemeClr>
                </a:solidFill>
              </a:rPr>
              <a:t>;</a:t>
            </a:r>
          </a:p>
          <a:p>
            <a:pPr algn="just"/>
            <a:r>
              <a:rPr lang="fr-FR" sz="1800" dirty="0">
                <a:solidFill>
                  <a:schemeClr val="accent5">
                    <a:lumMod val="75000"/>
                  </a:schemeClr>
                </a:solidFill>
              </a:rPr>
              <a:t>Ces chiffres restent sujet à caution en raison de montants étonnants transmis par certains établissements.</a:t>
            </a:r>
          </a:p>
          <a:p>
            <a:pPr algn="just"/>
            <a:endParaRPr lang="fr-FR" sz="1800" dirty="0"/>
          </a:p>
          <a:p>
            <a:pPr algn="just"/>
            <a:endParaRPr lang="fr-FR" sz="1800"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7" name="Titre 1"/>
          <p:cNvSpPr txBox="1">
            <a:spLocks/>
          </p:cNvSpPr>
          <p:nvPr/>
        </p:nvSpPr>
        <p:spPr>
          <a:xfrm>
            <a:off x="1872593" y="3321933"/>
            <a:ext cx="7886700" cy="55891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2400" b="1" kern="1200" cap="all" baseline="0">
                <a:solidFill>
                  <a:srgbClr val="205AA7"/>
                </a:solidFill>
                <a:latin typeface="+mn-lt"/>
                <a:ea typeface="+mj-ea"/>
                <a:cs typeface="+mj-cs"/>
              </a:defRPr>
            </a:lvl1pPr>
          </a:lstStyle>
          <a:p>
            <a:endParaRPr lang="fr-FR" dirty="0"/>
          </a:p>
        </p:txBody>
      </p:sp>
      <p:sp>
        <p:nvSpPr>
          <p:cNvPr id="3" name="Titre 2"/>
          <p:cNvSpPr>
            <a:spLocks noGrp="1"/>
          </p:cNvSpPr>
          <p:nvPr>
            <p:ph type="title"/>
          </p:nvPr>
        </p:nvSpPr>
        <p:spPr>
          <a:xfrm>
            <a:off x="2275274" y="0"/>
            <a:ext cx="8229600" cy="1143000"/>
          </a:xfrm>
        </p:spPr>
        <p:txBody>
          <a:bodyPr>
            <a:normAutofit fontScale="90000"/>
          </a:bodyPr>
          <a:lstStyle/>
          <a:p>
            <a:pPr algn="ctr"/>
            <a:r>
              <a:rPr lang="fr-FR" sz="4000" dirty="0" smtClean="0"/>
              <a:t>2 </a:t>
            </a:r>
            <a:r>
              <a:rPr lang="fr-FR" sz="4000" dirty="0"/>
              <a:t>– Les politiques relatives aux énergies fossiles des </a:t>
            </a:r>
            <a:r>
              <a:rPr lang="fr-FR" sz="4000" dirty="0" smtClean="0"/>
              <a:t>Banques</a:t>
            </a:r>
            <a:r>
              <a:rPr lang="fr-FR" dirty="0"/>
              <a:t/>
            </a:r>
            <a:br>
              <a:rPr lang="fr-FR" dirty="0"/>
            </a:br>
            <a:r>
              <a:rPr lang="fr-FR" sz="2000" dirty="0"/>
              <a:t>exposition aux énergies fossiles</a:t>
            </a:r>
            <a:endParaRPr lang="fr-FR" dirty="0"/>
          </a:p>
        </p:txBody>
      </p:sp>
      <p:graphicFrame>
        <p:nvGraphicFramePr>
          <p:cNvPr id="2" name="Tableau 1"/>
          <p:cNvGraphicFramePr>
            <a:graphicFrameLocks noGrp="1"/>
          </p:cNvGraphicFramePr>
          <p:nvPr>
            <p:extLst/>
          </p:nvPr>
        </p:nvGraphicFramePr>
        <p:xfrm>
          <a:off x="3161820" y="4204269"/>
          <a:ext cx="6511924" cy="2432645"/>
        </p:xfrm>
        <a:graphic>
          <a:graphicData uri="http://schemas.openxmlformats.org/drawingml/2006/table">
            <a:tbl>
              <a:tblPr firstRow="1" firstCol="1" bandRow="1">
                <a:tableStyleId>{5C22544A-7EE6-4342-B048-85BDC9FD1C3A}</a:tableStyleId>
              </a:tblPr>
              <a:tblGrid>
                <a:gridCol w="1107039">
                  <a:extLst>
                    <a:ext uri="{9D8B030D-6E8A-4147-A177-3AD203B41FA5}">
                      <a16:colId xmlns:a16="http://schemas.microsoft.com/office/drawing/2014/main" val="3721756496"/>
                    </a:ext>
                  </a:extLst>
                </a:gridCol>
                <a:gridCol w="983426">
                  <a:extLst>
                    <a:ext uri="{9D8B030D-6E8A-4147-A177-3AD203B41FA5}">
                      <a16:colId xmlns:a16="http://schemas.microsoft.com/office/drawing/2014/main" val="355055341"/>
                    </a:ext>
                  </a:extLst>
                </a:gridCol>
                <a:gridCol w="892086">
                  <a:extLst>
                    <a:ext uri="{9D8B030D-6E8A-4147-A177-3AD203B41FA5}">
                      <a16:colId xmlns:a16="http://schemas.microsoft.com/office/drawing/2014/main" val="2671698683"/>
                    </a:ext>
                  </a:extLst>
                </a:gridCol>
                <a:gridCol w="892086">
                  <a:extLst>
                    <a:ext uri="{9D8B030D-6E8A-4147-A177-3AD203B41FA5}">
                      <a16:colId xmlns:a16="http://schemas.microsoft.com/office/drawing/2014/main" val="4153121262"/>
                    </a:ext>
                  </a:extLst>
                </a:gridCol>
                <a:gridCol w="896349">
                  <a:extLst>
                    <a:ext uri="{9D8B030D-6E8A-4147-A177-3AD203B41FA5}">
                      <a16:colId xmlns:a16="http://schemas.microsoft.com/office/drawing/2014/main" val="2532308476"/>
                    </a:ext>
                  </a:extLst>
                </a:gridCol>
                <a:gridCol w="896349">
                  <a:extLst>
                    <a:ext uri="{9D8B030D-6E8A-4147-A177-3AD203B41FA5}">
                      <a16:colId xmlns:a16="http://schemas.microsoft.com/office/drawing/2014/main" val="3445480178"/>
                    </a:ext>
                  </a:extLst>
                </a:gridCol>
                <a:gridCol w="844589">
                  <a:extLst>
                    <a:ext uri="{9D8B030D-6E8A-4147-A177-3AD203B41FA5}">
                      <a16:colId xmlns:a16="http://schemas.microsoft.com/office/drawing/2014/main" val="3942494460"/>
                    </a:ext>
                  </a:extLst>
                </a:gridCol>
              </a:tblGrid>
              <a:tr h="370840">
                <a:tc rowSpan="2">
                  <a:txBody>
                    <a:bodyPr/>
                    <a:lstStyle/>
                    <a:p>
                      <a:pP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fr-FR" sz="1100">
                          <a:effectLst/>
                        </a:rPr>
                        <a:t>Charbon</a:t>
                      </a:r>
                    </a:p>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gridSpan="2">
                  <a:txBody>
                    <a:bodyPr/>
                    <a:lstStyle/>
                    <a:p>
                      <a:pPr algn="ctr">
                        <a:lnSpc>
                          <a:spcPct val="107000"/>
                        </a:lnSpc>
                        <a:spcAft>
                          <a:spcPts val="0"/>
                        </a:spcAft>
                      </a:pPr>
                      <a:r>
                        <a:rPr lang="fr-FR" sz="1100">
                          <a:effectLst/>
                        </a:rPr>
                        <a:t>Total Hydrocarbures </a:t>
                      </a:r>
                    </a:p>
                    <a:p>
                      <a:pPr algn="ct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gridSpan="2">
                  <a:txBody>
                    <a:bodyPr/>
                    <a:lstStyle/>
                    <a:p>
                      <a:pPr algn="ctr">
                        <a:lnSpc>
                          <a:spcPct val="107000"/>
                        </a:lnSpc>
                        <a:spcAft>
                          <a:spcPts val="0"/>
                        </a:spcAft>
                      </a:pPr>
                      <a:r>
                        <a:rPr lang="fr-FR" sz="1100">
                          <a:effectLst/>
                        </a:rPr>
                        <a:t>Dont hydrocarbures non conventionnels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extLst>
                  <a:ext uri="{0D108BD9-81ED-4DB2-BD59-A6C34878D82A}">
                    <a16:rowId xmlns:a16="http://schemas.microsoft.com/office/drawing/2014/main" val="457491264"/>
                  </a:ext>
                </a:extLst>
              </a:tr>
              <a:tr h="0">
                <a:tc vMerge="1">
                  <a:txBody>
                    <a:bodyPr/>
                    <a:lstStyle/>
                    <a:p>
                      <a:endParaRPr lang="fr-FR"/>
                    </a:p>
                  </a:txBody>
                  <a:tcPr/>
                </a:tc>
                <a:tc>
                  <a:txBody>
                    <a:bodyPr/>
                    <a:lstStyle/>
                    <a:p>
                      <a:pPr algn="ctr">
                        <a:lnSpc>
                          <a:spcPct val="107000"/>
                        </a:lnSpc>
                        <a:spcAft>
                          <a:spcPts val="0"/>
                        </a:spcAft>
                      </a:pPr>
                      <a:r>
                        <a:rPr lang="fr-FR" sz="1100">
                          <a:effectLst/>
                        </a:rPr>
                        <a:t>2015*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2021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2015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2021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2015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2021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4214108"/>
                  </a:ext>
                </a:extLst>
              </a:tr>
              <a:tr h="636229">
                <a:tc>
                  <a:txBody>
                    <a:bodyPr/>
                    <a:lstStyle/>
                    <a:p>
                      <a:pPr>
                        <a:lnSpc>
                          <a:spcPct val="107000"/>
                        </a:lnSpc>
                        <a:spcAft>
                          <a:spcPts val="0"/>
                        </a:spcAft>
                      </a:pPr>
                      <a:r>
                        <a:rPr lang="en-US" sz="1100">
                          <a:effectLst/>
                        </a:rPr>
                        <a:t>Bilan (prêts – titres)</a:t>
                      </a:r>
                      <a:endParaRPr lang="fr-FR" sz="1100">
                        <a:effectLst/>
                      </a:endParaRPr>
                    </a:p>
                    <a:p>
                      <a:pP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100">
                          <a:effectLst/>
                        </a:rPr>
                        <a:t>3 056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100">
                          <a:effectLst/>
                        </a:rPr>
                        <a:t>2 016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100" dirty="0">
                          <a:effectLst/>
                        </a:rPr>
                        <a:t>25 181</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100">
                          <a:effectLst/>
                        </a:rPr>
                        <a:t>23 381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100">
                          <a:effectLst/>
                        </a:rPr>
                        <a:t>5 537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100">
                          <a:effectLst/>
                        </a:rPr>
                        <a:t>6 314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931127"/>
                  </a:ext>
                </a:extLst>
              </a:tr>
              <a:tr h="0">
                <a:tc>
                  <a:txBody>
                    <a:bodyPr/>
                    <a:lstStyle/>
                    <a:p>
                      <a:pPr>
                        <a:lnSpc>
                          <a:spcPts val="1200"/>
                        </a:lnSpc>
                        <a:spcAft>
                          <a:spcPts val="0"/>
                        </a:spcAft>
                      </a:pPr>
                      <a:r>
                        <a:rPr lang="fr-FR" sz="1100">
                          <a:effectLst/>
                        </a:rPr>
                        <a:t>Positions hors bilan (lignes de financement données, garanties données et reçues)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3 626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4 434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35 620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50 887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dirty="0">
                          <a:effectLst/>
                        </a:rPr>
                        <a:t>11 116</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13 503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8466412"/>
                  </a:ext>
                </a:extLst>
              </a:tr>
              <a:tr h="0">
                <a:tc>
                  <a:txBody>
                    <a:bodyPr/>
                    <a:lstStyle/>
                    <a:p>
                      <a:pPr>
                        <a:lnSpc>
                          <a:spcPct val="107000"/>
                        </a:lnSpc>
                        <a:spcAft>
                          <a:spcPts val="0"/>
                        </a:spcAft>
                      </a:pPr>
                      <a:r>
                        <a:rPr lang="fr-FR" sz="1100">
                          <a:effectLst/>
                        </a:rPr>
                        <a:t>TOTAL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dirty="0">
                          <a:effectLst/>
                        </a:rPr>
                        <a:t>6 682</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6 450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60801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74 268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a:effectLst/>
                        </a:rPr>
                        <a:t>16 653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100" dirty="0">
                          <a:effectLst/>
                        </a:rPr>
                        <a:t>19 817</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7128209"/>
                  </a:ext>
                </a:extLst>
              </a:tr>
            </a:tbl>
          </a:graphicData>
        </a:graphic>
      </p:graphicFrame>
    </p:spTree>
    <p:extLst>
      <p:ext uri="{BB962C8B-B14F-4D97-AF65-F5344CB8AC3E}">
        <p14:creationId xmlns:p14="http://schemas.microsoft.com/office/powerpoint/2010/main" val="4249927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A5612AF6-3794-417C-8315-010C3BB3AD18}" type="slidenum">
              <a:rPr lang="fr-FR" smtClean="0"/>
              <a:pPr/>
              <a:t>9</a:t>
            </a:fld>
            <a:endParaRPr lang="fr-FR" dirty="0"/>
          </a:p>
        </p:txBody>
      </p:sp>
      <p:sp>
        <p:nvSpPr>
          <p:cNvPr id="5" name="Espace réservé du contenu 4"/>
          <p:cNvSpPr>
            <a:spLocks noGrp="1"/>
          </p:cNvSpPr>
          <p:nvPr>
            <p:ph idx="1"/>
          </p:nvPr>
        </p:nvSpPr>
        <p:spPr>
          <a:xfrm>
            <a:off x="1808560" y="1207817"/>
            <a:ext cx="8472670" cy="4934514"/>
          </a:xfrm>
        </p:spPr>
        <p:txBody>
          <a:bodyPr>
            <a:normAutofit/>
          </a:bodyPr>
          <a:lstStyle/>
          <a:p>
            <a:pPr marL="0" indent="0" algn="just">
              <a:buNone/>
            </a:pPr>
            <a:r>
              <a:rPr lang="fr-FR" sz="2000" u="sng" dirty="0"/>
              <a:t>Base de l’état « grands risques » :</a:t>
            </a:r>
          </a:p>
          <a:p>
            <a:pPr algn="just"/>
            <a:r>
              <a:rPr lang="fr-FR" sz="2000" dirty="0">
                <a:solidFill>
                  <a:schemeClr val="accent5">
                    <a:lumMod val="75000"/>
                  </a:schemeClr>
                </a:solidFill>
              </a:rPr>
              <a:t>Une tendance similaire à celle transmise à titre déclaratif (légère décroissance pour le charbon (7=&gt;6,9 Mrds€ entre 2015 et 2021), une augmentation en revanche plus marquée pour l’exposition aux hydrocarbures (76,4Mrds€ en 2015 à 120 Mrds en 2021);</a:t>
            </a:r>
          </a:p>
          <a:p>
            <a:pPr algn="just"/>
            <a:r>
              <a:rPr lang="fr-FR" sz="2000" dirty="0">
                <a:solidFill>
                  <a:schemeClr val="accent5">
                    <a:lumMod val="75000"/>
                  </a:schemeClr>
                </a:solidFill>
              </a:rPr>
              <a:t>Rapportée aux expositions totales dont la croissance accompagne celle du bilan des établissements, ces évolutions font en revanche état d’une forte diminution pour le charbon (36%) et d’une décroissance significative pour les hydrocarbures (21%).</a:t>
            </a:r>
          </a:p>
          <a:p>
            <a:pPr algn="just"/>
            <a:endParaRPr lang="fr-FR" sz="2000" dirty="0"/>
          </a:p>
        </p:txBody>
      </p:sp>
      <p:sp>
        <p:nvSpPr>
          <p:cNvPr id="6" name="Espace réservé du pied de page 2"/>
          <p:cNvSpPr>
            <a:spLocks noGrp="1"/>
          </p:cNvSpPr>
          <p:nvPr>
            <p:ph type="ftr" sz="quarter" idx="3"/>
          </p:nvPr>
        </p:nvSpPr>
        <p:spPr>
          <a:xfrm>
            <a:off x="4720208" y="6415183"/>
            <a:ext cx="4976192" cy="270000"/>
          </a:xfrm>
        </p:spPr>
        <p:txBody>
          <a:bodyPr/>
          <a:lstStyle/>
          <a:p>
            <a:r>
              <a:rPr lang="fr-FR" dirty="0" smtClean="0"/>
              <a:t>CCFD - ACPR</a:t>
            </a:r>
            <a:endParaRPr lang="fr-FR" dirty="0"/>
          </a:p>
        </p:txBody>
      </p:sp>
      <p:sp>
        <p:nvSpPr>
          <p:cNvPr id="3" name="Titre 2"/>
          <p:cNvSpPr>
            <a:spLocks noGrp="1"/>
          </p:cNvSpPr>
          <p:nvPr>
            <p:ph type="title"/>
          </p:nvPr>
        </p:nvSpPr>
        <p:spPr>
          <a:xfrm>
            <a:off x="2275274" y="0"/>
            <a:ext cx="8229600" cy="1143000"/>
          </a:xfrm>
        </p:spPr>
        <p:txBody>
          <a:bodyPr>
            <a:normAutofit fontScale="90000"/>
          </a:bodyPr>
          <a:lstStyle/>
          <a:p>
            <a:pPr algn="ctr"/>
            <a:r>
              <a:rPr lang="fr-FR" sz="4000" dirty="0" smtClean="0"/>
              <a:t>2 </a:t>
            </a:r>
            <a:r>
              <a:rPr lang="fr-FR" sz="4000" dirty="0"/>
              <a:t>– Les politiques relatives aux énergies fossiles des </a:t>
            </a:r>
            <a:r>
              <a:rPr lang="fr-FR" sz="4000" dirty="0" smtClean="0"/>
              <a:t>Banques</a:t>
            </a:r>
            <a:r>
              <a:rPr lang="fr-FR" dirty="0"/>
              <a:t/>
            </a:r>
            <a:br>
              <a:rPr lang="fr-FR" dirty="0"/>
            </a:br>
            <a:r>
              <a:rPr lang="fr-FR" sz="2000" dirty="0"/>
              <a:t>exposition aux énergies fossiles</a:t>
            </a:r>
            <a:endParaRPr lang="fr-FR" dirty="0"/>
          </a:p>
        </p:txBody>
      </p:sp>
      <p:graphicFrame>
        <p:nvGraphicFramePr>
          <p:cNvPr id="2" name="Tableau 1"/>
          <p:cNvGraphicFramePr>
            <a:graphicFrameLocks noGrp="1"/>
          </p:cNvGraphicFramePr>
          <p:nvPr>
            <p:extLst/>
          </p:nvPr>
        </p:nvGraphicFramePr>
        <p:xfrm>
          <a:off x="2433530" y="4470488"/>
          <a:ext cx="4007383" cy="2525533"/>
        </p:xfrm>
        <a:graphic>
          <a:graphicData uri="http://schemas.openxmlformats.org/drawingml/2006/table">
            <a:tbl>
              <a:tblPr firstRow="1" firstCol="1" bandRow="1">
                <a:tableStyleId>{5C22544A-7EE6-4342-B048-85BDC9FD1C3A}</a:tableStyleId>
              </a:tblPr>
              <a:tblGrid>
                <a:gridCol w="852497">
                  <a:extLst>
                    <a:ext uri="{9D8B030D-6E8A-4147-A177-3AD203B41FA5}">
                      <a16:colId xmlns:a16="http://schemas.microsoft.com/office/drawing/2014/main" val="1076439349"/>
                    </a:ext>
                  </a:extLst>
                </a:gridCol>
                <a:gridCol w="450698">
                  <a:extLst>
                    <a:ext uri="{9D8B030D-6E8A-4147-A177-3AD203B41FA5}">
                      <a16:colId xmlns:a16="http://schemas.microsoft.com/office/drawing/2014/main" val="3300708331"/>
                    </a:ext>
                  </a:extLst>
                </a:gridCol>
                <a:gridCol w="450698">
                  <a:extLst>
                    <a:ext uri="{9D8B030D-6E8A-4147-A177-3AD203B41FA5}">
                      <a16:colId xmlns:a16="http://schemas.microsoft.com/office/drawing/2014/main" val="3998666870"/>
                    </a:ext>
                  </a:extLst>
                </a:gridCol>
                <a:gridCol w="450698">
                  <a:extLst>
                    <a:ext uri="{9D8B030D-6E8A-4147-A177-3AD203B41FA5}">
                      <a16:colId xmlns:a16="http://schemas.microsoft.com/office/drawing/2014/main" val="1266904589"/>
                    </a:ext>
                  </a:extLst>
                </a:gridCol>
                <a:gridCol w="450698">
                  <a:extLst>
                    <a:ext uri="{9D8B030D-6E8A-4147-A177-3AD203B41FA5}">
                      <a16:colId xmlns:a16="http://schemas.microsoft.com/office/drawing/2014/main" val="3156667976"/>
                    </a:ext>
                  </a:extLst>
                </a:gridCol>
                <a:gridCol w="450698">
                  <a:extLst>
                    <a:ext uri="{9D8B030D-6E8A-4147-A177-3AD203B41FA5}">
                      <a16:colId xmlns:a16="http://schemas.microsoft.com/office/drawing/2014/main" val="1084590285"/>
                    </a:ext>
                  </a:extLst>
                </a:gridCol>
                <a:gridCol w="450698">
                  <a:extLst>
                    <a:ext uri="{9D8B030D-6E8A-4147-A177-3AD203B41FA5}">
                      <a16:colId xmlns:a16="http://schemas.microsoft.com/office/drawing/2014/main" val="3879733846"/>
                    </a:ext>
                  </a:extLst>
                </a:gridCol>
                <a:gridCol w="450698">
                  <a:extLst>
                    <a:ext uri="{9D8B030D-6E8A-4147-A177-3AD203B41FA5}">
                      <a16:colId xmlns:a16="http://schemas.microsoft.com/office/drawing/2014/main" val="920879457"/>
                    </a:ext>
                  </a:extLst>
                </a:gridCol>
              </a:tblGrid>
              <a:tr h="204993">
                <a:tc>
                  <a:txBody>
                    <a:bodyPr/>
                    <a:lstStyle/>
                    <a:p>
                      <a:pPr algn="just">
                        <a:lnSpc>
                          <a:spcPct val="107000"/>
                        </a:lnSpc>
                        <a:spcAft>
                          <a:spcPts val="0"/>
                        </a:spcAft>
                      </a:pPr>
                      <a:r>
                        <a:rPr lang="fr-FR" sz="1050" dirty="0">
                          <a:effectLst/>
                        </a:rPr>
                        <a:t> </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2015</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2016</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2017</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2018</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2019</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2020</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2021</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1780757"/>
                  </a:ext>
                </a:extLst>
              </a:tr>
              <a:tr h="311959">
                <a:tc>
                  <a:txBody>
                    <a:bodyPr/>
                    <a:lstStyle/>
                    <a:p>
                      <a:pPr algn="just">
                        <a:lnSpc>
                          <a:spcPct val="107000"/>
                        </a:lnSpc>
                        <a:spcAft>
                          <a:spcPts val="0"/>
                        </a:spcAft>
                      </a:pPr>
                      <a:r>
                        <a:rPr lang="fr-FR" sz="1050" dirty="0">
                          <a:effectLst/>
                        </a:rPr>
                        <a:t>Montants (M€)</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7 050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8 906</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7 495</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7 235</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7 518</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6 032</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6 934</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4741293"/>
                  </a:ext>
                </a:extLst>
              </a:tr>
              <a:tr h="1211164">
                <a:tc>
                  <a:txBody>
                    <a:bodyPr/>
                    <a:lstStyle/>
                    <a:p>
                      <a:pPr algn="just">
                        <a:lnSpc>
                          <a:spcPct val="107000"/>
                        </a:lnSpc>
                        <a:spcAft>
                          <a:spcPts val="0"/>
                        </a:spcAft>
                      </a:pPr>
                      <a:r>
                        <a:rPr lang="fr-FR" sz="1050" dirty="0">
                          <a:effectLst/>
                        </a:rPr>
                        <a:t>En % </a:t>
                      </a:r>
                      <a:r>
                        <a:rPr lang="fr-FR" sz="800" dirty="0">
                          <a:effectLst/>
                        </a:rPr>
                        <a:t>(expositions rapportées aux expositions totales pondérées – hors activités financières et souverains)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1,1</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1,3</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1,2</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0,7</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0,7</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9852168"/>
                  </a:ext>
                </a:extLst>
              </a:tr>
              <a:tr h="763520">
                <a:tc>
                  <a:txBody>
                    <a:bodyPr/>
                    <a:lstStyle/>
                    <a:p>
                      <a:pPr algn="just">
                        <a:lnSpc>
                          <a:spcPct val="107000"/>
                        </a:lnSpc>
                        <a:spcAft>
                          <a:spcPts val="0"/>
                        </a:spcAft>
                      </a:pPr>
                      <a:r>
                        <a:rPr lang="fr-FR" sz="1050" dirty="0">
                          <a:effectLst/>
                        </a:rPr>
                        <a:t>En % </a:t>
                      </a:r>
                      <a:r>
                        <a:rPr lang="fr-FR" sz="900" dirty="0">
                          <a:effectLst/>
                        </a:rPr>
                        <a:t>(</a:t>
                      </a:r>
                      <a:r>
                        <a:rPr lang="fr-FR" sz="800" dirty="0">
                          <a:effectLst/>
                        </a:rPr>
                        <a:t>rapportées aux expositions totales</a:t>
                      </a:r>
                      <a:r>
                        <a:rPr lang="fr-FR" sz="900" dirty="0">
                          <a:effectLst/>
                        </a:rPr>
                        <a:t>)</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0,3</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0,4</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0,3</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0,3</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0,3</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0,2</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0,2</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081906"/>
                  </a:ext>
                </a:extLst>
              </a:tr>
            </a:tbl>
          </a:graphicData>
        </a:graphic>
      </p:graphicFrame>
      <p:sp>
        <p:nvSpPr>
          <p:cNvPr id="8" name="Rectangle 1"/>
          <p:cNvSpPr>
            <a:spLocks noChangeArrowheads="1"/>
          </p:cNvSpPr>
          <p:nvPr/>
        </p:nvSpPr>
        <p:spPr bwMode="auto">
          <a:xfrm>
            <a:off x="2466327" y="4002346"/>
            <a:ext cx="400738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fr-FR" altLang="fr-FR" sz="1000" b="1" u="sng" dirty="0">
                <a:latin typeface="Calibri" panose="020F0502020204030204" pitchFamily="34" charset="0"/>
                <a:ea typeface="Calibri" panose="020F0502020204030204" pitchFamily="34" charset="0"/>
                <a:cs typeface="Times New Roman" panose="02020603050405020304" pitchFamily="18" charset="0"/>
              </a:rPr>
              <a:t>Exposition au charbon</a:t>
            </a:r>
            <a:r>
              <a:rPr lang="fr-FR" altLang="fr-FR" sz="1000" b="1" dirty="0">
                <a:latin typeface="Calibri" panose="020F0502020204030204" pitchFamily="34" charset="0"/>
                <a:ea typeface="Calibri" panose="020F0502020204030204" pitchFamily="34" charset="0"/>
                <a:cs typeface="Times New Roman" panose="02020603050405020304" pitchFamily="18" charset="0"/>
              </a:rPr>
              <a:t> des sept principales banques de la base « grands risques » croisée avec la liste GCEL, du 31.12.2015 au 31.12.2021.</a:t>
            </a:r>
            <a:endParaRPr lang="fr-FR" altLang="fr-FR" sz="1000" dirty="0"/>
          </a:p>
        </p:txBody>
      </p:sp>
      <p:graphicFrame>
        <p:nvGraphicFramePr>
          <p:cNvPr id="10" name="Tableau 9"/>
          <p:cNvGraphicFramePr>
            <a:graphicFrameLocks noGrp="1"/>
          </p:cNvGraphicFramePr>
          <p:nvPr>
            <p:extLst/>
          </p:nvPr>
        </p:nvGraphicFramePr>
        <p:xfrm>
          <a:off x="6543846" y="4470488"/>
          <a:ext cx="4007385" cy="2706753"/>
        </p:xfrm>
        <a:graphic>
          <a:graphicData uri="http://schemas.openxmlformats.org/drawingml/2006/table">
            <a:tbl>
              <a:tblPr firstRow="1" firstCol="1" bandRow="1">
                <a:tableStyleId>{5C22544A-7EE6-4342-B048-85BDC9FD1C3A}</a:tableStyleId>
              </a:tblPr>
              <a:tblGrid>
                <a:gridCol w="871522">
                  <a:extLst>
                    <a:ext uri="{9D8B030D-6E8A-4147-A177-3AD203B41FA5}">
                      <a16:colId xmlns:a16="http://schemas.microsoft.com/office/drawing/2014/main" val="3361296990"/>
                    </a:ext>
                  </a:extLst>
                </a:gridCol>
                <a:gridCol w="574799">
                  <a:extLst>
                    <a:ext uri="{9D8B030D-6E8A-4147-A177-3AD203B41FA5}">
                      <a16:colId xmlns:a16="http://schemas.microsoft.com/office/drawing/2014/main" val="1346662324"/>
                    </a:ext>
                  </a:extLst>
                </a:gridCol>
                <a:gridCol w="426844">
                  <a:extLst>
                    <a:ext uri="{9D8B030D-6E8A-4147-A177-3AD203B41FA5}">
                      <a16:colId xmlns:a16="http://schemas.microsoft.com/office/drawing/2014/main" val="3901334160"/>
                    </a:ext>
                  </a:extLst>
                </a:gridCol>
                <a:gridCol w="426844">
                  <a:extLst>
                    <a:ext uri="{9D8B030D-6E8A-4147-A177-3AD203B41FA5}">
                      <a16:colId xmlns:a16="http://schemas.microsoft.com/office/drawing/2014/main" val="2665562470"/>
                    </a:ext>
                  </a:extLst>
                </a:gridCol>
                <a:gridCol w="426844">
                  <a:extLst>
                    <a:ext uri="{9D8B030D-6E8A-4147-A177-3AD203B41FA5}">
                      <a16:colId xmlns:a16="http://schemas.microsoft.com/office/drawing/2014/main" val="1684848848"/>
                    </a:ext>
                  </a:extLst>
                </a:gridCol>
                <a:gridCol w="426844">
                  <a:extLst>
                    <a:ext uri="{9D8B030D-6E8A-4147-A177-3AD203B41FA5}">
                      <a16:colId xmlns:a16="http://schemas.microsoft.com/office/drawing/2014/main" val="3456166349"/>
                    </a:ext>
                  </a:extLst>
                </a:gridCol>
                <a:gridCol w="426844">
                  <a:extLst>
                    <a:ext uri="{9D8B030D-6E8A-4147-A177-3AD203B41FA5}">
                      <a16:colId xmlns:a16="http://schemas.microsoft.com/office/drawing/2014/main" val="915647339"/>
                    </a:ext>
                  </a:extLst>
                </a:gridCol>
                <a:gridCol w="426844">
                  <a:extLst>
                    <a:ext uri="{9D8B030D-6E8A-4147-A177-3AD203B41FA5}">
                      <a16:colId xmlns:a16="http://schemas.microsoft.com/office/drawing/2014/main" val="1035731770"/>
                    </a:ext>
                  </a:extLst>
                </a:gridCol>
              </a:tblGrid>
              <a:tr h="177037">
                <a:tc>
                  <a:txBody>
                    <a:bodyPr/>
                    <a:lstStyle/>
                    <a:p>
                      <a:pPr algn="just">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2015</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2016</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2017</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2018</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2019</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2020</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2021</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4668100"/>
                  </a:ext>
                </a:extLst>
              </a:tr>
              <a:tr h="533298">
                <a:tc>
                  <a:txBody>
                    <a:bodyPr/>
                    <a:lstStyle/>
                    <a:p>
                      <a:pPr algn="just">
                        <a:lnSpc>
                          <a:spcPct val="107000"/>
                        </a:lnSpc>
                        <a:spcAft>
                          <a:spcPts val="0"/>
                        </a:spcAft>
                      </a:pPr>
                      <a:r>
                        <a:rPr lang="fr-FR" sz="1100">
                          <a:effectLst/>
                        </a:rPr>
                        <a:t>Expositions 7 banques (En M€)</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b="0" dirty="0">
                          <a:effectLst/>
                        </a:rPr>
                        <a:t>76 407</a:t>
                      </a:r>
                      <a:endParaRPr lang="fr-FR" sz="10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82 593</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67 646</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79 589</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87 989</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91 583</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120 122</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4080685"/>
                  </a:ext>
                </a:extLst>
              </a:tr>
              <a:tr h="1144821">
                <a:tc>
                  <a:txBody>
                    <a:bodyPr/>
                    <a:lstStyle/>
                    <a:p>
                      <a:pPr algn="just">
                        <a:lnSpc>
                          <a:spcPct val="107000"/>
                        </a:lnSpc>
                        <a:spcAft>
                          <a:spcPts val="0"/>
                        </a:spcAft>
                      </a:pPr>
                      <a:r>
                        <a:rPr lang="fr-FR" sz="1100" dirty="0">
                          <a:effectLst/>
                        </a:rPr>
                        <a:t>En % </a:t>
                      </a:r>
                      <a:r>
                        <a:rPr lang="fr-FR" sz="900" dirty="0">
                          <a:effectLst/>
                        </a:rPr>
                        <a:t>(</a:t>
                      </a:r>
                      <a:r>
                        <a:rPr lang="fr-FR" sz="800" dirty="0">
                          <a:effectLst/>
                        </a:rPr>
                        <a:t>expositions rapportées aux expositions totales pondérées – hors activités financières et souverains</a:t>
                      </a:r>
                      <a:r>
                        <a:rPr lang="fr-FR" sz="900" dirty="0">
                          <a:effectLst/>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13,0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13,1</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11,5</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12,2</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12,1</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11,7</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13,1</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319510"/>
                  </a:ext>
                </a:extLst>
              </a:tr>
              <a:tr h="667132">
                <a:tc>
                  <a:txBody>
                    <a:bodyPr/>
                    <a:lstStyle/>
                    <a:p>
                      <a:pPr algn="just">
                        <a:lnSpc>
                          <a:spcPct val="107000"/>
                        </a:lnSpc>
                        <a:spcAft>
                          <a:spcPts val="0"/>
                        </a:spcAft>
                      </a:pPr>
                      <a:r>
                        <a:rPr lang="fr-FR" sz="1100" dirty="0">
                          <a:effectLst/>
                        </a:rPr>
                        <a:t>En % </a:t>
                      </a:r>
                      <a:r>
                        <a:rPr lang="fr-FR" sz="900" dirty="0">
                          <a:effectLst/>
                        </a:rPr>
                        <a:t>(</a:t>
                      </a:r>
                      <a:r>
                        <a:rPr lang="fr-FR" sz="800" dirty="0">
                          <a:effectLst/>
                        </a:rPr>
                        <a:t>rapportées aux expositions totales pondérées</a:t>
                      </a:r>
                      <a:r>
                        <a:rPr lang="fr-FR" sz="900" dirty="0">
                          <a:effectLst/>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3,8</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3,9</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3,2</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3,6</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a:effectLst/>
                        </a:rPr>
                        <a:t>3,7</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3,0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1050" dirty="0">
                          <a:effectLst/>
                        </a:rPr>
                        <a:t>3,0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0538457"/>
                  </a:ext>
                </a:extLst>
              </a:tr>
            </a:tbl>
          </a:graphicData>
        </a:graphic>
      </p:graphicFrame>
      <p:sp>
        <p:nvSpPr>
          <p:cNvPr id="11" name="Rectangle 10"/>
          <p:cNvSpPr/>
          <p:nvPr/>
        </p:nvSpPr>
        <p:spPr>
          <a:xfrm>
            <a:off x="6079176" y="5324176"/>
            <a:ext cx="998991" cy="230832"/>
          </a:xfrm>
          <a:prstGeom prst="rect">
            <a:avLst/>
          </a:prstGeom>
        </p:spPr>
        <p:txBody>
          <a:bodyPr wrap="none">
            <a:spAutoFit/>
          </a:bodyPr>
          <a:lstStyle/>
          <a:p>
            <a:pPr lvl="0" eaLnBrk="0" fontAlgn="base" hangingPunct="0">
              <a:spcBef>
                <a:spcPct val="0"/>
              </a:spcBef>
              <a:spcAft>
                <a:spcPct val="0"/>
              </a:spcAft>
            </a:pPr>
            <a:r>
              <a:rPr lang="fr-FR" altLang="fr-FR" sz="900" i="1" dirty="0">
                <a:latin typeface="Arial" panose="020B0604020202020204" pitchFamily="34" charset="0"/>
                <a:ea typeface="Calibri" panose="020F0502020204030204" pitchFamily="34" charset="0"/>
                <a:cs typeface="Times New Roman" panose="02020603050405020304" pitchFamily="18" charset="0"/>
              </a:rPr>
              <a:t>Source : ACPR</a:t>
            </a:r>
            <a:r>
              <a:rPr lang="fr-FR" altLang="fr-FR" sz="900" dirty="0">
                <a:latin typeface="Arial" panose="020B0604020202020204" pitchFamily="34" charset="0"/>
              </a:rPr>
              <a:t> </a:t>
            </a:r>
          </a:p>
        </p:txBody>
      </p:sp>
      <p:sp>
        <p:nvSpPr>
          <p:cNvPr id="12" name="Rectangle 11"/>
          <p:cNvSpPr/>
          <p:nvPr/>
        </p:nvSpPr>
        <p:spPr>
          <a:xfrm>
            <a:off x="6557005" y="3820566"/>
            <a:ext cx="4068967" cy="707886"/>
          </a:xfrm>
          <a:prstGeom prst="rect">
            <a:avLst/>
          </a:prstGeom>
        </p:spPr>
        <p:txBody>
          <a:bodyPr wrap="square">
            <a:spAutoFit/>
          </a:bodyPr>
          <a:lstStyle/>
          <a:p>
            <a:pPr algn="just"/>
            <a:r>
              <a:rPr lang="fr-FR" sz="1000" b="1" u="sng" dirty="0">
                <a:latin typeface="Calibri" panose="020F0502020204030204" pitchFamily="34" charset="0"/>
                <a:ea typeface="Calibri" panose="020F0502020204030204" pitchFamily="34" charset="0"/>
                <a:cs typeface="Times New Roman" panose="02020603050405020304" pitchFamily="18" charset="0"/>
              </a:rPr>
              <a:t>Expositions au pétrole et au gaz</a:t>
            </a:r>
            <a:r>
              <a:rPr lang="fr-FR" sz="1000" b="1" dirty="0">
                <a:latin typeface="Calibri" panose="020F0502020204030204" pitchFamily="34" charset="0"/>
                <a:ea typeface="Calibri" panose="020F0502020204030204" pitchFamily="34" charset="0"/>
                <a:cs typeface="Times New Roman" panose="02020603050405020304" pitchFamily="18" charset="0"/>
              </a:rPr>
              <a:t> des sept principales banques de la base « grands risques », pondérée par le pourcentage du chiffre d’affaires issus des énergies fossiles (liste GOGEL 2021), en millions d’euros et en pourcentage des expositions totales.</a:t>
            </a:r>
            <a:endParaRPr lang="fr-FR" sz="1000" dirty="0"/>
          </a:p>
        </p:txBody>
      </p:sp>
    </p:spTree>
    <p:extLst>
      <p:ext uri="{BB962C8B-B14F-4D97-AF65-F5344CB8AC3E}">
        <p14:creationId xmlns:p14="http://schemas.microsoft.com/office/powerpoint/2010/main" val="4224163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2615</Words>
  <Application>Microsoft Office PowerPoint</Application>
  <PresentationFormat>Grand écran</PresentationFormat>
  <Paragraphs>315</Paragraphs>
  <Slides>18</Slides>
  <Notes>17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Calibri Light</vt:lpstr>
      <vt:lpstr>Times New Roman</vt:lpstr>
      <vt:lpstr>Thème Office</vt:lpstr>
      <vt:lpstr>Présentation PowerPoint</vt:lpstr>
      <vt:lpstr>Présentation PowerPoint</vt:lpstr>
      <vt:lpstr>1 – gouvernance et suivi des engagements climatiques gouvernance des engagements climatiques</vt:lpstr>
      <vt:lpstr>1 – gouvernance et suivi des engagements climatiques gouvernance des engagements climatiques</vt:lpstr>
      <vt:lpstr>2 – Les politiques relatives aux énergies fossiles des banques Les politiques sectorielles et d’exclusion</vt:lpstr>
      <vt:lpstr>2 – Les politiques relatives aux énergies fossiles des banques Les politiques sectorielles et d’exclusion</vt:lpstr>
      <vt:lpstr>2 – Les politiques relatives aux énergies fossiles des Banques exposition aux énergies fossiles</vt:lpstr>
      <vt:lpstr>2 – Les politiques relatives aux énergies fossiles des Banques exposition aux énergies fossiles</vt:lpstr>
      <vt:lpstr>2 – Les politiques relatives aux énergies fossiles des Banques exposition aux énergies fossiles</vt:lpstr>
      <vt:lpstr>3 – Les politiques relatives aux énergies fossiles des ASSURANCES Les politiques sectorielles et d’exclusion</vt:lpstr>
      <vt:lpstr>3 – Les politiques relatives aux énergies fossiles des ASSURANCES Les politiques sectorielles et d’exclusion</vt:lpstr>
      <vt:lpstr>3 – Les politiques relatives aux énergies fossiles des assurances exposition aux énergies fossiles</vt:lpstr>
      <vt:lpstr> 3 – Les politiques relatives aux énergies fossiles des assurances exposition aux énergies fossiles</vt:lpstr>
      <vt:lpstr>3 – Les politiques relatives aux énergies fossiles des assurances exposition aux énergies fossiles</vt:lpstr>
      <vt:lpstr>5 – Suivi des préconisations précédentes et nouvelles préconisations banques et organismes d’assurance</vt:lpstr>
      <vt:lpstr>5 – Suivi des préconisations précédentes et nouvelles préconisations banques et organismes d’assurance</vt:lpstr>
      <vt:lpstr>5 – Suivi des préconisations précédentes et nouvelles préconisations banques et organismes d’assurance</vt:lpstr>
      <vt:lpstr>Présentation PowerPoint</vt:lpstr>
    </vt:vector>
  </TitlesOfParts>
  <Company>Banque de France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BATEL Loïc (SGACPR DEAR)</dc:creator>
  <cp:lastModifiedBy>BATEL Loïc (SGACPR DEAR)</cp:lastModifiedBy>
  <cp:revision>9</cp:revision>
  <dcterms:created xsi:type="dcterms:W3CDTF">2022-11-14T16:02:55Z</dcterms:created>
  <dcterms:modified xsi:type="dcterms:W3CDTF">2022-11-16T10:34:39Z</dcterms:modified>
</cp:coreProperties>
</file>