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74" r:id="rId3"/>
    <p:sldMasterId id="2147483662" r:id="rId4"/>
    <p:sldMasterId id="2147483717" r:id="rId5"/>
  </p:sldMasterIdLst>
  <p:notesMasterIdLst>
    <p:notesMasterId r:id="rId11"/>
  </p:notesMasterIdLst>
  <p:sldIdLst>
    <p:sldId id="304" r:id="rId6"/>
    <p:sldId id="321" r:id="rId7"/>
    <p:sldId id="359" r:id="rId8"/>
    <p:sldId id="360" r:id="rId9"/>
    <p:sldId id="264" r:id="rId10"/>
  </p:sldIdLst>
  <p:sldSz cx="10691813" cy="7559675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60" userDrawn="1">
          <p15:clr>
            <a:srgbClr val="A4A3A4"/>
          </p15:clr>
        </p15:guide>
        <p15:guide id="3" pos="64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T Valérie" initials="CV" lastIdx="1" clrIdx="0">
    <p:extLst>
      <p:ext uri="{19B8F6BF-5375-455C-9EA6-DF929625EA0E}">
        <p15:presenceInfo xmlns:p15="http://schemas.microsoft.com/office/powerpoint/2012/main" userId="S::V.CASSAT@gt-solutions.fr::eae41b6c-2a46-4c52-94a9-c8f1dcf80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A60"/>
    <a:srgbClr val="143960"/>
    <a:srgbClr val="E6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1258" y="53"/>
      </p:cViewPr>
      <p:guideLst>
        <p:guide orient="horz" pos="2381"/>
        <p:guide pos="260"/>
        <p:guide pos="64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RAT Matthieu" userId="ccf771e7-05a5-45ef-97fe-3287ad30c1ba" providerId="ADAL" clId="{477FBD73-AEC4-40D0-8B54-B58258D43A1B}"/>
    <pc:docChg chg="modSld">
      <pc:chgData name="SARRAT Matthieu" userId="ccf771e7-05a5-45ef-97fe-3287ad30c1ba" providerId="ADAL" clId="{477FBD73-AEC4-40D0-8B54-B58258D43A1B}" dt="2022-11-16T08:27:39.561" v="5" actId="14100"/>
      <pc:docMkLst>
        <pc:docMk/>
      </pc:docMkLst>
      <pc:sldChg chg="addSp modSp mod">
        <pc:chgData name="SARRAT Matthieu" userId="ccf771e7-05a5-45ef-97fe-3287ad30c1ba" providerId="ADAL" clId="{477FBD73-AEC4-40D0-8B54-B58258D43A1B}" dt="2022-11-16T08:27:39.561" v="5" actId="14100"/>
        <pc:sldMkLst>
          <pc:docMk/>
          <pc:sldMk cId="2837110697" sldId="304"/>
        </pc:sldMkLst>
        <pc:spChg chg="mod">
          <ac:chgData name="SARRAT Matthieu" userId="ccf771e7-05a5-45ef-97fe-3287ad30c1ba" providerId="ADAL" clId="{477FBD73-AEC4-40D0-8B54-B58258D43A1B}" dt="2022-11-16T08:27:39.561" v="5" actId="14100"/>
          <ac:spMkLst>
            <pc:docMk/>
            <pc:sldMk cId="2837110697" sldId="304"/>
            <ac:spMk id="4" creationId="{4A66B8C7-7A1B-4B31-B34D-F8ED1E2EC216}"/>
          </ac:spMkLst>
        </pc:spChg>
        <pc:picChg chg="add mod">
          <ac:chgData name="SARRAT Matthieu" userId="ccf771e7-05a5-45ef-97fe-3287ad30c1ba" providerId="ADAL" clId="{477FBD73-AEC4-40D0-8B54-B58258D43A1B}" dt="2022-11-16T08:27:36.055" v="4" actId="1076"/>
          <ac:picMkLst>
            <pc:docMk/>
            <pc:sldMk cId="2837110697" sldId="304"/>
            <ac:picMk id="3" creationId="{C607D424-B955-4AEE-985A-93B477B6A5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99095-1EF3-4AD2-9896-987151DD65C1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6EBD-B557-49BA-BF66-10E56CF37F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91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STAVI: 20 salariés, GT Location: 70 salariés, IC / SPGT: 20 salariés, GTX: 40 salariés; GT SO: 30 salariés; Autres (Logistique, Telecom Facility, garage hors STAVI): 20 salariés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A6EBD-B557-49BA-BF66-10E56CF37F5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68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STAVI: 20 salariés, GT Location: 70 salariés, IC / SPGT: 20 salariés, GTX: 40 salariés; GT SO: 30 salariés; Autres (Logistique, Telecom Facility, garage hors STAVI): 20 salariés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A6EBD-B557-49BA-BF66-10E56CF37F5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3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48CF6-0882-485C-8D3C-DD04D5C32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9E6D11-BE9C-4406-91DE-1E09707F9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D7ADA-4E55-4BEF-9907-B63AA0B3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C1FD70-2773-49B2-BD0F-DAF9A93D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B00FC-B013-4804-9BBF-A2C3BC2E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5F68F9C-BE07-6141-A3BD-6873DBEC29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BDA91D8A-0F53-0F4D-85DD-5AC05F0FC6B9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246948-5F9B-0249-89EC-0B20FD8228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AAECB55-BDD8-124A-AC9A-4C2E68390719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9CA9903-B166-5547-BC8F-61916A227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368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7062767-DD8F-8E4E-B2EE-DC948DD4E6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713064CB-C785-9D44-919E-6DA97D732F7C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06F7002-BDDC-0548-8FB3-94ADD99ACA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5B01CBC9-5F75-E048-9AAD-7A9FA1CC4DCC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A0E5ED5-473C-D14C-9B26-C1191954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7132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2494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A39C64D-77B6-E846-AA61-EF77A61B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2939A494-FF0E-0243-BD4A-C09726B9AF5D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33DE74-ED60-AA49-8BEB-13254D7ED7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7006184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3FF1456-4E40-064E-811E-33BD578D871C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B972F00-92B5-2B4A-A32A-09817EF7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7397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5C16967-B58A-4943-A3EF-CE7BBB1B0B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2B0DC577-F3F3-B143-8B0C-C9A47231E58D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C4D837-1B46-944C-B4FD-CF97C904CB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E0208DCE-A6B1-6E49-8DFF-5D7377FEABEA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E750344-D153-8848-A1D1-75FD797E1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3753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A25E2A-6641-7D4B-9755-B18192ADB6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C3E6C724-3A0D-8F4A-AA9B-244BA42DE556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626598-3744-CC46-9B54-BAB2A436B4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98381C4-BCA5-DA42-8439-2BCE0C9C807E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B64D7FD-CCE0-6E41-91D0-2C80EC2D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424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303A79-66CF-C942-A6BC-6E78103EB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0E0EB1F3-2774-184D-BC6E-036C7B62D04F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78B7C7-4552-944C-821B-05F42763FE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12FA51A7-2074-6247-899B-7739755C7223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2C39D57-1274-D149-9710-86F683543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9134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1D34E0E-A349-4E40-A616-D927EC35A6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C8D57A39-6D85-9B46-9449-B8DB02B7F946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7D8FE5-4882-8C42-B6DE-B67E8DE986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8D715BF-AC7D-914D-916B-601219C0E2B4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AE04355-5156-194A-9707-606BD380E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2672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C09D78-781C-354E-B335-99023A8C8D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20" name="Rectangle 13">
            <a:extLst>
              <a:ext uri="{FF2B5EF4-FFF2-40B4-BE49-F238E27FC236}">
                <a16:creationId xmlns:a16="http://schemas.microsoft.com/office/drawing/2014/main" id="{83558CC7-8D3F-EC40-A09C-5D6F15F46E17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9A76EB-73B3-6943-B5B8-A3FA072A8B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CF334368-34E1-524E-ABE1-469310526C5B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2A45392-099E-7B4E-8945-1BB21586E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9072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8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81C357-4ADA-B94F-A79F-8E5DC1A9CA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20" name="Rectangle 13">
            <a:extLst>
              <a:ext uri="{FF2B5EF4-FFF2-40B4-BE49-F238E27FC236}">
                <a16:creationId xmlns:a16="http://schemas.microsoft.com/office/drawing/2014/main" id="{AA03C352-58B0-9F4A-91D6-7C994B58C57C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6420FC-32CE-704B-842F-24FD1C1E79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EE658B05-EF56-BD47-B4AE-3724954B41B2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9B71298-C180-7A4B-9AC1-F5EBF33FE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5935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CCD4FC5-F412-A84E-855B-D65AEACC7E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21979" y="1607919"/>
            <a:ext cx="7921329" cy="406157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3"/>
              </a:buBlip>
              <a:defRPr sz="1653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4"/>
              </a:buBlip>
              <a:defRPr sz="1488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157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6D2BED-B015-1A47-BE7C-54621612B8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19" name="Rectangle 13">
            <a:extLst>
              <a:ext uri="{FF2B5EF4-FFF2-40B4-BE49-F238E27FC236}">
                <a16:creationId xmlns:a16="http://schemas.microsoft.com/office/drawing/2014/main" id="{BC54422E-E9A5-7341-8303-91A2DEAAFD7D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BDEC92F-6686-4548-B421-2D0FBEFA5C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21A792C-A708-9046-B9C7-507140132CBB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A23B40D-D5FA-DC47-82E5-1BEFD95B0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55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2AE92-10CC-45F0-8604-C0A7A10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630EFA-4DD6-4393-A2E2-96524933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460B94-928C-47BF-8E36-F49A750C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844C2-34EE-4B54-A6B7-9D53AD2D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170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932ACD1-18FE-4CAD-98C3-EEDF43CD0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70977C78-F218-4830-8BF4-F45277E9D7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21980" y="1607919"/>
            <a:ext cx="3457749" cy="406157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3"/>
              </a:buBlip>
              <a:defRPr sz="1653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4"/>
              </a:buBlip>
              <a:defRPr sz="1488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157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0627B352-0B59-402B-97E9-E55386863C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4152" y="1607919"/>
            <a:ext cx="3474777" cy="406157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3"/>
              </a:buBlip>
              <a:defRPr sz="1653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4"/>
              </a:buBlip>
              <a:defRPr sz="1488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157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buClr>
                <a:srgbClr val="143960"/>
              </a:buClr>
              <a:defRPr sz="1157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157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3FC6099-FA42-BD49-90E6-D09092E592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18" name="Rectangle 13">
            <a:extLst>
              <a:ext uri="{FF2B5EF4-FFF2-40B4-BE49-F238E27FC236}">
                <a16:creationId xmlns:a16="http://schemas.microsoft.com/office/drawing/2014/main" id="{0CBE4311-788B-8747-9EF2-B00C5129B7E1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C7DCA5-0E97-FE46-951A-FA06CCF4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CF3239-8347-364D-9EAB-12CB378AE918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A8E982B-873F-7044-860C-27FE07E67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8972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932ACD1-18FE-4CAD-98C3-EEDF43CD0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9128022-6AF6-4A3B-A079-71693AB5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94" y="1834099"/>
            <a:ext cx="3625762" cy="90821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53" b="1">
                <a:solidFill>
                  <a:srgbClr val="E63323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F486B86F-C311-400B-B1B5-3A92564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5494" y="1834099"/>
            <a:ext cx="3617648" cy="90821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53" b="1">
                <a:solidFill>
                  <a:srgbClr val="E63323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D220C53A-30D7-4F82-AAE7-27C703C5CE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21980" y="2833695"/>
            <a:ext cx="3441494" cy="406157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3"/>
              </a:buBlip>
              <a:defRPr sz="1653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4"/>
              </a:buBlip>
              <a:defRPr sz="1488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sz="1157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157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3F81169E-8CC8-4D40-9A08-B2FCE918517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4231" y="2833695"/>
            <a:ext cx="3458443" cy="406157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3"/>
              </a:buBlip>
              <a:defRPr sz="1653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4"/>
              </a:buBlip>
              <a:defRPr sz="1488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157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buClr>
                <a:srgbClr val="143960"/>
              </a:buClr>
              <a:defRPr sz="1157">
                <a:solidFill>
                  <a:srgbClr val="123A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157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0FCD1B-A307-7542-BBC1-C8FCB8E97B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99" y="332497"/>
            <a:ext cx="1631629" cy="992083"/>
          </a:xfrm>
          <a:prstGeom prst="rect">
            <a:avLst/>
          </a:prstGeom>
        </p:spPr>
      </p:pic>
      <p:sp>
        <p:nvSpPr>
          <p:cNvPr id="22" name="Rectangle 13">
            <a:extLst>
              <a:ext uri="{FF2B5EF4-FFF2-40B4-BE49-F238E27FC236}">
                <a16:creationId xmlns:a16="http://schemas.microsoft.com/office/drawing/2014/main" id="{B7124E49-CBDF-3F45-A93F-FA8004C86167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8F1FDED-56FB-8E49-A341-631B15CF38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87217344-6ACE-3745-8854-DFD6D5EF71AC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7ACB884-B269-3C4A-B847-E650965E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8520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09C10-1223-4CDD-B935-CD62E711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631B2A-953B-47E7-9148-6B37CB2C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4F178-067B-423B-AC15-9D3EA1C2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2E144-D878-4836-9BD0-CF92F57C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85A35-5B5F-41CA-B1A3-C1BF22C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55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14800-6760-41BA-BF7D-55EF9AFA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E0C7B2-01D9-4E6B-923A-C72C5231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410BF4-DAC4-497D-8862-1F5677AD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DE71A4-EA6F-4E2D-A76D-86EBF639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ADC6C8-C6C0-43DD-99F5-63AE29E58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EC49E8-ED88-4998-B497-8413C6FF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0FC2C8-3CAD-42D1-9E50-7F486004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38D0B5-1985-4211-8BDD-7AF5AF09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47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7ECA1-69FD-4CCC-9639-B4EFF9DB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0C1002-292E-47BF-8FE3-4BF77F39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CB09C1-034D-4205-B42F-EF05CD5D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7B9906-6ABC-47E8-B2AE-82FB7010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6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2DF2EA-3B76-4C5D-99FE-2DFA97B8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E66712-232D-41FF-AF85-8BF94C0C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FB250A-FB45-400B-A5D5-A462D8FA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77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F0FD6-D017-4B29-855A-610600FF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11534A-EB80-4D82-9D0E-919C92D9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C3713C-92E7-4D9B-A608-1195396E9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F4D8B7-5D77-41F9-935F-3DF59817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4821E1-7BD1-4105-8B02-5FCA6FA8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6B29B0-15C3-458C-B1AC-927BF13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113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EA0B3-4080-49EB-8F22-4AC9905F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4CA318-FAB6-4D80-A4D2-82106909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733362-5963-4BEF-8154-A35624C1B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97C6EE-271C-4863-8462-8B988FD3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FD6DA-5514-4D64-B971-018F378F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1C317A-D319-4C2E-936D-11A14412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18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FEC6B-D163-48FC-9044-101EC616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307DF3-4D9E-4149-A4D6-01038D3D4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771B93-4825-4B97-B151-CF28F5D3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D097C6-CF52-4C6D-8C4F-F53E225E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FA550-000B-42E8-BF9F-B85B4A2F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783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C558BD-CAA4-4CA4-A67E-56642BD02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594D1B-810D-4B8C-9DA4-F01C8E6B6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708550-30C5-4AE5-8636-747DAC36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53B0A-058A-4EA8-8BCA-3CFE3E54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0D8957-C598-4EF2-A4AF-0AA5F34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8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1A09862-B62F-4EDD-B7FE-05B476DB6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6" y="-6386"/>
            <a:ext cx="5638658" cy="7559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E83E5E-1B92-4262-877B-C75FB2E9E0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9560" cy="75596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837025-4CD0-4935-A1B0-84D629F2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657" y="2954485"/>
            <a:ext cx="2806607" cy="163793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8DCBC83-3647-4275-A66C-009B40FC4FB4}"/>
              </a:ext>
            </a:extLst>
          </p:cNvPr>
          <p:cNvCxnSpPr>
            <a:cxnSpLocks/>
          </p:cNvCxnSpPr>
          <p:nvPr userDrawn="1"/>
        </p:nvCxnSpPr>
        <p:spPr>
          <a:xfrm flipH="1">
            <a:off x="4651731" y="4592417"/>
            <a:ext cx="1050570" cy="1345541"/>
          </a:xfrm>
          <a:prstGeom prst="line">
            <a:avLst/>
          </a:prstGeom>
          <a:ln w="28575">
            <a:solidFill>
              <a:srgbClr val="E63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234A8FED-30F8-4D55-845B-BEA5DA2CF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984" y="4203865"/>
            <a:ext cx="4403047" cy="1877993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8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texte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B8EFABC5-2E42-4721-9411-41371B19E7D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50985" y="6263409"/>
            <a:ext cx="3182392" cy="512515"/>
          </a:xfrm>
        </p:spPr>
        <p:txBody>
          <a:bodyPr lIns="36000" tIns="0" rIns="0" bIns="0" rtlCol="0">
            <a:noAutofit/>
          </a:bodyPr>
          <a:lstStyle>
            <a:lvl1pPr marL="0" indent="0" algn="l">
              <a:lnSpc>
                <a:spcPts val="1488"/>
              </a:lnSpc>
              <a:buNone/>
              <a:defRPr sz="1400" i="1" spc="248">
                <a:solidFill>
                  <a:srgbClr val="E63323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0793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8D7959-89BC-406C-8B61-8C9FD762C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73" y="6995298"/>
            <a:ext cx="365064" cy="42064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6AC2D-E681-4C65-B5C1-96CB7050179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698" y="7004378"/>
            <a:ext cx="464155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7" name="Rectangle 13">
            <a:extLst>
              <a:ext uri="{FF2B5EF4-FFF2-40B4-BE49-F238E27FC236}">
                <a16:creationId xmlns:a16="http://schemas.microsoft.com/office/drawing/2014/main" id="{ED757C6B-B859-4FE4-BC17-72B179596395}"/>
              </a:ext>
            </a:extLst>
          </p:cNvPr>
          <p:cNvSpPr/>
          <p:nvPr userDrawn="1"/>
        </p:nvSpPr>
        <p:spPr>
          <a:xfrm>
            <a:off x="1480959" y="1272941"/>
            <a:ext cx="8892078" cy="396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D682FC8-D036-4408-AB12-ACB2D6D78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0958" y="312177"/>
            <a:ext cx="8362350" cy="426283"/>
          </a:xfrm>
        </p:spPr>
        <p:txBody>
          <a:bodyPr lIns="36000" tIns="0" rIns="0" bIns="0" rtlCol="0">
            <a:normAutofit/>
          </a:bodyPr>
          <a:lstStyle>
            <a:lvl1pPr>
              <a:defRPr sz="1754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86CE674-347C-4914-AC1F-89B3EBE8848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480958" y="801710"/>
            <a:ext cx="8362350" cy="346917"/>
          </a:xfrm>
        </p:spPr>
        <p:txBody>
          <a:bodyPr lIns="36000" tIns="0" rIns="0" bIns="0" rtlCol="0">
            <a:normAutofit/>
          </a:bodyPr>
          <a:lstStyle>
            <a:lvl1pPr marL="0" indent="0" algn="l">
              <a:lnSpc>
                <a:spcPts val="1228"/>
              </a:lnSpc>
              <a:buNone/>
              <a:defRPr sz="1754">
                <a:solidFill>
                  <a:srgbClr val="123A60"/>
                </a:solidFill>
                <a:latin typeface="Gill Sans MT" panose="020B0502020104020203" pitchFamily="34" charset="0"/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Cliquez pour modifier les styles du texte du masque</a:t>
            </a:r>
          </a:p>
          <a:p>
            <a:pPr lvl="0" rtl="0"/>
            <a:endParaRPr lang="fr-FR" noProof="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2C2B54E-1F93-4BEE-91AC-371D60C25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698" y="332497"/>
            <a:ext cx="1306199" cy="9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7AADC-08C3-4053-A30A-2817DD15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C1B1D-C914-48B9-A0AD-D1239ED5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B308C-9C7F-45B6-8658-C2D2F9E6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CD43DA-3BAB-429B-8608-A1EE5278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880F52-9E62-4C08-8E09-971FC9A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643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A5120-BBC4-49A7-B2D7-011D4C8D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FC0C3-061F-4783-B035-8BAA97C99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59663-C623-4A87-94BD-A9802BD9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BA90A-9F04-4FD1-AB8E-8842A079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A8B52B-9DA1-4603-B756-9DF2AB67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629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A9FC8-30B1-471A-8DB7-C915848E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CF7FC-71E7-4CD5-B7D3-7F277F76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23B3DB-7DFC-459A-9336-17C8A31A7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E9D1DA-FC5C-419A-9F6F-57C37687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CCF1B2-111B-4FE3-8454-D68498E7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F2724E-DFE0-4E18-B68E-A5138D8A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858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A0487-5AB9-41E9-90D8-1360C7E0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491607-C224-4B33-AEDA-82B497FF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2869A5-BB48-4ABE-9CFF-89D393C9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DAE8EC-57C1-41DE-B01B-C7498873D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D688F0-0EAB-48B0-ACB6-C7FF8666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E08DA4-2BBE-42C1-9238-B55376A7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9E4B9D-D08A-40D2-B1F1-9E03D1FB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2D13AA-8B7F-449C-8C66-6D07EFDD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529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54B2C-EEAB-4BD0-85AB-9A3DA2B7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2EA768-C88F-495E-997D-7FF1F437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E57A47-5609-4D51-8721-6C0CB208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D2D915-5A46-4F9C-B6A3-85DF6F2D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594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2C66D-A41C-44F9-89C2-45F5D2A3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B7C8A5-3D4A-4CAF-9FD2-2DBA6407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D358C2-187D-4453-BF05-D79E7EDB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41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53A39-A930-41F8-9153-676AFA72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2FCE8-6E67-47A2-8162-A54330E1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7F1EF5-1FC3-46AF-A23D-EBCF9CEA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380C5F-55D3-433C-A5F9-D53C9F02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DCE776-5857-4CC5-96EB-7789D393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884632-AA45-4055-856D-D123B2EA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949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C9495-AB74-4EB8-9CA1-EC5477EC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B49F0F-937B-4641-8A8D-F4E7ED0A3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DD54CC-9EA4-4404-B001-E9B2C0C11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CA54D7-DA4B-4CD9-B749-6872A987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203C6-75B0-496F-9FC3-D8C18EBE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2503F8-76BD-49B9-9786-89B07CE6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549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C9B01-8002-4F48-AFB0-8E1B9E66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B620C6-19AE-4AC7-8DB3-8C9785265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1EA6D-678A-4697-A917-9F21FF21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E3C9EB-9F6D-40F8-A977-D7B3AADE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2DD9B-FBC2-49A4-A8F1-17AA4BF2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6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BCF1C06-9177-3A4D-A7B9-D57FA3281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6" y="-6386"/>
            <a:ext cx="5638658" cy="7559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00DCDD-9F17-CC45-9AD7-0567BD6283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"/>
            <a:ext cx="5549560" cy="75596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FC058E-47D4-4C8E-8508-304806876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547" y="1294549"/>
            <a:ext cx="3836745" cy="2619101"/>
          </a:xfrm>
          <a:ln>
            <a:solidFill>
              <a:srgbClr val="E63323"/>
            </a:solidFill>
          </a:ln>
        </p:spPr>
        <p:txBody>
          <a:bodyPr lIns="252000" tIns="252000" rIns="252000" bIns="252000" anchor="t" anchorCtr="0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1BB6EA-8A8B-407A-B823-D99A7CDFD3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547" y="4156342"/>
            <a:ext cx="3836745" cy="2619100"/>
          </a:xfrm>
          <a:ln>
            <a:solidFill>
              <a:srgbClr val="E63323"/>
            </a:solidFill>
          </a:ln>
        </p:spPr>
        <p:txBody>
          <a:bodyPr lIns="252000" tIns="252000" rIns="252000" bIns="252000"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1519453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4925D7-B1DD-42EE-A5A0-C9FCCDEC8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38C8A9-E06F-4BB4-AFE7-2A8ACCAB3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5E6EE-220A-457E-A3AF-B5E4A89A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5D797-DF6F-40A8-B171-7E6ED29F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9542C-DF56-4015-8659-8A389D54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809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D2960-EA34-4602-BC01-3C948E4F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D3930F-4681-4B86-85D2-3679E45A0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E59ED-3C00-485E-B804-86030C35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1DE68-FE88-4EB0-ABC2-29F73B20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C7A3D-5456-420C-8085-8BB24D58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708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B24EE-450B-4EDC-9A99-505419CB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020A9-713E-4014-B42E-136B4252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C5FB02-B06D-48C8-9C10-F7B89A6B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775BA-766D-4058-BC8C-EC5F5505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4051C6-4C54-441B-8F03-668F6BC1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623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8012-2BC3-4032-82F6-F2E881E6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22860-C548-4BB6-B19A-B10733BF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E9C8B-EE65-4828-BCBB-8B668C8A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E4835-AE25-46A5-87FB-9535FB25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8849A4-8256-4577-BAE8-9D2CC24F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174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2B360-7BAB-4EDF-920A-4B4B6DF5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1CC70-DD47-4F49-BB73-CC095EAA6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711E7-7F9A-4F95-873B-626684F39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1EF897-F720-4B3B-B15C-A9C2386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8A66A-267C-4DCB-9EB0-54503AF9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E96475-E4C5-4228-993F-96E8CF5D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262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2A05D-9579-4EEB-A6DD-6F288B56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48BA6-440D-41A8-BC8A-8BAF627C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63A66F-FF89-49DC-92CD-3481F534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97B702-A984-4FF5-9070-61CF4C58E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D86F2A-EA12-4494-8B7B-249037A08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6CFCA0-9D63-42F6-A2B3-5EAFBA99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084A47-3926-407F-B1A3-DCA15429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385223-2360-4424-95AA-1637803C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27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98EC7-3DFE-4F3F-BBCE-C223678A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82F3D-0594-4D88-A5F4-6DA62CD0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6B7296-E026-4B35-AD67-14B0CAF9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5FD2F8-34FE-4B98-AB21-42FA275A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543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706399-BD36-43F4-A0E7-C09BB31A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BD50CB-9E1D-4E98-BC8B-DDBDC57B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07D6B4-132C-43F0-B4A3-E9E0A8F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605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C6EB2-18DA-4BB1-9FB0-BEEC5E3A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F794B1-5A00-4B68-B35E-E1C7E53A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8E34CB-E13C-48E8-BCF4-6202766DF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4C6F2-968A-4ACB-AB56-CC97D55D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13B39-582D-40BA-9F67-56DD0084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0CA978-AE78-4F70-AAA8-33B66E5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664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8EE91-4FA3-4C44-8868-0A77DFED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25B783-D63F-481E-8ECF-8D8BB92C8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ABCAE-925D-4578-8660-CAB740826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30D9DE-7333-46C2-B38F-93D1979E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89B842-B820-460F-A524-03DCDE84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BCD1A3-7555-4A1B-9C45-B7CF06DB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42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BFAC2A-2493-4464-AEA4-A01AEBAC3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420179" cy="75596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D682FC8-D036-4408-AB12-ACB2D6D7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7" y="3110865"/>
            <a:ext cx="4379094" cy="1886026"/>
          </a:xfrm>
        </p:spPr>
        <p:txBody>
          <a:bodyPr lIns="36000" tIns="0" rIns="0" bIns="0" rtlCol="0">
            <a:noAutofit/>
          </a:bodyPr>
          <a:lstStyle>
            <a:lvl1pPr>
              <a:defRPr sz="1984" b="1" i="1">
                <a:solidFill>
                  <a:schemeClr val="bg1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2C2B54E-1F93-4BEE-91AC-371D60C25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68" y="1735800"/>
            <a:ext cx="2405507" cy="137506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558E08F-24CF-4BF7-BE13-13B7A56C9FCC}"/>
              </a:ext>
            </a:extLst>
          </p:cNvPr>
          <p:cNvCxnSpPr>
            <a:cxnSpLocks/>
          </p:cNvCxnSpPr>
          <p:nvPr userDrawn="1"/>
        </p:nvCxnSpPr>
        <p:spPr>
          <a:xfrm flipH="1">
            <a:off x="9305403" y="4996890"/>
            <a:ext cx="885102" cy="1426353"/>
          </a:xfrm>
          <a:prstGeom prst="line">
            <a:avLst/>
          </a:prstGeom>
          <a:ln w="28575">
            <a:solidFill>
              <a:srgbClr val="E63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60BBA50-12FB-EE4F-9C01-53FFA54FB3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74" y="6995298"/>
            <a:ext cx="464155" cy="4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2A7A0-08D4-4427-A67F-167E44D4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1030BE-8968-4EB6-B2D8-F15AB142C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8C481-D146-4651-B57E-240A195D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B1351-C668-4ABB-9398-4E7A0B6B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9F4A8-BBC7-4188-B594-7F73D348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11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94F684-1A85-495A-8709-40068E3BB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C2E03B-BD7F-498A-AC53-BAFDD2C3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C3671-4F80-4D16-8882-0ED38308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B93E3-0F37-42E8-B112-191E453E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DD049-B49C-4F91-B05A-DF2D6FEA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133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D2960-EA34-4602-BC01-3C948E4F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D3930F-4681-4B86-85D2-3679E45A0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E59ED-3C00-485E-B804-86030C35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1DE68-FE88-4EB0-ABC2-29F73B20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C7A3D-5456-420C-8085-8BB24D58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75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B24EE-450B-4EDC-9A99-505419CB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020A9-713E-4014-B42E-136B4252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C5FB02-B06D-48C8-9C10-F7B89A6B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775BA-766D-4058-BC8C-EC5F5505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4051C6-4C54-441B-8F03-668F6BC1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761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8012-2BC3-4032-82F6-F2E881E6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22860-C548-4BB6-B19A-B10733BF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E9C8B-EE65-4828-BCBB-8B668C8A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E4835-AE25-46A5-87FB-9535FB25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8849A4-8256-4577-BAE8-9D2CC24F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271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2B360-7BAB-4EDF-920A-4B4B6DF5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1CC70-DD47-4F49-BB73-CC095EAA6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711E7-7F9A-4F95-873B-626684F39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1EF897-F720-4B3B-B15C-A9C2386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8A66A-267C-4DCB-9EB0-54503AF9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E96475-E4C5-4228-993F-96E8CF5D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288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2A05D-9579-4EEB-A6DD-6F288B56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48BA6-440D-41A8-BC8A-8BAF627C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63A66F-FF89-49DC-92CD-3481F534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97B702-A984-4FF5-9070-61CF4C58E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D86F2A-EA12-4494-8B7B-249037A08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6CFCA0-9D63-42F6-A2B3-5EAFBA99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084A47-3926-407F-B1A3-DCA15429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385223-2360-4424-95AA-1637803C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087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98EC7-3DFE-4F3F-BBCE-C223678A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82F3D-0594-4D88-A5F4-6DA62CD0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6B7296-E026-4B35-AD67-14B0CAF9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5FD2F8-34FE-4B98-AB21-42FA275A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481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706399-BD36-43F4-A0E7-C09BB31A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BD50CB-9E1D-4E98-BC8B-DDBDC57B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07D6B4-132C-43F0-B4A3-E9E0A8F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646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C6EB2-18DA-4BB1-9FB0-BEEC5E3A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F794B1-5A00-4B68-B35E-E1C7E53A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8E34CB-E13C-48E8-BCF4-6202766DF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4C6F2-968A-4ACB-AB56-CC97D55D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13B39-582D-40BA-9F67-56DD0084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0CA978-AE78-4F70-AAA8-33B66E5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15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8D7959-89BC-406C-8B61-8C9FD762CD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D682FC8-D036-4408-AB12-ACB2D6D78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2C2B54E-1F93-4BEE-91AC-371D60C25B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11" name="Rectangle 13">
            <a:extLst>
              <a:ext uri="{FF2B5EF4-FFF2-40B4-BE49-F238E27FC236}">
                <a16:creationId xmlns:a16="http://schemas.microsoft.com/office/drawing/2014/main" id="{81575073-888D-5D40-A7E4-CEF8EC3809FC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39EE5840-0289-924F-90D3-5E3504D20570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6677B6E-3ADC-5A40-8CE8-EDE592372A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03761" y="3645725"/>
            <a:ext cx="9969275" cy="2980706"/>
          </a:xfrm>
        </p:spPr>
        <p:txBody>
          <a:bodyPr>
            <a:noAutofit/>
          </a:bodyPr>
          <a:lstStyle>
            <a:lvl1pPr marL="188989" indent="-188989">
              <a:buFontTx/>
              <a:buBlip>
                <a:blip r:embed="rId5"/>
              </a:buBlip>
              <a:defRPr sz="1653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566968" indent="-188989">
              <a:buFontTx/>
              <a:buBlip>
                <a:blip r:embed="rId6"/>
              </a:buBlip>
              <a:defRPr sz="1500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buClr>
                <a:srgbClr val="E63323"/>
              </a:buClr>
              <a:defRPr sz="1200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sz="1200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buClr>
                <a:schemeClr val="bg1">
                  <a:lumMod val="65000"/>
                </a:schemeClr>
              </a:buClr>
              <a:defRPr sz="120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31F52E8-35F9-B44B-964D-A8E5E72D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879849"/>
            <a:ext cx="9969275" cy="1587745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53" b="0">
                <a:solidFill>
                  <a:srgbClr val="14396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7052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8EE91-4FA3-4C44-8868-0A77DFED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25B783-D63F-481E-8ECF-8D8BB92C8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ABCAE-925D-4578-8660-CAB740826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30D9DE-7333-46C2-B38F-93D1979E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89B842-B820-460F-A524-03DCDE84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BCD1A3-7555-4A1B-9C45-B7CF06DB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997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2A7A0-08D4-4427-A67F-167E44D4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1030BE-8968-4EB6-B2D8-F15AB142C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8C481-D146-4651-B57E-240A195D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B1351-C668-4ABB-9398-4E7A0B6B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9F4A8-BBC7-4188-B594-7F73D348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105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94F684-1A85-495A-8709-40068E3BB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C2E03B-BD7F-498A-AC53-BAFDD2C3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C3671-4F80-4D16-8882-0ED38308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B93E3-0F37-42E8-B112-191E453E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DD049-B49C-4F91-B05A-DF2D6FEA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270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" name="Copyright"/>
          <p:cNvSpPr txBox="1">
            <a:spLocks noChangeArrowheads="1"/>
          </p:cNvSpPr>
          <p:nvPr/>
        </p:nvSpPr>
        <p:spPr bwMode="gray">
          <a:xfrm>
            <a:off x="1005727" y="7268732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5727" y="2030096"/>
            <a:ext cx="9171733" cy="806015"/>
          </a:xfrm>
          <a:ln>
            <a:noFill/>
          </a:ln>
        </p:spPr>
        <p:txBody>
          <a:bodyPr/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3086">
                <a:solidFill>
                  <a:srgbClr val="00347A"/>
                </a:solidFill>
              </a:defRPr>
            </a:lvl1pPr>
            <a:lvl2pPr marL="0" indent="0">
              <a:lnSpc>
                <a:spcPct val="86000"/>
              </a:lnSpc>
              <a:spcBef>
                <a:spcPts val="0"/>
              </a:spcBef>
              <a:buNone/>
              <a:defRPr sz="3086">
                <a:solidFill>
                  <a:srgbClr val="558ED5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8099" y="3292491"/>
            <a:ext cx="5404412" cy="265989"/>
          </a:xfrm>
        </p:spPr>
        <p:txBody>
          <a:bodyPr/>
          <a:lstStyle>
            <a:lvl1pPr marL="0" indent="0">
              <a:buNone/>
              <a:defRPr sz="1984">
                <a:solidFill>
                  <a:srgbClr val="558ED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375919" y="528477"/>
            <a:ext cx="2801541" cy="755968"/>
          </a:xfrm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2" b="1" baseline="0">
                <a:solidFill>
                  <a:srgbClr val="808080"/>
                </a:solidFill>
              </a:defRPr>
            </a:lvl1pPr>
          </a:lstStyle>
          <a:p>
            <a:r>
              <a:rPr lang="de-DE" dirty="0"/>
              <a:t>CLIENT LOGO PLACEHOLDER</a:t>
            </a:r>
          </a:p>
          <a:p>
            <a:r>
              <a:rPr lang="de-DE" dirty="0"/>
              <a:t>Delete box if no client logo is used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5727" y="5941713"/>
            <a:ext cx="5535916" cy="10779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00347A"/>
                </a:solidFill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00347A"/>
                </a:solidFill>
              </a:defRPr>
            </a:lvl2pPr>
            <a:lvl4pPr marL="0" indent="0">
              <a:spcBef>
                <a:spcPts val="0"/>
              </a:spcBef>
              <a:buNone/>
              <a:defRPr baseline="0">
                <a:solidFill>
                  <a:srgbClr val="00347A"/>
                </a:solidFill>
              </a:defRPr>
            </a:lvl4pPr>
            <a:lvl5pPr marL="755957" indent="0">
              <a:buNone/>
              <a:defRPr/>
            </a:lvl5pPr>
          </a:lstStyle>
          <a:p>
            <a:pPr lvl="0"/>
            <a:r>
              <a:rPr lang="en-US" dirty="0"/>
              <a:t>Presenter (optional)</a:t>
            </a:r>
          </a:p>
          <a:p>
            <a:pPr lvl="1"/>
            <a:r>
              <a:rPr lang="en-US" dirty="0"/>
              <a:t>Presenter Title (optional)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Location (optional)</a:t>
            </a:r>
          </a:p>
        </p:txBody>
      </p:sp>
      <p:sp>
        <p:nvSpPr>
          <p:cNvPr id="15" name="Subnomenclature"/>
          <p:cNvSpPr txBox="1"/>
          <p:nvPr userDrawn="1"/>
        </p:nvSpPr>
        <p:spPr>
          <a:xfrm>
            <a:off x="1005728" y="7096089"/>
            <a:ext cx="65" cy="169598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it-IT" sz="1102" b="1" i="0" u="none" baseline="0" dirty="0">
              <a:solidFill>
                <a:schemeClr val="accent3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006547" y="3877624"/>
            <a:ext cx="9170912" cy="1750"/>
          </a:xfrm>
          <a:prstGeom prst="line">
            <a:avLst/>
          </a:prstGeom>
          <a:ln w="1270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9">
            <a:extLst>
              <a:ext uri="{FF2B5EF4-FFF2-40B4-BE49-F238E27FC236}">
                <a16:creationId xmlns:a16="http://schemas.microsoft.com/office/drawing/2014/main" id="{12108A97-0ADF-499E-858C-C480A115A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727" y="540008"/>
            <a:ext cx="2211468" cy="13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9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46" y="1550433"/>
            <a:ext cx="9675482" cy="5437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9504031" y="714028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6" name="Copyright"/>
          <p:cNvSpPr txBox="1">
            <a:spLocks noChangeArrowheads="1"/>
          </p:cNvSpPr>
          <p:nvPr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4" name="DocID"/>
          <p:cNvSpPr txBox="1"/>
          <p:nvPr/>
        </p:nvSpPr>
        <p:spPr>
          <a:xfrm>
            <a:off x="1411172" y="7201122"/>
            <a:ext cx="65" cy="118815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772" b="0" i="0" u="none" baseline="0">
              <a:solidFill>
                <a:schemeClr val="accent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9504031" y="714028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411172" y="7201122"/>
            <a:ext cx="65" cy="118815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772" b="0" i="0" u="none" baseline="0">
              <a:solidFill>
                <a:schemeClr val="accent3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Image 19">
            <a:extLst>
              <a:ext uri="{FF2B5EF4-FFF2-40B4-BE49-F238E27FC236}">
                <a16:creationId xmlns:a16="http://schemas.microsoft.com/office/drawing/2014/main" id="{442517CE-C84D-43F7-A05F-76ECCA05E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0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9">
            <a:extLst>
              <a:ext uri="{FF2B5EF4-FFF2-40B4-BE49-F238E27FC236}">
                <a16:creationId xmlns:a16="http://schemas.microsoft.com/office/drawing/2014/main" id="{D15828FA-6D11-4FB4-9C76-13FE15ABA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08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19">
            <a:extLst>
              <a:ext uri="{FF2B5EF4-FFF2-40B4-BE49-F238E27FC236}">
                <a16:creationId xmlns:a16="http://schemas.microsoft.com/office/drawing/2014/main" id="{8555DAA9-C1B1-42C0-9B95-E06A235E8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0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554094" y="3234624"/>
            <a:ext cx="6623366" cy="10079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86">
                <a:solidFill>
                  <a:srgbClr val="00347A"/>
                </a:solidFill>
              </a:defRPr>
            </a:lvl1pPr>
            <a:lvl2pPr marL="0" indent="0">
              <a:spcBef>
                <a:spcPts val="0"/>
              </a:spcBef>
              <a:buNone/>
              <a:defRPr sz="3086">
                <a:solidFill>
                  <a:srgbClr val="00347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05515" y="3234624"/>
            <a:ext cx="2696871" cy="1007957"/>
          </a:xfrm>
        </p:spPr>
        <p:txBody>
          <a:bodyPr/>
          <a:lstStyle>
            <a:lvl1pPr marL="0" indent="0" algn="r">
              <a:buNone/>
              <a:defRPr sz="3086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78240" y="3152156"/>
            <a:ext cx="0" cy="1172895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3378240" y="3152156"/>
            <a:ext cx="0" cy="1172895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2403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748" y="1550435"/>
            <a:ext cx="4332225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845235" y="1550435"/>
            <a:ext cx="4332225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2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9">
            <a:extLst>
              <a:ext uri="{FF2B5EF4-FFF2-40B4-BE49-F238E27FC236}">
                <a16:creationId xmlns:a16="http://schemas.microsoft.com/office/drawing/2014/main" id="{5D24BB77-AB63-4B01-9FF4-AE6A44B70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0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5515" y="1550433"/>
            <a:ext cx="4330458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47003" y="1550433"/>
            <a:ext cx="4330458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3748" y="2127909"/>
            <a:ext cx="4332225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5845235" y="2127909"/>
            <a:ext cx="4332225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19">
            <a:extLst>
              <a:ext uri="{FF2B5EF4-FFF2-40B4-BE49-F238E27FC236}">
                <a16:creationId xmlns:a16="http://schemas.microsoft.com/office/drawing/2014/main" id="{1530D8E4-5F39-4880-B71F-5115D97B5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F9352A75-18C5-4E01-9DCE-78647AF2B664}"/>
              </a:ext>
            </a:extLst>
          </p:cNvPr>
          <p:cNvSpPr/>
          <p:nvPr userDrawn="1"/>
        </p:nvSpPr>
        <p:spPr>
          <a:xfrm>
            <a:off x="4885789" y="0"/>
            <a:ext cx="5806024" cy="7902808"/>
          </a:xfrm>
          <a:custGeom>
            <a:avLst/>
            <a:gdLst>
              <a:gd name="connsiteX0" fmla="*/ 0 w 1688754"/>
              <a:gd name="connsiteY0" fmla="*/ 0 h 7072008"/>
              <a:gd name="connsiteX1" fmla="*/ 1688754 w 1688754"/>
              <a:gd name="connsiteY1" fmla="*/ 0 h 7072008"/>
              <a:gd name="connsiteX2" fmla="*/ 1688754 w 1688754"/>
              <a:gd name="connsiteY2" fmla="*/ 7072008 h 7072008"/>
              <a:gd name="connsiteX3" fmla="*/ 0 w 1688754"/>
              <a:gd name="connsiteY3" fmla="*/ 7072008 h 7072008"/>
              <a:gd name="connsiteX4" fmla="*/ 0 w 1688754"/>
              <a:gd name="connsiteY4" fmla="*/ 0 h 7072008"/>
              <a:gd name="connsiteX0" fmla="*/ 4931923 w 6620677"/>
              <a:gd name="connsiteY0" fmla="*/ 0 h 7169284"/>
              <a:gd name="connsiteX1" fmla="*/ 6620677 w 6620677"/>
              <a:gd name="connsiteY1" fmla="*/ 0 h 7169284"/>
              <a:gd name="connsiteX2" fmla="*/ 6620677 w 6620677"/>
              <a:gd name="connsiteY2" fmla="*/ 7072008 h 7169284"/>
              <a:gd name="connsiteX3" fmla="*/ 0 w 6620677"/>
              <a:gd name="connsiteY3" fmla="*/ 7169284 h 7169284"/>
              <a:gd name="connsiteX4" fmla="*/ 4931923 w 6620677"/>
              <a:gd name="connsiteY4" fmla="*/ 0 h 7169284"/>
              <a:gd name="connsiteX0" fmla="*/ 5758774 w 6620677"/>
              <a:gd name="connsiteY0" fmla="*/ 0 h 7169284"/>
              <a:gd name="connsiteX1" fmla="*/ 6620677 w 6620677"/>
              <a:gd name="connsiteY1" fmla="*/ 0 h 7169284"/>
              <a:gd name="connsiteX2" fmla="*/ 6620677 w 6620677"/>
              <a:gd name="connsiteY2" fmla="*/ 7072008 h 7169284"/>
              <a:gd name="connsiteX3" fmla="*/ 0 w 6620677"/>
              <a:gd name="connsiteY3" fmla="*/ 7169284 h 7169284"/>
              <a:gd name="connsiteX4" fmla="*/ 5758774 w 6620677"/>
              <a:gd name="connsiteY4" fmla="*/ 0 h 716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0677" h="7169284">
                <a:moveTo>
                  <a:pt x="5758774" y="0"/>
                </a:moveTo>
                <a:lnTo>
                  <a:pt x="6620677" y="0"/>
                </a:lnTo>
                <a:lnTo>
                  <a:pt x="6620677" y="7072008"/>
                </a:lnTo>
                <a:lnTo>
                  <a:pt x="0" y="7169284"/>
                </a:lnTo>
                <a:lnTo>
                  <a:pt x="575877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20AE0B-B94E-FB43-BFDC-59A2CD808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20" name="Rectangle 13">
            <a:extLst>
              <a:ext uri="{FF2B5EF4-FFF2-40B4-BE49-F238E27FC236}">
                <a16:creationId xmlns:a16="http://schemas.microsoft.com/office/drawing/2014/main" id="{4E5C68B4-EF39-EC46-AD24-64A715DB31AC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FDB184-E944-D643-AFFD-DE44C19F0E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41AC6AB-15CF-C141-8356-FDBC6681A87B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0DD3E96-C46D-8347-9FC1-1EE572446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9707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3748" y="1550434"/>
            <a:ext cx="4332225" cy="234383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5839933" y="1550434"/>
            <a:ext cx="4332225" cy="234383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4"/>
          </p:nvPr>
        </p:nvSpPr>
        <p:spPr>
          <a:xfrm>
            <a:off x="503748" y="4304131"/>
            <a:ext cx="4332225" cy="234383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5"/>
          </p:nvPr>
        </p:nvSpPr>
        <p:spPr>
          <a:xfrm>
            <a:off x="5839933" y="4304131"/>
            <a:ext cx="4332225" cy="234383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8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9">
            <a:extLst>
              <a:ext uri="{FF2B5EF4-FFF2-40B4-BE49-F238E27FC236}">
                <a16:creationId xmlns:a16="http://schemas.microsoft.com/office/drawing/2014/main" id="{4923E713-1ADA-44BB-BD47-8CA9683EB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9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5"/>
          </p:nvPr>
        </p:nvSpPr>
        <p:spPr>
          <a:xfrm>
            <a:off x="503748" y="2062579"/>
            <a:ext cx="4326923" cy="1843097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3748" y="1551601"/>
            <a:ext cx="4326923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47003" y="1551601"/>
            <a:ext cx="4330458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848771" y="4293307"/>
            <a:ext cx="4330458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03748" y="4293307"/>
            <a:ext cx="4326923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6"/>
          </p:nvPr>
        </p:nvSpPr>
        <p:spPr>
          <a:xfrm>
            <a:off x="5845235" y="2062579"/>
            <a:ext cx="4326923" cy="1843097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idx="27"/>
          </p:nvPr>
        </p:nvSpPr>
        <p:spPr>
          <a:xfrm>
            <a:off x="503748" y="4804285"/>
            <a:ext cx="4326923" cy="1843097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idx="28"/>
          </p:nvPr>
        </p:nvSpPr>
        <p:spPr>
          <a:xfrm>
            <a:off x="5845235" y="4804285"/>
            <a:ext cx="4326923" cy="1843097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1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9">
            <a:extLst>
              <a:ext uri="{FF2B5EF4-FFF2-40B4-BE49-F238E27FC236}">
                <a16:creationId xmlns:a16="http://schemas.microsoft.com/office/drawing/2014/main" id="{06BEAF2D-1ACF-42E5-9DAA-899C99887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7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25"/>
          </p:nvPr>
        </p:nvSpPr>
        <p:spPr>
          <a:xfrm>
            <a:off x="503748" y="1550434"/>
            <a:ext cx="2799774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3941602" y="1550434"/>
            <a:ext cx="2799774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7"/>
          </p:nvPr>
        </p:nvSpPr>
        <p:spPr>
          <a:xfrm>
            <a:off x="7379454" y="1550434"/>
            <a:ext cx="2799774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6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9">
            <a:extLst>
              <a:ext uri="{FF2B5EF4-FFF2-40B4-BE49-F238E27FC236}">
                <a16:creationId xmlns:a16="http://schemas.microsoft.com/office/drawing/2014/main" id="{9841ABF2-2CFB-4808-9A82-08DBDE149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3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5"/>
          </p:nvPr>
        </p:nvSpPr>
        <p:spPr>
          <a:xfrm>
            <a:off x="503748" y="2135206"/>
            <a:ext cx="2799774" cy="4522092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26"/>
          </p:nvPr>
        </p:nvSpPr>
        <p:spPr>
          <a:xfrm>
            <a:off x="3941602" y="2135206"/>
            <a:ext cx="2799774" cy="4522092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7379454" y="2135206"/>
            <a:ext cx="2799774" cy="4522092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15" y="1551601"/>
            <a:ext cx="2799774" cy="377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 b="0" baseline="0">
                <a:solidFill>
                  <a:srgbClr val="00347A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77686" y="1551601"/>
            <a:ext cx="2799774" cy="377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 b="0" baseline="0">
                <a:solidFill>
                  <a:srgbClr val="00347A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45135" y="1551601"/>
            <a:ext cx="2799774" cy="377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 b="0" baseline="0">
                <a:solidFill>
                  <a:srgbClr val="00347A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3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19">
            <a:extLst>
              <a:ext uri="{FF2B5EF4-FFF2-40B4-BE49-F238E27FC236}">
                <a16:creationId xmlns:a16="http://schemas.microsoft.com/office/drawing/2014/main" id="{2B21B8E5-09BE-4336-AE4D-77E59DBFC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41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503748" y="1550434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33"/>
          </p:nvPr>
        </p:nvSpPr>
        <p:spPr>
          <a:xfrm>
            <a:off x="3941602" y="1550434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34"/>
          </p:nvPr>
        </p:nvSpPr>
        <p:spPr>
          <a:xfrm>
            <a:off x="7379454" y="1550434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35"/>
          </p:nvPr>
        </p:nvSpPr>
        <p:spPr>
          <a:xfrm>
            <a:off x="503748" y="4284398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36"/>
          </p:nvPr>
        </p:nvSpPr>
        <p:spPr>
          <a:xfrm>
            <a:off x="3941602" y="4284398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37"/>
          </p:nvPr>
        </p:nvSpPr>
        <p:spPr>
          <a:xfrm>
            <a:off x="7379454" y="4284398"/>
            <a:ext cx="2799774" cy="2358318"/>
          </a:xfrm>
        </p:spPr>
        <p:txBody>
          <a:bodyPr/>
          <a:lstStyle>
            <a:lvl1pPr marL="131243" indent="-131243">
              <a:tabLst/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9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9">
            <a:extLst>
              <a:ext uri="{FF2B5EF4-FFF2-40B4-BE49-F238E27FC236}">
                <a16:creationId xmlns:a16="http://schemas.microsoft.com/office/drawing/2014/main" id="{BA9B6966-AC73-42A7-A04E-1AB2F1E0A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39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5515" y="155043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377686" y="155043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945135" y="155043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377686" y="430147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505515" y="430147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3945135" y="430147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/>
          </p:nvPr>
        </p:nvSpPr>
        <p:spPr>
          <a:xfrm>
            <a:off x="503748" y="206141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idx="33"/>
          </p:nvPr>
        </p:nvSpPr>
        <p:spPr>
          <a:xfrm>
            <a:off x="3941602" y="206141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34"/>
          </p:nvPr>
        </p:nvSpPr>
        <p:spPr>
          <a:xfrm>
            <a:off x="7379454" y="206141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35"/>
          </p:nvPr>
        </p:nvSpPr>
        <p:spPr>
          <a:xfrm>
            <a:off x="503748" y="481245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Content Placeholder 2"/>
          <p:cNvSpPr>
            <a:spLocks noGrp="1"/>
          </p:cNvSpPr>
          <p:nvPr>
            <p:ph idx="36"/>
          </p:nvPr>
        </p:nvSpPr>
        <p:spPr>
          <a:xfrm>
            <a:off x="3941602" y="481245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37"/>
          </p:nvPr>
        </p:nvSpPr>
        <p:spPr>
          <a:xfrm>
            <a:off x="7379454" y="4812451"/>
            <a:ext cx="2799774" cy="1830264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16733" indent="-64747">
              <a:defRPr sz="1102"/>
            </a:lvl3pPr>
            <a:lvl4pPr marL="503972" indent="-120744">
              <a:defRPr sz="1102"/>
            </a:lvl4pPr>
            <a:lvl5pPr marL="635215" indent="-131243">
              <a:tabLst/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3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19">
            <a:extLst>
              <a:ext uri="{FF2B5EF4-FFF2-40B4-BE49-F238E27FC236}">
                <a16:creationId xmlns:a16="http://schemas.microsoft.com/office/drawing/2014/main" id="{F79FF6D0-996E-4E1F-84FA-3FC91E1B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6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34"/>
          </p:nvPr>
        </p:nvSpPr>
        <p:spPr>
          <a:xfrm>
            <a:off x="503748" y="1550434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43"/>
          </p:nvPr>
        </p:nvSpPr>
        <p:spPr>
          <a:xfrm>
            <a:off x="3028964" y="1550434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44"/>
          </p:nvPr>
        </p:nvSpPr>
        <p:spPr>
          <a:xfrm>
            <a:off x="5554181" y="1550434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45"/>
          </p:nvPr>
        </p:nvSpPr>
        <p:spPr>
          <a:xfrm>
            <a:off x="8079398" y="1550434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46"/>
          </p:nvPr>
        </p:nvSpPr>
        <p:spPr>
          <a:xfrm>
            <a:off x="503748" y="4311710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47"/>
          </p:nvPr>
        </p:nvSpPr>
        <p:spPr>
          <a:xfrm>
            <a:off x="3028964" y="4311710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48"/>
          </p:nvPr>
        </p:nvSpPr>
        <p:spPr>
          <a:xfrm>
            <a:off x="5554181" y="4311710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49"/>
          </p:nvPr>
        </p:nvSpPr>
        <p:spPr>
          <a:xfrm>
            <a:off x="8079398" y="4311710"/>
            <a:ext cx="2092760" cy="2331005"/>
          </a:xfrm>
        </p:spPr>
        <p:txBody>
          <a:bodyPr/>
          <a:lstStyle>
            <a:lvl1pPr marL="131243" indent="-131243">
              <a:defRPr sz="1102"/>
            </a:lvl1pPr>
            <a:lvl2pPr marL="251986" indent="-120744">
              <a:defRPr sz="1102"/>
            </a:lvl2pPr>
            <a:lvl3pPr marL="383229" indent="-131243">
              <a:defRPr sz="1102"/>
            </a:lvl3pPr>
            <a:lvl4pPr marL="503972" indent="-120744">
              <a:tabLst/>
              <a:defRPr sz="1102"/>
            </a:lvl4pPr>
            <a:lvl5pPr marL="635215" indent="-131243">
              <a:defRPr sz="110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6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9">
            <a:extLst>
              <a:ext uri="{FF2B5EF4-FFF2-40B4-BE49-F238E27FC236}">
                <a16:creationId xmlns:a16="http://schemas.microsoft.com/office/drawing/2014/main" id="{4967127B-0239-4E43-B0D8-DB5DBFB6E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6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512585" y="1550433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3045462" y="1550433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5574802" y="1550433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8089737" y="1550433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512585" y="4310314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045462" y="4310314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5574802" y="4310314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41" hasCustomPrompt="1"/>
          </p:nvPr>
        </p:nvSpPr>
        <p:spPr>
          <a:xfrm>
            <a:off x="8089737" y="4310314"/>
            <a:ext cx="2089491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2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102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42"/>
          </p:nvPr>
        </p:nvSpPr>
        <p:spPr>
          <a:xfrm>
            <a:off x="512585" y="205844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6"/>
          <p:cNvSpPr>
            <a:spLocks noGrp="1"/>
          </p:cNvSpPr>
          <p:nvPr>
            <p:ph sz="quarter" idx="56"/>
          </p:nvPr>
        </p:nvSpPr>
        <p:spPr>
          <a:xfrm>
            <a:off x="3044400" y="205844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6"/>
          <p:cNvSpPr>
            <a:spLocks noGrp="1"/>
          </p:cNvSpPr>
          <p:nvPr>
            <p:ph sz="quarter" idx="57"/>
          </p:nvPr>
        </p:nvSpPr>
        <p:spPr>
          <a:xfrm>
            <a:off x="5570914" y="205844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Content Placeholder 6"/>
          <p:cNvSpPr>
            <a:spLocks noGrp="1"/>
          </p:cNvSpPr>
          <p:nvPr>
            <p:ph sz="quarter" idx="58"/>
          </p:nvPr>
        </p:nvSpPr>
        <p:spPr>
          <a:xfrm>
            <a:off x="8097426" y="2049108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" name="Content Placeholder 6"/>
          <p:cNvSpPr>
            <a:spLocks noGrp="1"/>
          </p:cNvSpPr>
          <p:nvPr>
            <p:ph sz="quarter" idx="59"/>
          </p:nvPr>
        </p:nvSpPr>
        <p:spPr>
          <a:xfrm>
            <a:off x="512585" y="480141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60"/>
          </p:nvPr>
        </p:nvSpPr>
        <p:spPr>
          <a:xfrm>
            <a:off x="3044400" y="480141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2" name="Content Placeholder 6"/>
          <p:cNvSpPr>
            <a:spLocks noGrp="1"/>
          </p:cNvSpPr>
          <p:nvPr>
            <p:ph sz="quarter" idx="61"/>
          </p:nvPr>
        </p:nvSpPr>
        <p:spPr>
          <a:xfrm>
            <a:off x="5570914" y="480141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Content Placeholder 6"/>
          <p:cNvSpPr>
            <a:spLocks noGrp="1"/>
          </p:cNvSpPr>
          <p:nvPr>
            <p:ph sz="quarter" idx="62"/>
          </p:nvPr>
        </p:nvSpPr>
        <p:spPr>
          <a:xfrm>
            <a:off x="8097426" y="4801411"/>
            <a:ext cx="2087104" cy="18413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1243" indent="-131243">
              <a:defRPr lang="en-US" sz="1102" dirty="0" smtClean="0"/>
            </a:lvl1pPr>
            <a:lvl2pPr marL="251986" indent="-120744">
              <a:defRPr lang="en-US" sz="1102" dirty="0" smtClean="0"/>
            </a:lvl2pPr>
            <a:lvl3pPr marL="383229" indent="-131243">
              <a:defRPr lang="en-US" sz="1102" dirty="0" smtClean="0"/>
            </a:lvl3pPr>
            <a:lvl4pPr marL="503972" indent="-120744">
              <a:defRPr lang="en-US" sz="1102" dirty="0" smtClean="0"/>
            </a:lvl4pPr>
            <a:lvl5pPr marL="635215" indent="-131243">
              <a:defRPr lang="en-US" sz="1102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9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19">
            <a:extLst>
              <a:ext uri="{FF2B5EF4-FFF2-40B4-BE49-F238E27FC236}">
                <a16:creationId xmlns:a16="http://schemas.microsoft.com/office/drawing/2014/main" id="{7199324B-59AA-4D12-9645-330F1FD30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0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941601" y="2122659"/>
            <a:ext cx="6235860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7"/>
          </p:nvPr>
        </p:nvSpPr>
        <p:spPr>
          <a:xfrm>
            <a:off x="503748" y="2122659"/>
            <a:ext cx="2799774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5515" y="155043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945135" y="1550433"/>
            <a:ext cx="6235860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3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19">
            <a:extLst>
              <a:ext uri="{FF2B5EF4-FFF2-40B4-BE49-F238E27FC236}">
                <a16:creationId xmlns:a16="http://schemas.microsoft.com/office/drawing/2014/main" id="{D15C2EEA-32C2-4778-874C-173ED7EDC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0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5514" y="1550433"/>
            <a:ext cx="6235860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7377685" y="1550433"/>
            <a:ext cx="2799774" cy="3709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23" b="1">
                <a:solidFill>
                  <a:srgbClr val="00347A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323">
                <a:solidFill>
                  <a:srgbClr val="00347A"/>
                </a:solidFill>
              </a:defRPr>
            </a:lvl2pPr>
            <a:lvl3pPr>
              <a:defRPr sz="1102">
                <a:solidFill>
                  <a:schemeClr val="accent2"/>
                </a:solidFill>
              </a:defRPr>
            </a:lvl3pPr>
            <a:lvl4pPr>
              <a:defRPr sz="1102">
                <a:solidFill>
                  <a:schemeClr val="accent2"/>
                </a:solidFill>
              </a:defRPr>
            </a:lvl4pPr>
            <a:lvl5pPr>
              <a:defRPr sz="110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8"/>
          </p:nvPr>
        </p:nvSpPr>
        <p:spPr>
          <a:xfrm>
            <a:off x="7377685" y="2122659"/>
            <a:ext cx="2799774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7"/>
          </p:nvPr>
        </p:nvSpPr>
        <p:spPr>
          <a:xfrm>
            <a:off x="503747" y="2122659"/>
            <a:ext cx="6235860" cy="4520056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5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9">
            <a:extLst>
              <a:ext uri="{FF2B5EF4-FFF2-40B4-BE49-F238E27FC236}">
                <a16:creationId xmlns:a16="http://schemas.microsoft.com/office/drawing/2014/main" id="{D4F0773B-D045-4BFB-9A93-BC542C112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F9352A75-18C5-4E01-9DCE-78647AF2B664}"/>
              </a:ext>
            </a:extLst>
          </p:cNvPr>
          <p:cNvSpPr/>
          <p:nvPr userDrawn="1"/>
        </p:nvSpPr>
        <p:spPr>
          <a:xfrm>
            <a:off x="3297778" y="0"/>
            <a:ext cx="7417091" cy="7902808"/>
          </a:xfrm>
          <a:custGeom>
            <a:avLst/>
            <a:gdLst>
              <a:gd name="connsiteX0" fmla="*/ 0 w 1688754"/>
              <a:gd name="connsiteY0" fmla="*/ 0 h 7072008"/>
              <a:gd name="connsiteX1" fmla="*/ 1688754 w 1688754"/>
              <a:gd name="connsiteY1" fmla="*/ 0 h 7072008"/>
              <a:gd name="connsiteX2" fmla="*/ 1688754 w 1688754"/>
              <a:gd name="connsiteY2" fmla="*/ 7072008 h 7072008"/>
              <a:gd name="connsiteX3" fmla="*/ 0 w 1688754"/>
              <a:gd name="connsiteY3" fmla="*/ 7072008 h 7072008"/>
              <a:gd name="connsiteX4" fmla="*/ 0 w 1688754"/>
              <a:gd name="connsiteY4" fmla="*/ 0 h 7072008"/>
              <a:gd name="connsiteX0" fmla="*/ 4931923 w 6620677"/>
              <a:gd name="connsiteY0" fmla="*/ 0 h 7169284"/>
              <a:gd name="connsiteX1" fmla="*/ 6620677 w 6620677"/>
              <a:gd name="connsiteY1" fmla="*/ 0 h 7169284"/>
              <a:gd name="connsiteX2" fmla="*/ 6620677 w 6620677"/>
              <a:gd name="connsiteY2" fmla="*/ 7072008 h 7169284"/>
              <a:gd name="connsiteX3" fmla="*/ 0 w 6620677"/>
              <a:gd name="connsiteY3" fmla="*/ 7169284 h 7169284"/>
              <a:gd name="connsiteX4" fmla="*/ 4931923 w 6620677"/>
              <a:gd name="connsiteY4" fmla="*/ 0 h 7169284"/>
              <a:gd name="connsiteX0" fmla="*/ 5758774 w 6620677"/>
              <a:gd name="connsiteY0" fmla="*/ 0 h 7169284"/>
              <a:gd name="connsiteX1" fmla="*/ 6620677 w 6620677"/>
              <a:gd name="connsiteY1" fmla="*/ 0 h 7169284"/>
              <a:gd name="connsiteX2" fmla="*/ 6620677 w 6620677"/>
              <a:gd name="connsiteY2" fmla="*/ 7072008 h 7169284"/>
              <a:gd name="connsiteX3" fmla="*/ 0 w 6620677"/>
              <a:gd name="connsiteY3" fmla="*/ 7169284 h 7169284"/>
              <a:gd name="connsiteX4" fmla="*/ 5758774 w 6620677"/>
              <a:gd name="connsiteY4" fmla="*/ 0 h 716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0677" h="7169284">
                <a:moveTo>
                  <a:pt x="5758774" y="0"/>
                </a:moveTo>
                <a:lnTo>
                  <a:pt x="6620677" y="0"/>
                </a:lnTo>
                <a:lnTo>
                  <a:pt x="6620677" y="7072008"/>
                </a:lnTo>
                <a:lnTo>
                  <a:pt x="0" y="7169284"/>
                </a:lnTo>
                <a:lnTo>
                  <a:pt x="5758774" y="0"/>
                </a:lnTo>
                <a:close/>
              </a:path>
            </a:pathLst>
          </a:custGeom>
          <a:solidFill>
            <a:srgbClr val="12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C992406-5971-1941-8DE7-4CE7D2543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98" y="332497"/>
            <a:ext cx="1631629" cy="992083"/>
          </a:xfrm>
          <a:prstGeom prst="rect">
            <a:avLst/>
          </a:prstGeom>
        </p:spPr>
      </p:pic>
      <p:sp>
        <p:nvSpPr>
          <p:cNvPr id="21" name="Rectangle 13">
            <a:extLst>
              <a:ext uri="{FF2B5EF4-FFF2-40B4-BE49-F238E27FC236}">
                <a16:creationId xmlns:a16="http://schemas.microsoft.com/office/drawing/2014/main" id="{54840F18-A477-FC4C-BE7D-C854F9F05203}"/>
              </a:ext>
            </a:extLst>
          </p:cNvPr>
          <p:cNvSpPr/>
          <p:nvPr userDrawn="1"/>
        </p:nvSpPr>
        <p:spPr>
          <a:xfrm>
            <a:off x="1921980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6F0583-C0F0-0B47-B0F6-A77139D0B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EC1D970-5A65-A844-9AAA-102482AFCABC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199A832-B3FC-3242-A853-8EBF9CE5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54797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mall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413885" y="421732"/>
            <a:ext cx="763575" cy="1007957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102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0213" y="1550434"/>
            <a:ext cx="9671945" cy="543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1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7411167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03274" y="1348883"/>
            <a:ext cx="8818185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9">
            <a:extLst>
              <a:ext uri="{FF2B5EF4-FFF2-40B4-BE49-F238E27FC236}">
                <a16:creationId xmlns:a16="http://schemas.microsoft.com/office/drawing/2014/main" id="{857B5306-0392-4384-9F29-3A6B61B25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8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lar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01378" y="1550434"/>
            <a:ext cx="3046661" cy="4231318"/>
          </a:xfrm>
        </p:spPr>
        <p:txBody>
          <a:bodyPr anchor="ctr" anchorCtr="0"/>
          <a:lstStyle>
            <a:lvl1pPr marL="0" indent="0" algn="ctr">
              <a:buFontTx/>
              <a:buNone/>
              <a:defRPr sz="1323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233244" y="1550434"/>
            <a:ext cx="5938914" cy="5097531"/>
          </a:xfrm>
        </p:spPr>
        <p:txBody>
          <a:bodyPr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9504031" y="7138531"/>
            <a:ext cx="668128" cy="1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213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213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7" name="Copyright"/>
          <p:cNvSpPr txBox="1">
            <a:spLocks noChangeArrowheads="1"/>
          </p:cNvSpPr>
          <p:nvPr userDrawn="1"/>
        </p:nvSpPr>
        <p:spPr bwMode="gray">
          <a:xfrm>
            <a:off x="512585" y="7208121"/>
            <a:ext cx="537006" cy="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772" dirty="0">
                <a:solidFill>
                  <a:schemeClr val="accent3"/>
                </a:solidFill>
                <a:cs typeface="Arial" charset="0"/>
              </a:rPr>
              <a:t>GT Location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6478" y="421733"/>
            <a:ext cx="8292750" cy="836464"/>
          </a:xfrm>
        </p:spPr>
        <p:txBody>
          <a:bodyPr/>
          <a:lstStyle>
            <a:lvl1pPr>
              <a:defRPr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03274" y="1348883"/>
            <a:ext cx="9675954" cy="1750"/>
          </a:xfrm>
          <a:prstGeom prst="line">
            <a:avLst/>
          </a:prstGeom>
          <a:ln w="6350">
            <a:solidFill>
              <a:srgbClr val="003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503274" y="6985700"/>
            <a:ext cx="9675954" cy="1749"/>
          </a:xfrm>
          <a:prstGeom prst="line">
            <a:avLst/>
          </a:prstGeom>
          <a:ln w="63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9">
            <a:extLst>
              <a:ext uri="{FF2B5EF4-FFF2-40B4-BE49-F238E27FC236}">
                <a16:creationId xmlns:a16="http://schemas.microsoft.com/office/drawing/2014/main" id="{D21919FF-F51F-4813-B70A-102DA6A45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586" y="442939"/>
            <a:ext cx="1254559" cy="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464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9">
            <a:extLst>
              <a:ext uri="{FF2B5EF4-FFF2-40B4-BE49-F238E27FC236}">
                <a16:creationId xmlns:a16="http://schemas.microsoft.com/office/drawing/2014/main" id="{B2B06FBF-F234-4DE0-A974-B1FBD4B1A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1889" y="2920326"/>
            <a:ext cx="2868038" cy="17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3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8501478" y="7034699"/>
            <a:ext cx="1095168" cy="2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3F36CC2-3F99-4BF3-B1ED-9CEE8D15EFED}" type="slidenum">
              <a:rPr lang="fr-FR" sz="1102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pPr algn="ctr">
                <a:spcBef>
                  <a:spcPct val="50000"/>
                </a:spcBef>
              </a:pPr>
              <a:t>‹N°›</a:t>
            </a:fld>
            <a:endParaRPr lang="fr-FR" sz="1102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0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5" y="7071225"/>
            <a:ext cx="9631398" cy="2687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8D7959-89BC-406C-8B61-8C9FD762C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74" y="6995298"/>
            <a:ext cx="365064" cy="42064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6AC2D-E681-4C65-B5C1-96CB7050179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699" y="7004379"/>
            <a:ext cx="464155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7" name="Rectangle 13">
            <a:extLst>
              <a:ext uri="{FF2B5EF4-FFF2-40B4-BE49-F238E27FC236}">
                <a16:creationId xmlns:a16="http://schemas.microsoft.com/office/drawing/2014/main" id="{ED757C6B-B859-4FE4-BC17-72B179596395}"/>
              </a:ext>
            </a:extLst>
          </p:cNvPr>
          <p:cNvSpPr/>
          <p:nvPr userDrawn="1"/>
        </p:nvSpPr>
        <p:spPr>
          <a:xfrm>
            <a:off x="1480959" y="1272941"/>
            <a:ext cx="8892078" cy="396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869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D682FC8-D036-4408-AB12-ACB2D6D78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0959" y="312177"/>
            <a:ext cx="8362350" cy="426283"/>
          </a:xfrm>
        </p:spPr>
        <p:txBody>
          <a:bodyPr lIns="36000" tIns="0" rIns="0" bIns="0" rtlCol="0">
            <a:normAutofit/>
          </a:bodyPr>
          <a:lstStyle>
            <a:lvl1pPr>
              <a:defRPr sz="1736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86CE674-347C-4914-AC1F-89B3EBE8848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480959" y="801709"/>
            <a:ext cx="8362350" cy="386601"/>
          </a:xfrm>
        </p:spPr>
        <p:txBody>
          <a:bodyPr lIns="36000" tIns="0" rIns="0" bIns="0" rtlCol="0">
            <a:normAutofit/>
          </a:bodyPr>
          <a:lstStyle>
            <a:lvl1pPr marL="0" indent="0" algn="l">
              <a:lnSpc>
                <a:spcPts val="1216"/>
              </a:lnSpc>
              <a:buNone/>
              <a:defRPr sz="1736">
                <a:solidFill>
                  <a:srgbClr val="123A60"/>
                </a:solidFill>
                <a:latin typeface="Gill Sans MT" panose="020B0502020104020203" pitchFamily="34" charset="0"/>
              </a:defRPr>
            </a:lvl1pPr>
            <a:lvl2pPr marL="396928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2pPr>
            <a:lvl3pPr marL="793856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3pPr>
            <a:lvl4pPr marL="119078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58771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1984640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38156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277849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17542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2C2B54E-1F93-4BEE-91AC-371D60C25B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8" y="332497"/>
            <a:ext cx="1306199" cy="9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FA0E3-EECD-4EEF-A0F3-B3D6ED102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7893" cy="7559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F1C40-55AE-4810-8ABD-A7D03ADC8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7071225"/>
            <a:ext cx="9631399" cy="2687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7A5AD5-7066-8A47-977D-6F25BBF2B7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696" y="332497"/>
            <a:ext cx="1631629" cy="992083"/>
          </a:xfrm>
          <a:prstGeom prst="rect">
            <a:avLst/>
          </a:prstGeom>
        </p:spPr>
      </p:pic>
      <p:sp>
        <p:nvSpPr>
          <p:cNvPr id="20" name="Rectangle 13">
            <a:extLst>
              <a:ext uri="{FF2B5EF4-FFF2-40B4-BE49-F238E27FC236}">
                <a16:creationId xmlns:a16="http://schemas.microsoft.com/office/drawing/2014/main" id="{1F731BF0-58A0-C646-8CB9-0C5E6ABCB73B}"/>
              </a:ext>
            </a:extLst>
          </p:cNvPr>
          <p:cNvSpPr/>
          <p:nvPr userDrawn="1"/>
        </p:nvSpPr>
        <p:spPr>
          <a:xfrm>
            <a:off x="1921978" y="1272941"/>
            <a:ext cx="8451056" cy="5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88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4704E8-7817-E84B-83DA-1D534AB71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586" y="6995298"/>
            <a:ext cx="438931" cy="420643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DEADAEA-4F81-3B48-9813-4D8D4AC0214B}"/>
              </a:ext>
            </a:extLst>
          </p:cNvPr>
          <p:cNvSpPr txBox="1">
            <a:spLocks/>
          </p:cNvSpPr>
          <p:nvPr userDrawn="1"/>
        </p:nvSpPr>
        <p:spPr>
          <a:xfrm>
            <a:off x="281744" y="6995298"/>
            <a:ext cx="496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042873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B83CB75-5318-40F9-9181-A541E3990265}" type="slidenum">
              <a:rPr lang="fr-FR" b="0" i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 algn="l"/>
              <a:t>‹N°›</a:t>
            </a:fld>
            <a:endParaRPr lang="fr-FR" b="0" i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11F4063-AE1E-8244-9D7B-EF1AF944F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982" y="211927"/>
            <a:ext cx="7921327" cy="1061014"/>
          </a:xfrm>
        </p:spPr>
        <p:txBody>
          <a:bodyPr lIns="36000" tIns="0" rIns="0" bIns="0" rtlCol="0" anchor="t" anchorCtr="0">
            <a:noAutofit/>
          </a:bodyPr>
          <a:lstStyle>
            <a:lvl1pPr>
              <a:defRPr sz="2400" b="1">
                <a:solidFill>
                  <a:srgbClr val="123A60"/>
                </a:solidFill>
                <a:latin typeface="Gill Sans" panose="020B05020201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5612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9C740C-47DF-482A-AC4C-3EF223FF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16A0FB-3E12-4E06-9F65-90160BF5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C5368-A620-4489-B5D5-2EE11A2B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F210-CFE8-454B-81B0-1B4F6855F33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109CF-375C-41E9-8515-8248615D0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4804F-CB6C-4E3E-A710-6F0A93D8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CB75-5318-40F9-9181-A541E39902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5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687" r:id="rId3"/>
    <p:sldLayoutId id="2147483715" r:id="rId4"/>
    <p:sldLayoutId id="2147483716" r:id="rId5"/>
    <p:sldLayoutId id="2147483650" r:id="rId6"/>
    <p:sldLayoutId id="2147483701" r:id="rId7"/>
    <p:sldLayoutId id="2147483709" r:id="rId8"/>
    <p:sldLayoutId id="2147483702" r:id="rId9"/>
    <p:sldLayoutId id="2147483710" r:id="rId10"/>
    <p:sldLayoutId id="2147483703" r:id="rId11"/>
    <p:sldLayoutId id="2147483704" r:id="rId12"/>
    <p:sldLayoutId id="2147483705" r:id="rId13"/>
    <p:sldLayoutId id="2147483711" r:id="rId14"/>
    <p:sldLayoutId id="2147483706" r:id="rId15"/>
    <p:sldLayoutId id="2147483707" r:id="rId16"/>
    <p:sldLayoutId id="2147483708" r:id="rId17"/>
    <p:sldLayoutId id="2147483712" r:id="rId18"/>
    <p:sldLayoutId id="2147483700" r:id="rId19"/>
    <p:sldLayoutId id="2147483652" r:id="rId20"/>
    <p:sldLayoutId id="2147483713" r:id="rId21"/>
    <p:sldLayoutId id="2147483651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  <p:sldLayoutId id="2147483748" r:id="rId30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2663C6-ED6A-48BF-B020-8C5D1752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9BD746-6204-4640-9FD0-EE4DF51CA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770DC-5093-410E-AD7C-79E652DB7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DC5F-8E78-4EAF-BB93-B95FFEEB4753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4AB8E-A23B-40F3-9E8F-F441DD450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63F1C-2F7A-4EAF-BD28-E9A4DC876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64CC-4BB5-4682-B238-B90F6C988A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8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412E4D-59A5-48FB-8CD0-83128190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062A2-42C1-45E8-A88F-D6B7CEE0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9E886-A246-4E58-A631-298FD2CC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02957-506D-4FFE-8067-7ED75BA9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1C056-23BC-4378-908D-A6F68F690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412E4D-59A5-48FB-8CD0-83128190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062A2-42C1-45E8-A88F-D6B7CEE0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9E886-A246-4E58-A631-298FD2CC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2AE9-EA35-4ABF-93DC-BBF6AD9532DF}" type="datetimeFigureOut">
              <a:rPr lang="fr-FR" smtClean="0"/>
              <a:t>16/11/2022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02957-506D-4FFE-8067-7ED75BA9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1C056-23BC-4378-908D-A6F68F690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B988-D569-4396-9D63-8021297E9E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48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gray">
          <a:xfrm>
            <a:off x="507283" y="421733"/>
            <a:ext cx="9671945" cy="83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gray">
          <a:xfrm>
            <a:off x="503747" y="1550433"/>
            <a:ext cx="9675480" cy="543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32029" y="7202690"/>
            <a:ext cx="3225749" cy="1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772" dirty="0">
                <a:solidFill>
                  <a:srgbClr val="7C848A"/>
                </a:solidFill>
                <a:cs typeface="Arial" charset="0"/>
                <a:sym typeface="Arial"/>
              </a:rPr>
              <a:t>© OLI Scenario 386</a:t>
            </a: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28"/>
            </p:custDataLst>
          </p:nvPr>
        </p:nvSpPr>
        <p:spPr bwMode="gray">
          <a:xfrm>
            <a:off x="4745829" y="7201192"/>
            <a:ext cx="1201923" cy="1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72">
                <a:solidFill>
                  <a:srgbClr val="7C848A"/>
                </a:solidFill>
                <a:cs typeface="+mn-cs"/>
                <a:sym typeface="Arial"/>
              </a:defRPr>
            </a:lvl1pPr>
          </a:lstStyle>
          <a:p>
            <a:fld id="{78DCCF3D-6F53-4BF5-8CEB-A9CBE917FDF8}" type="datetime4">
              <a:rPr lang="en-US" smtClean="0"/>
              <a:pPr/>
              <a:t>November 16,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</p:sldLayoutIdLst>
  <p:hf sldNum="0" hdr="0" ftr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205">
          <a:solidFill>
            <a:srgbClr val="00347A"/>
          </a:solidFill>
          <a:latin typeface="+mj-lt"/>
          <a:ea typeface="+mj-ea"/>
          <a:cs typeface="+mj-cs"/>
          <a:sym typeface="Arial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503972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1007943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511915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2015886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92489" indent="-192489" algn="l" rtl="0" eaLnBrk="1" fontAlgn="base" hangingPunct="1">
        <a:spcBef>
          <a:spcPct val="60000"/>
        </a:spcBef>
        <a:spcAft>
          <a:spcPct val="0"/>
        </a:spcAft>
        <a:buChar char="•"/>
        <a:defRPr sz="1764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377979" indent="-183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64">
          <a:solidFill>
            <a:schemeClr val="tx1"/>
          </a:solidFill>
          <a:latin typeface="+mn-lt"/>
          <a:cs typeface="+mn-cs"/>
          <a:sym typeface="Arial"/>
        </a:defRPr>
      </a:lvl2pPr>
      <a:lvl3pPr marL="568718" indent="-1889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  <a:sym typeface="Arial"/>
        </a:defRPr>
      </a:lvl3pPr>
      <a:lvl4pPr marL="754208" indent="-183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  <a:sym typeface="Arial"/>
        </a:defRPr>
      </a:lvl4pPr>
      <a:lvl5pPr marL="946697" indent="-190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  <a:sym typeface="Arial"/>
        </a:defRPr>
      </a:lvl5pPr>
      <a:lvl6pPr marL="1450669" indent="-190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</a:defRPr>
      </a:lvl6pPr>
      <a:lvl7pPr marL="1954640" indent="-190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</a:defRPr>
      </a:lvl7pPr>
      <a:lvl8pPr marL="2458612" indent="-190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</a:defRPr>
      </a:lvl8pPr>
      <a:lvl9pPr marL="2962583" indent="-1907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6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facebook.com/gtsolutionsrecrutement/" TargetMode="External"/><Relationship Id="rId7" Type="http://schemas.openxmlformats.org/officeDocument/2006/relationships/hyperlink" Target="https://fr.linkedin.com/company/gt-solution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channel/UCnIwvVGWbXcjWmduJMZcPGA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gt-solution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A66B8C7-7A1B-4B31-B34D-F8ED1E2E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20" y="4203865"/>
            <a:ext cx="4440911" cy="1877993"/>
          </a:xfrm>
        </p:spPr>
        <p:txBody>
          <a:bodyPr lIns="0">
            <a:noAutofit/>
          </a:bodyPr>
          <a:lstStyle/>
          <a:p>
            <a:r>
              <a:rPr lang="fr-FR" dirty="0"/>
              <a:t>Présentation GT: </a:t>
            </a:r>
            <a:br>
              <a:rPr lang="fr-FR" dirty="0"/>
            </a:br>
            <a:r>
              <a:rPr lang="fr-FR" dirty="0"/>
              <a:t>Défi Finance Verte</a:t>
            </a:r>
            <a:br>
              <a:rPr lang="fr-FR" dirty="0"/>
            </a:br>
            <a:br>
              <a:rPr lang="fr-FR" dirty="0"/>
            </a:br>
            <a:r>
              <a:rPr lang="fr-FR" b="0" dirty="0"/>
              <a:t>17 novembre</a:t>
            </a:r>
            <a:br>
              <a:rPr lang="fr-FR" dirty="0"/>
            </a:br>
            <a:br>
              <a:rPr lang="fr-FR" dirty="0"/>
            </a:b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07D424-B955-4AEE-985A-93B477B6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8" y="382994"/>
            <a:ext cx="4138862" cy="15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1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4D2E5-8AE7-43D7-AD51-3CCCDC0B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ym typeface="Arial"/>
              </a:rPr>
              <a:t>Groupe GT: une aventure familiale de 4</a:t>
            </a:r>
            <a:r>
              <a:rPr lang="fr-FR" baseline="30000" dirty="0">
                <a:sym typeface="Arial"/>
              </a:rPr>
              <a:t>ième</a:t>
            </a:r>
            <a:r>
              <a:rPr lang="fr-FR" dirty="0">
                <a:sym typeface="Arial"/>
              </a:rPr>
              <a:t> génération dans le Transport et la Logistique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56B96-6892-48D2-9549-F7CF364900E8}"/>
              </a:ext>
            </a:extLst>
          </p:cNvPr>
          <p:cNvSpPr/>
          <p:nvPr/>
        </p:nvSpPr>
        <p:spPr>
          <a:xfrm>
            <a:off x="7734244" y="1779995"/>
            <a:ext cx="2387163" cy="14501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ts val="449"/>
              </a:spcBef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Fondé en 1946</a:t>
            </a:r>
          </a:p>
          <a:p>
            <a:pPr>
              <a:spcBef>
                <a:spcPts val="449"/>
              </a:spcBef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CA  : 320M€ </a:t>
            </a:r>
          </a:p>
          <a:p>
            <a:pPr>
              <a:spcBef>
                <a:spcPts val="449"/>
              </a:spcBef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3 200 salariés</a:t>
            </a:r>
          </a:p>
          <a:p>
            <a:pPr>
              <a:spcBef>
                <a:spcPts val="449"/>
              </a:spcBef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Actionnariat: famille SARRAT (92%) + salariés (environ 1000 actionnaires salariés)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5CB869-759E-47F0-9EEB-099E98AE8B47}"/>
              </a:ext>
            </a:extLst>
          </p:cNvPr>
          <p:cNvGrpSpPr/>
          <p:nvPr/>
        </p:nvGrpSpPr>
        <p:grpSpPr>
          <a:xfrm>
            <a:off x="752223" y="1782709"/>
            <a:ext cx="1846996" cy="1623564"/>
            <a:chOff x="2344343" y="1170517"/>
            <a:chExt cx="2238783" cy="1758477"/>
          </a:xfrm>
        </p:grpSpPr>
        <p:sp>
          <p:nvSpPr>
            <p:cNvPr id="16" name="ZoneTexte 1024">
              <a:extLst>
                <a:ext uri="{FF2B5EF4-FFF2-40B4-BE49-F238E27FC236}">
                  <a16:creationId xmlns:a16="http://schemas.microsoft.com/office/drawing/2014/main" id="{BA9ADA7F-66C7-47E0-B7B1-BEDED278CCD7}"/>
                </a:ext>
              </a:extLst>
            </p:cNvPr>
            <p:cNvSpPr txBox="1"/>
            <p:nvPr/>
          </p:nvSpPr>
          <p:spPr>
            <a:xfrm>
              <a:off x="2344343" y="1170517"/>
              <a:ext cx="2238783" cy="1758477"/>
            </a:xfrm>
            <a:prstGeom prst="rect">
              <a:avLst/>
            </a:prstGeom>
            <a:noFill/>
            <a:ln>
              <a:solidFill>
                <a:srgbClr val="E63323"/>
              </a:solidFill>
            </a:ln>
          </p:spPr>
          <p:txBody>
            <a:bodyPr wrap="square" lIns="68408" tIns="68408" rIns="68408" bIns="68408" rtlCol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b="1" dirty="0">
                  <a:solidFill>
                    <a:srgbClr val="002060"/>
                  </a:solidFill>
                  <a:latin typeface="Gill Sans" panose="020B0502020104020203" pitchFamily="34" charset="0"/>
                </a:rPr>
                <a:t>Transport</a:t>
              </a:r>
              <a:r>
                <a:rPr lang="fr-FR" sz="1600" b="1" dirty="0">
                  <a:latin typeface="Gill Sans" panose="020B0502020104020203" pitchFamily="34" charset="0"/>
                </a:rPr>
                <a:t> </a:t>
              </a: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fr-FR" sz="1600" dirty="0">
                  <a:latin typeface="Gill Sans" panose="020B0502020104020203" pitchFamily="34" charset="0"/>
                </a:rPr>
                <a:t>( 220M€ )</a:t>
              </a:r>
            </a:p>
          </p:txBody>
        </p:sp>
        <p:pic>
          <p:nvPicPr>
            <p:cNvPr id="17" name="Image 19">
              <a:extLst>
                <a:ext uri="{FF2B5EF4-FFF2-40B4-BE49-F238E27FC236}">
                  <a16:creationId xmlns:a16="http://schemas.microsoft.com/office/drawing/2014/main" id="{FBBE3E11-6F09-41DA-BB2C-CF85A2E12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1195" y="1622154"/>
              <a:ext cx="1469817" cy="889836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38938CB-2BBD-4BB5-9B7B-EF82EC254159}"/>
              </a:ext>
            </a:extLst>
          </p:cNvPr>
          <p:cNvGrpSpPr/>
          <p:nvPr/>
        </p:nvGrpSpPr>
        <p:grpSpPr>
          <a:xfrm>
            <a:off x="5659270" y="1791846"/>
            <a:ext cx="1846996" cy="1560949"/>
            <a:chOff x="5415036" y="1816034"/>
            <a:chExt cx="1846996" cy="1472277"/>
          </a:xfrm>
        </p:grpSpPr>
        <p:sp>
          <p:nvSpPr>
            <p:cNvPr id="19" name="ZoneTexte 35">
              <a:extLst>
                <a:ext uri="{FF2B5EF4-FFF2-40B4-BE49-F238E27FC236}">
                  <a16:creationId xmlns:a16="http://schemas.microsoft.com/office/drawing/2014/main" id="{82E9F682-76BD-4E1D-8E92-976928E36BA4}"/>
                </a:ext>
              </a:extLst>
            </p:cNvPr>
            <p:cNvSpPr txBox="1"/>
            <p:nvPr/>
          </p:nvSpPr>
          <p:spPr>
            <a:xfrm>
              <a:off x="5415036" y="1816034"/>
              <a:ext cx="1846996" cy="1472277"/>
            </a:xfrm>
            <a:prstGeom prst="rect">
              <a:avLst/>
            </a:prstGeom>
            <a:noFill/>
            <a:ln>
              <a:solidFill>
                <a:srgbClr val="E63323"/>
              </a:solidFill>
            </a:ln>
          </p:spPr>
          <p:txBody>
            <a:bodyPr wrap="square" lIns="68408" tIns="68408" rIns="68408" bIns="68408" rtlCol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b="1" dirty="0">
                  <a:solidFill>
                    <a:srgbClr val="002060"/>
                  </a:solidFill>
                  <a:latin typeface="Gill Sans" panose="020B0502020104020203" pitchFamily="34" charset="0"/>
                </a:rPr>
                <a:t>Logistique</a:t>
              </a: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endParaRPr lang="fr-FR" sz="1600" b="1" dirty="0">
                <a:latin typeface="Gill Sans" panose="020B0502020104020203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fr-FR" sz="1600" dirty="0">
                  <a:latin typeface="Gill Sans" panose="020B0502020104020203" pitchFamily="34" charset="0"/>
                </a:rPr>
                <a:t>(100M€)</a:t>
              </a: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E9F07F75-61B1-4220-99F6-FC4BF351BB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1" t="15302" r="3327" b="15400"/>
            <a:stretch/>
          </p:blipFill>
          <p:spPr bwMode="auto">
            <a:xfrm>
              <a:off x="5561252" y="2260625"/>
              <a:ext cx="1554562" cy="3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 descr="S:\10 - PHOTOTHEQUE\GT LOCATION\ENCADREMENT\ERIC ET MICHEL SARRAT\rea_145692_007 ES + MS + vhs miniature.jpg">
            <a:extLst>
              <a:ext uri="{FF2B5EF4-FFF2-40B4-BE49-F238E27FC236}">
                <a16:creationId xmlns:a16="http://schemas.microsoft.com/office/drawing/2014/main" id="{E2760248-F5FC-48F1-91DC-C35A69D2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622" y="1812394"/>
            <a:ext cx="2573308" cy="1712652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2408103-C29F-4AE1-A428-F357410F9434}"/>
              </a:ext>
            </a:extLst>
          </p:cNvPr>
          <p:cNvCxnSpPr>
            <a:cxnSpLocks/>
          </p:cNvCxnSpPr>
          <p:nvPr/>
        </p:nvCxnSpPr>
        <p:spPr>
          <a:xfrm>
            <a:off x="439545" y="3856996"/>
            <a:ext cx="9720000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940A506-285E-4162-A843-78C00D94DE9F}"/>
              </a:ext>
            </a:extLst>
          </p:cNvPr>
          <p:cNvSpPr/>
          <p:nvPr/>
        </p:nvSpPr>
        <p:spPr>
          <a:xfrm>
            <a:off x="458495" y="4283245"/>
            <a:ext cx="2615141" cy="22591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Location de véhicules avec Conducteurs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Distribution spécialisée 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Logistique in situ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Garage PL et dépannage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Intérim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3960"/>
                </a:solidFill>
                <a:latin typeface="Gill Sans" panose="020B0502020104020203" pitchFamily="34" charset="0"/>
              </a:rPr>
              <a:t>Immobilier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E868FB-5E18-464C-B68B-37C2C21F5EF5}"/>
              </a:ext>
            </a:extLst>
          </p:cNvPr>
          <p:cNvSpPr/>
          <p:nvPr/>
        </p:nvSpPr>
        <p:spPr>
          <a:xfrm>
            <a:off x="3982381" y="4283245"/>
            <a:ext cx="2615141" cy="22591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Aéronautique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Santé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RHF / RHD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Agro-alimentaire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Construction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Automobile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Déchets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Défense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836E46-B42F-4D7E-93E6-CF152ACBAD35}"/>
              </a:ext>
            </a:extLst>
          </p:cNvPr>
          <p:cNvSpPr/>
          <p:nvPr/>
        </p:nvSpPr>
        <p:spPr>
          <a:xfrm>
            <a:off x="7506266" y="4283245"/>
            <a:ext cx="2615141" cy="148458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France: 100%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Siège à Bordeaux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120 sites clients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8 Filiales régionales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ill Sans" panose="020B0502020104020203" pitchFamily="34" charset="0"/>
              </a:rPr>
              <a:t>10 plateformes de cross dock</a:t>
            </a:r>
          </a:p>
          <a:p>
            <a:pPr marL="288000" indent="-29653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Gill Sans" panose="020B05020201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C81491-DF62-4F43-90AA-8548C7378E8F}"/>
              </a:ext>
            </a:extLst>
          </p:cNvPr>
          <p:cNvSpPr/>
          <p:nvPr/>
        </p:nvSpPr>
        <p:spPr>
          <a:xfrm>
            <a:off x="458495" y="3899482"/>
            <a:ext cx="2615141" cy="4390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Bef>
                <a:spcPts val="623"/>
              </a:spcBef>
            </a:pPr>
            <a:r>
              <a:rPr lang="fr-FR" sz="1600" b="1" dirty="0">
                <a:solidFill>
                  <a:schemeClr val="accent1"/>
                </a:solidFill>
                <a:latin typeface="Gill Sans" panose="020B0502020104020203" pitchFamily="34" charset="0"/>
              </a:rPr>
              <a:t>Services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B6E85F-9857-4AF3-AE2F-C00502B9CBDE}"/>
              </a:ext>
            </a:extLst>
          </p:cNvPr>
          <p:cNvSpPr/>
          <p:nvPr/>
        </p:nvSpPr>
        <p:spPr>
          <a:xfrm>
            <a:off x="3982381" y="3899482"/>
            <a:ext cx="2615141" cy="4390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Bef>
                <a:spcPts val="623"/>
              </a:spcBef>
            </a:pPr>
            <a:r>
              <a:rPr lang="fr-FR" sz="1600" b="1" dirty="0">
                <a:solidFill>
                  <a:schemeClr val="accent1"/>
                </a:solidFill>
                <a:latin typeface="Gill Sans" panose="020B0502020104020203" pitchFamily="34" charset="0"/>
              </a:rPr>
              <a:t>Secteurs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6BB79F-8D2E-47AE-9CDC-8868734ACCD0}"/>
              </a:ext>
            </a:extLst>
          </p:cNvPr>
          <p:cNvSpPr/>
          <p:nvPr/>
        </p:nvSpPr>
        <p:spPr>
          <a:xfrm>
            <a:off x="7506266" y="3899482"/>
            <a:ext cx="2615141" cy="4390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Bef>
                <a:spcPts val="623"/>
              </a:spcBef>
            </a:pPr>
            <a:r>
              <a:rPr lang="fr-FR" sz="1600" b="1" dirty="0">
                <a:solidFill>
                  <a:schemeClr val="accent1"/>
                </a:solidFill>
                <a:latin typeface="Gill Sans" panose="020B0502020104020203" pitchFamily="34" charset="0"/>
              </a:rPr>
              <a:t>Localisation</a:t>
            </a:r>
          </a:p>
        </p:txBody>
      </p:sp>
      <p:pic>
        <p:nvPicPr>
          <p:cNvPr id="31" name="Image 30" descr="Une image contenant mur, personne, homme, habits&#10;&#10;Description générée automatiquement">
            <a:extLst>
              <a:ext uri="{FF2B5EF4-FFF2-40B4-BE49-F238E27FC236}">
                <a16:creationId xmlns:a16="http://schemas.microsoft.com/office/drawing/2014/main" id="{DAD6B24F-E065-4E1F-A216-91F306261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97" y="1482085"/>
            <a:ext cx="699615" cy="5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89CF-5A9C-461F-875C-72D18578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GT: un attachement à l’humain et une volonté affirmée d’accompagner la transition énergétique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EAAFA-9DC7-41EC-B30D-BE55424ED9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91200" y="1574800"/>
            <a:ext cx="4350459" cy="5130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FR" sz="1600" b="1" dirty="0"/>
              <a:t>Approche développement durable</a:t>
            </a:r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/>
              <a:t>110 véhicules au GNC - Gaz Naturel Comprimé</a:t>
            </a:r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/>
              <a:t>Projets en cours: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Equipement progressif en poids-lourds électriques lorsque l’autonomie le permet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Acquisitions de véhicules B100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Acquisition d’un véhicule à hydrogène (2024)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Anticipation des restrictions d’accès liées aux ZFE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Eco-conduite annuelle pour tous les conducteurs 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Evaluation RSE par ECOVADIS </a:t>
            </a:r>
          </a:p>
          <a:p>
            <a:pPr>
              <a:spcBef>
                <a:spcPts val="600"/>
              </a:spcBef>
            </a:pPr>
            <a:endParaRPr lang="fr-FR" sz="160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DCBB6C9-2800-43A3-9422-35E9FF9414E6}"/>
              </a:ext>
            </a:extLst>
          </p:cNvPr>
          <p:cNvSpPr txBox="1">
            <a:spLocks/>
          </p:cNvSpPr>
          <p:nvPr/>
        </p:nvSpPr>
        <p:spPr>
          <a:xfrm>
            <a:off x="403761" y="1574800"/>
            <a:ext cx="4584799" cy="5051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9" indent="-188989" algn="l" defTabSz="755957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Blip>
                <a:blip r:embed="rId3"/>
              </a:buBlip>
              <a:defRPr sz="1653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566968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Blip>
                <a:blip r:embed="rId4"/>
              </a:buBlip>
              <a:defRPr sz="15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44947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E6332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22925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700904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078883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861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1600" b="1" dirty="0"/>
              <a:t>Approche sociale</a:t>
            </a:r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/>
              <a:t>Un acteur au service de l’industrie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Depuis 1946, GT solutions est spécialisé dans la reprise de personnel (« </a:t>
            </a:r>
            <a:r>
              <a:rPr lang="fr-FR" sz="1600" dirty="0" err="1"/>
              <a:t>Lease</a:t>
            </a:r>
            <a:r>
              <a:rPr lang="fr-FR" sz="1600" dirty="0"/>
              <a:t> back social ») chez les chargeurs, principalement industriels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Une entreprise vecteur d’ascension sociale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1988: lancement de l’Ecole du conducteur GT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 conducteur VUL à conducteur PL à formateur / manager de 1</a:t>
            </a:r>
            <a:r>
              <a:rPr lang="fr-FR" sz="1600" baseline="30000" dirty="0"/>
              <a:t>er</a:t>
            </a:r>
            <a:r>
              <a:rPr lang="fr-FR" sz="1600" dirty="0"/>
              <a:t> niveau à Directeur de filiale / commercial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Un partage de la valeur avec les salariés innovant et en avance de phase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Fin années 1980: accords d’intéressement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1992: plan obligataire et actionnariat salarié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Une responsabilisation des salariés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2012 : « Grandir tous ensemble » 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2019: mise en autonomie des conducteurs de la région PACA</a:t>
            </a:r>
          </a:p>
        </p:txBody>
      </p:sp>
      <p:pic>
        <p:nvPicPr>
          <p:cNvPr id="8" name="Image 21">
            <a:extLst>
              <a:ext uri="{FF2B5EF4-FFF2-40B4-BE49-F238E27FC236}">
                <a16:creationId xmlns:a16="http://schemas.microsoft.com/office/drawing/2014/main" id="{6069D4B5-2714-4426-B336-FAD781D18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333"/>
          <a:stretch/>
        </p:blipFill>
        <p:spPr>
          <a:xfrm>
            <a:off x="6493946" y="2519680"/>
            <a:ext cx="3005654" cy="802640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94EB8B54-CEA0-4ADC-978A-33C8CFA9DF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2" t="11116" r="6603" b="12118"/>
          <a:stretch/>
        </p:blipFill>
        <p:spPr>
          <a:xfrm>
            <a:off x="7112000" y="6085102"/>
            <a:ext cx="1959466" cy="9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89CF-5A9C-461F-875C-72D18578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 Finance Verte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DCBB6C9-2800-43A3-9422-35E9FF9414E6}"/>
              </a:ext>
            </a:extLst>
          </p:cNvPr>
          <p:cNvSpPr txBox="1">
            <a:spLocks/>
          </p:cNvSpPr>
          <p:nvPr/>
        </p:nvSpPr>
        <p:spPr>
          <a:xfrm>
            <a:off x="403761" y="1574800"/>
            <a:ext cx="9767352" cy="5051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9" indent="-188989" algn="l" defTabSz="755957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Blip>
                <a:blip r:embed="rId3"/>
              </a:buBlip>
              <a:defRPr sz="1653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566968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Blip>
                <a:blip r:embed="rId4"/>
              </a:buBlip>
              <a:defRPr sz="15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44947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E6332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22925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43960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700904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078883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861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1600" dirty="0"/>
              <a:t>GT solutions et la Finance Verte: un intérêt mais sentiment de n’être qu’au début du chemin</a:t>
            </a:r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/>
              <a:t>Un intérêt pour la Finance Verte, aiguillonnée par les évolutions législatives et règlementaires en cours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Demande d’un nombre croissant de nos clients pour évaluer notre performance RSE (ECOVADIS)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Propositions de nos partenaires bancaires pour des financements bonifiés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Un cadre législatif progressivement contraignant</a:t>
            </a:r>
          </a:p>
          <a:p>
            <a:pPr>
              <a:spcBef>
                <a:spcPts val="600"/>
              </a:spcBef>
            </a:pP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dirty="0"/>
              <a:t>Pour autant, la transformation n’est pas vu comme un changement radical et difficile à mener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Des éléments du modèle d’affaires de GT solutions rentrent dans les critères RSE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Des investissements « vertueux » (camions au GNV) depuis plusieurs années et naturellement en croissance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Des équipes prêtes à passer du temps sur le sujet</a:t>
            </a:r>
          </a:p>
        </p:txBody>
      </p:sp>
    </p:spTree>
    <p:extLst>
      <p:ext uri="{BB962C8B-B14F-4D97-AF65-F5344CB8AC3E}">
        <p14:creationId xmlns:p14="http://schemas.microsoft.com/office/powerpoint/2010/main" val="23039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85E46-9FF0-470A-9CF6-4BB6C48BEF17}"/>
              </a:ext>
            </a:extLst>
          </p:cNvPr>
          <p:cNvSpPr/>
          <p:nvPr/>
        </p:nvSpPr>
        <p:spPr>
          <a:xfrm>
            <a:off x="1" y="-1"/>
            <a:ext cx="10691812" cy="7559675"/>
          </a:xfrm>
          <a:prstGeom prst="rect">
            <a:avLst/>
          </a:prstGeom>
          <a:solidFill>
            <a:srgbClr val="143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AA9CA1-7E2F-47D2-BC38-858EE5ED619C}"/>
              </a:ext>
            </a:extLst>
          </p:cNvPr>
          <p:cNvSpPr txBox="1"/>
          <p:nvPr/>
        </p:nvSpPr>
        <p:spPr>
          <a:xfrm>
            <a:off x="1853865" y="3496798"/>
            <a:ext cx="2232095" cy="10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34"/>
              </a:lnSpc>
            </a:pPr>
            <a:r>
              <a:rPr lang="fr-FR" sz="4134" b="1" dirty="0">
                <a:solidFill>
                  <a:srgbClr val="00588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à votre</a:t>
            </a:r>
          </a:p>
          <a:p>
            <a:pPr>
              <a:lnSpc>
                <a:spcPts val="3307"/>
              </a:lnSpc>
            </a:pPr>
            <a:r>
              <a:rPr lang="fr-FR" sz="4134" b="1" dirty="0">
                <a:solidFill>
                  <a:srgbClr val="00588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écoute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0ED001E-635C-4F5E-8B25-C29241ADBAA1}"/>
              </a:ext>
            </a:extLst>
          </p:cNvPr>
          <p:cNvCxnSpPr>
            <a:cxnSpLocks/>
          </p:cNvCxnSpPr>
          <p:nvPr/>
        </p:nvCxnSpPr>
        <p:spPr>
          <a:xfrm flipH="1">
            <a:off x="4392033" y="3827534"/>
            <a:ext cx="834418" cy="1069766"/>
          </a:xfrm>
          <a:prstGeom prst="line">
            <a:avLst/>
          </a:prstGeom>
          <a:ln w="28575">
            <a:solidFill>
              <a:srgbClr val="E63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207AD1-7DF2-459F-90E1-8C3B27ED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88" y="2086785"/>
            <a:ext cx="1921538" cy="11895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B6C7847-4A45-4E3E-9461-6CC61DDF7221}"/>
              </a:ext>
            </a:extLst>
          </p:cNvPr>
          <p:cNvSpPr txBox="1"/>
          <p:nvPr/>
        </p:nvSpPr>
        <p:spPr>
          <a:xfrm>
            <a:off x="5968005" y="3276309"/>
            <a:ext cx="2890000" cy="116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92" b="1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SIÈGE</a:t>
            </a:r>
          </a:p>
          <a:p>
            <a:pPr algn="r"/>
            <a:endParaRPr lang="fr-FR" sz="992" spc="248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r"/>
            <a:r>
              <a:rPr lang="fr-FR" sz="992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66, Quai Français</a:t>
            </a:r>
          </a:p>
          <a:p>
            <a:pPr algn="r"/>
            <a:r>
              <a:rPr lang="fr-FR" sz="992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33530 BASSENS</a:t>
            </a:r>
          </a:p>
          <a:p>
            <a:pPr algn="r"/>
            <a:endParaRPr lang="fr-FR" sz="992" spc="248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r"/>
            <a:r>
              <a:rPr lang="fr-FR" sz="992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05 57 80 83 80</a:t>
            </a:r>
          </a:p>
          <a:p>
            <a:pPr algn="r"/>
            <a:r>
              <a:rPr lang="fr-FR" sz="992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contact@gt-solutions.fr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4543A6-B154-4FFD-8030-229421A852E6}"/>
              </a:ext>
            </a:extLst>
          </p:cNvPr>
          <p:cNvSpPr txBox="1"/>
          <p:nvPr/>
        </p:nvSpPr>
        <p:spPr>
          <a:xfrm>
            <a:off x="5975879" y="4716922"/>
            <a:ext cx="2882127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88" b="1" spc="248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www.gt-solutions.fr</a:t>
            </a:r>
          </a:p>
        </p:txBody>
      </p:sp>
      <p:pic>
        <p:nvPicPr>
          <p:cNvPr id="12" name="Image 11">
            <a:hlinkClick r:id="rId3"/>
            <a:extLst>
              <a:ext uri="{FF2B5EF4-FFF2-40B4-BE49-F238E27FC236}">
                <a16:creationId xmlns:a16="http://schemas.microsoft.com/office/drawing/2014/main" id="{5FE4A374-AEF1-4D01-BBA3-DDC4822B8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79" y="5165182"/>
            <a:ext cx="305340" cy="305340"/>
          </a:xfrm>
          <a:prstGeom prst="rect">
            <a:avLst/>
          </a:prstGeom>
        </p:spPr>
      </p:pic>
      <p:pic>
        <p:nvPicPr>
          <p:cNvPr id="13" name="Image 12">
            <a:hlinkClick r:id="rId5"/>
            <a:extLst>
              <a:ext uri="{FF2B5EF4-FFF2-40B4-BE49-F238E27FC236}">
                <a16:creationId xmlns:a16="http://schemas.microsoft.com/office/drawing/2014/main" id="{DA9A582B-6D6B-4F71-9591-87A896D0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217" y="5165182"/>
            <a:ext cx="305340" cy="305340"/>
          </a:xfrm>
          <a:prstGeom prst="rect">
            <a:avLst/>
          </a:prstGeom>
        </p:spPr>
      </p:pic>
      <p:pic>
        <p:nvPicPr>
          <p:cNvPr id="14" name="Image 13">
            <a:hlinkClick r:id="rId7"/>
            <a:extLst>
              <a:ext uri="{FF2B5EF4-FFF2-40B4-BE49-F238E27FC236}">
                <a16:creationId xmlns:a16="http://schemas.microsoft.com/office/drawing/2014/main" id="{F1A490AA-6841-4E82-96E7-A96A89C9B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656" y="5165182"/>
            <a:ext cx="305340" cy="305340"/>
          </a:xfrm>
          <a:prstGeom prst="rect">
            <a:avLst/>
          </a:prstGeom>
        </p:spPr>
      </p:pic>
      <p:sp>
        <p:nvSpPr>
          <p:cNvPr id="15" name="Rectangle 14">
            <a:hlinkClick r:id="rId9"/>
            <a:extLst>
              <a:ext uri="{FF2B5EF4-FFF2-40B4-BE49-F238E27FC236}">
                <a16:creationId xmlns:a16="http://schemas.microsoft.com/office/drawing/2014/main" id="{C058D20A-9914-4145-94C6-7BF67CDC8E84}"/>
              </a:ext>
            </a:extLst>
          </p:cNvPr>
          <p:cNvSpPr/>
          <p:nvPr/>
        </p:nvSpPr>
        <p:spPr>
          <a:xfrm>
            <a:off x="5975879" y="4630300"/>
            <a:ext cx="3039620" cy="448856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</p:spTree>
    <p:extLst>
      <p:ext uri="{BB962C8B-B14F-4D97-AF65-F5344CB8AC3E}">
        <p14:creationId xmlns:p14="http://schemas.microsoft.com/office/powerpoint/2010/main" val="111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2021 Interne - Format A4 avec num page.pptx" id="{9836CCDD-3E0C-4FCF-B587-C949C629E272}" vid="{5F0FF1D1-7A9C-49F8-9640-EA89AB4096C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2021 Interne - Format A4 avec num page.pptx" id="{9836CCDD-3E0C-4FCF-B587-C949C629E272}" vid="{9220B4E1-EBEB-4517-8224-13AE44A40790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2021 Interne - Format A4 avec num page.pptx" id="{9836CCDD-3E0C-4FCF-B587-C949C629E272}" vid="{E33ECD83-4FB6-4A66-BBCC-5D4479CC2683}"/>
    </a:ext>
  </a:ext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2021 Interne - Format A4 avec num page.pptx" id="{9836CCDD-3E0C-4FCF-B587-C949C629E272}" vid="{4059A81A-0615-4836-96E6-DA89398302CB}"/>
    </a:ext>
  </a:extLst>
</a:theme>
</file>

<file path=ppt/theme/theme5.xml><?xml version="1.0" encoding="utf-8"?>
<a:theme xmlns:a="http://schemas.openxmlformats.org/drawingml/2006/main" name="blank">
  <a:themeElements>
    <a:clrScheme name="Oliver Wyman">
      <a:dk1>
        <a:srgbClr val="000000"/>
      </a:dk1>
      <a:lt1>
        <a:srgbClr val="FFFFFF"/>
      </a:lt1>
      <a:dk2>
        <a:srgbClr val="002C77"/>
      </a:dk2>
      <a:lt2>
        <a:srgbClr val="FFFFFF"/>
      </a:lt2>
      <a:accent1>
        <a:srgbClr val="008AB3"/>
      </a:accent1>
      <a:accent2>
        <a:srgbClr val="9DE0ED"/>
      </a:accent2>
      <a:accent3>
        <a:srgbClr val="606060"/>
      </a:accent3>
      <a:accent4>
        <a:srgbClr val="BFBFBF"/>
      </a:accent4>
      <a:accent5>
        <a:srgbClr val="E29815"/>
      </a:accent5>
      <a:accent6>
        <a:srgbClr val="FFCF89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rtlCol="0" anchor="ctr"/>
      <a:lstStyle>
        <a:defPPr algn="ctr">
          <a:lnSpc>
            <a:spcPct val="10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</a:custClrLst>
  <a:extLst>
    <a:ext uri="{05A4C25C-085E-4340-85A3-A5531E510DB2}">
      <thm15:themeFamily xmlns:thm15="http://schemas.microsoft.com/office/thememl/2012/main" name="Modèle 2021 Interne - Format A4 avec num page.pptx" id="{9836CCDD-3E0C-4FCF-B587-C949C629E272}" vid="{B0BC5A6C-BCB5-4D39-9019-AD1B13FBA60D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2021 Interne - Format A4 avec num page</Template>
  <TotalTime>3191</TotalTime>
  <Words>522</Words>
  <Application>Microsoft Office PowerPoint</Application>
  <PresentationFormat>Personnalisé</PresentationFormat>
  <Paragraphs>93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Gill Sans MT</vt:lpstr>
      <vt:lpstr>Tahoma</vt:lpstr>
      <vt:lpstr>Thème Office</vt:lpstr>
      <vt:lpstr>Conception personnalisée</vt:lpstr>
      <vt:lpstr>2_Thème Office</vt:lpstr>
      <vt:lpstr>1_Thème Office</vt:lpstr>
      <vt:lpstr>blank</vt:lpstr>
      <vt:lpstr>Présentation GT:  Défi Finance Verte  17 novembre  </vt:lpstr>
      <vt:lpstr>Groupe GT: une aventure familiale de 4ième génération dans le Transport et la Logistique</vt:lpstr>
      <vt:lpstr>Groupe GT: un attachement à l’humain et une volonté affirmée d’accompagner la transition énergétique</vt:lpstr>
      <vt:lpstr>Défi Finance Verte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COSTRAT Document de présentation pour la réunion</dc:title>
  <dc:creator>GUILLOT Pascal</dc:creator>
  <cp:lastModifiedBy>SARRAT Matthieu</cp:lastModifiedBy>
  <cp:revision>49</cp:revision>
  <dcterms:created xsi:type="dcterms:W3CDTF">2022-04-25T11:11:33Z</dcterms:created>
  <dcterms:modified xsi:type="dcterms:W3CDTF">2022-11-16T08:27:41Z</dcterms:modified>
</cp:coreProperties>
</file>