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2" r:id="rId4"/>
  </p:sldMasterIdLst>
  <p:notesMasterIdLst>
    <p:notesMasterId r:id="rId14"/>
  </p:notesMasterIdLst>
  <p:handoutMasterIdLst>
    <p:handoutMasterId r:id="rId15"/>
  </p:handoutMasterIdLst>
  <p:sldIdLst>
    <p:sldId id="2145705460" r:id="rId5"/>
    <p:sldId id="2147470414" r:id="rId6"/>
    <p:sldId id="2145705380" r:id="rId7"/>
    <p:sldId id="2147470425" r:id="rId8"/>
    <p:sldId id="2147470434" r:id="rId9"/>
    <p:sldId id="2147470426" r:id="rId10"/>
    <p:sldId id="2147470410" r:id="rId11"/>
    <p:sldId id="2147470435" r:id="rId12"/>
    <p:sldId id="2147470436" r:id="rId13"/>
  </p:sldIdLst>
  <p:sldSz cx="1219835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FFD200"/>
    <a:srgbClr val="60E6E1"/>
    <a:srgbClr val="FF736A"/>
    <a:srgbClr val="8CE8AD"/>
    <a:srgbClr val="FF0000"/>
    <a:srgbClr val="93F0E6"/>
    <a:srgbClr val="FF9831"/>
    <a:srgbClr val="2E2E3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7" autoAdjust="0"/>
    <p:restoredTop sz="93494" autoAdjust="0"/>
  </p:normalViewPr>
  <p:slideViewPr>
    <p:cSldViewPr snapToGrid="0" snapToObjects="1" showGuides="1">
      <p:cViewPr varScale="1">
        <p:scale>
          <a:sx n="62" d="100"/>
          <a:sy n="62" d="100"/>
        </p:scale>
        <p:origin x="632" y="52"/>
      </p:cViewPr>
      <p:guideLst>
        <p:guide orient="horz" pos="2341"/>
        <p:guide pos="3842"/>
      </p:guideLst>
    </p:cSldViewPr>
  </p:slideViewPr>
  <p:outlineViewPr>
    <p:cViewPr>
      <p:scale>
        <a:sx n="33" d="100"/>
        <a:sy n="33" d="100"/>
      </p:scale>
      <p:origin x="0" y="-7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2004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16/11/2022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16/11/2022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56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22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8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3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85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+ principe de la double matérialité : impact ET financière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76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506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640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91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HOCK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D689A9-AD0F-44C9-8E6C-E3ED0580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r="19703"/>
          <a:stretch/>
        </p:blipFill>
        <p:spPr>
          <a:xfrm>
            <a:off x="0" y="-27366"/>
            <a:ext cx="12198350" cy="69018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201BC9-D26C-415F-9EC3-D933F96F5D9F}"/>
              </a:ext>
            </a:extLst>
          </p:cNvPr>
          <p:cNvSpPr/>
          <p:nvPr userDrawn="1"/>
        </p:nvSpPr>
        <p:spPr>
          <a:xfrm rot="10800000">
            <a:off x="0" y="3262745"/>
            <a:ext cx="12198350" cy="361178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5000">
                <a:schemeClr val="tx1">
                  <a:alpha val="0"/>
                </a:schemeClr>
              </a:gs>
            </a:gsLst>
            <a:lin ang="27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966212" y="795662"/>
            <a:ext cx="4606321" cy="3346062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43601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3601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81503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20A7E5-A1BD-4B5A-A586-15407FDE5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1957" r="16207"/>
          <a:stretch/>
        </p:blipFill>
        <p:spPr>
          <a:xfrm>
            <a:off x="0" y="1"/>
            <a:ext cx="12198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9E910-7CFE-41D0-BD32-A43268A79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32120"/>
            <a:ext cx="10980738" cy="4461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IN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502A7F-300A-4B1F-A209-1D77F14C6438}"/>
              </a:ext>
            </a:extLst>
          </p:cNvPr>
          <p:cNvCxnSpPr>
            <a:cxnSpLocks/>
            <a:endCxn id="28" idx="2"/>
          </p:cNvCxnSpPr>
          <p:nvPr userDrawn="1"/>
        </p:nvCxnSpPr>
        <p:spPr>
          <a:xfrm>
            <a:off x="0" y="6567488"/>
            <a:ext cx="6096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5C7DCD6-46D9-4F94-B176-0C2CB84E6BA4}"/>
              </a:ext>
            </a:extLst>
          </p:cNvPr>
          <p:cNvSpPr/>
          <p:nvPr userDrawn="1"/>
        </p:nvSpPr>
        <p:spPr>
          <a:xfrm>
            <a:off x="609600" y="6446749"/>
            <a:ext cx="241478" cy="241478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2F414676-B17C-4938-93C0-F2BFC306BDE2}" type="slidenum">
              <a:rPr lang="en-US" sz="800" b="1" smtClean="0">
                <a:solidFill>
                  <a:schemeClr val="tx1"/>
                </a:solidFill>
              </a:rPr>
              <a:t>‹#›</a:t>
            </a:fld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C9B518DB-63FE-4A26-9D38-E3096388B4F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1125475"/>
            <a:ext cx="787081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9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82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0DBD09-68A4-4940-AAF5-E27C367234D3}"/>
              </a:ext>
            </a:extLst>
          </p:cNvPr>
          <p:cNvCxnSpPr>
            <a:cxnSpLocks/>
            <a:endCxn id="7" idx="2"/>
          </p:cNvCxnSpPr>
          <p:nvPr userDrawn="1"/>
        </p:nvCxnSpPr>
        <p:spPr>
          <a:xfrm>
            <a:off x="3176" y="6565854"/>
            <a:ext cx="609283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124E06D-9039-42CE-892C-CECEF8FAC3B8}"/>
              </a:ext>
            </a:extLst>
          </p:cNvPr>
          <p:cNvSpPr/>
          <p:nvPr userDrawn="1"/>
        </p:nvSpPr>
        <p:spPr>
          <a:xfrm>
            <a:off x="612458" y="6445178"/>
            <a:ext cx="241352" cy="241352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2F414676-B17C-4938-93C0-F2BFC306BDE2}" type="slidenum">
              <a:rPr lang="en-US" sz="800" b="1">
                <a:solidFill>
                  <a:schemeClr val="tx1"/>
                </a:solidFill>
              </a:rPr>
              <a:t>‹#›</a:t>
            </a:fld>
            <a:endParaRPr lang="en-US" sz="800" b="1">
              <a:solidFill>
                <a:schemeClr val="tx1"/>
              </a:solidFill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38C0816-18EC-4AB2-B9CE-0CF543743A5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4426" y="6354826"/>
            <a:ext cx="303055" cy="310988"/>
            <a:chOff x="7110" y="4004"/>
            <a:chExt cx="191" cy="19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0E0E02E-4E48-4D33-85F8-CB0D47ACDD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A5756A3-534C-44CA-84E5-7EA5291F8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9C11AE8-916B-4952-9A56-A9B6DCA888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</p:spTree>
    <p:extLst>
      <p:ext uri="{BB962C8B-B14F-4D97-AF65-F5344CB8AC3E}">
        <p14:creationId xmlns:p14="http://schemas.microsoft.com/office/powerpoint/2010/main" val="400593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KNEY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C6AA467-60FE-4324-B781-77A0ACB6F36E}"/>
              </a:ext>
            </a:extLst>
          </p:cNvPr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1BEDFC-FB5C-4819-B839-3AF58690F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1957" r="16207"/>
          <a:stretch/>
        </p:blipFill>
        <p:spPr>
          <a:xfrm>
            <a:off x="0" y="1"/>
            <a:ext cx="12198350" cy="6858000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35B321F7-1A66-4B31-8F04-D06837C0939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46D2674-AC60-4091-9436-24793B5EB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E76FA40-5E2E-40C3-91B0-FE1D8A0016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AFE7222-C087-430D-B443-CED63942F8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8C84CC-0992-43BD-8837-39671CCF12F3}"/>
              </a:ext>
            </a:extLst>
          </p:cNvPr>
          <p:cNvCxnSpPr>
            <a:cxnSpLocks/>
            <a:endCxn id="17" idx="2"/>
          </p:cNvCxnSpPr>
          <p:nvPr userDrawn="1"/>
        </p:nvCxnSpPr>
        <p:spPr>
          <a:xfrm>
            <a:off x="0" y="6567488"/>
            <a:ext cx="6096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26BFF39-26A0-406E-85D6-40893F702820}"/>
              </a:ext>
            </a:extLst>
          </p:cNvPr>
          <p:cNvSpPr/>
          <p:nvPr userDrawn="1"/>
        </p:nvSpPr>
        <p:spPr>
          <a:xfrm>
            <a:off x="609600" y="6446749"/>
            <a:ext cx="241478" cy="241478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2F414676-B17C-4938-93C0-F2BFC306BDE2}" type="slidenum">
              <a:rPr lang="en-US" sz="800" b="1" smtClean="0">
                <a:solidFill>
                  <a:schemeClr val="tx1"/>
                </a:solidFill>
              </a:rPr>
              <a:t>‹#›</a:t>
            </a:fld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12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KNE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C6AA467-60FE-4324-B781-77A0ACB6F36E}"/>
              </a:ext>
            </a:extLst>
          </p:cNvPr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1BEDFC-FB5C-4819-B839-3AF58690F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1" t="1957"/>
          <a:stretch/>
        </p:blipFill>
        <p:spPr>
          <a:xfrm>
            <a:off x="0" y="1"/>
            <a:ext cx="12198350" cy="6858000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35B321F7-1A66-4B31-8F04-D06837C0939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46D2674-AC60-4091-9436-24793B5EB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E76FA40-5E2E-40C3-91B0-FE1D8A0016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AFE7222-C087-430D-B443-CED63942F8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8C84CC-0992-43BD-8837-39671CCF12F3}"/>
              </a:ext>
            </a:extLst>
          </p:cNvPr>
          <p:cNvCxnSpPr>
            <a:cxnSpLocks/>
            <a:endCxn id="17" idx="2"/>
          </p:cNvCxnSpPr>
          <p:nvPr userDrawn="1"/>
        </p:nvCxnSpPr>
        <p:spPr>
          <a:xfrm>
            <a:off x="0" y="6567488"/>
            <a:ext cx="6096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26BFF39-26A0-406E-85D6-40893F702820}"/>
              </a:ext>
            </a:extLst>
          </p:cNvPr>
          <p:cNvSpPr/>
          <p:nvPr userDrawn="1"/>
        </p:nvSpPr>
        <p:spPr>
          <a:xfrm>
            <a:off x="609600" y="6446749"/>
            <a:ext cx="241478" cy="241478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2F414676-B17C-4938-93C0-F2BFC306BDE2}" type="slidenum">
              <a:rPr lang="en-US" sz="800" b="1" smtClean="0">
                <a:solidFill>
                  <a:schemeClr val="tx1"/>
                </a:solidFill>
              </a:rPr>
              <a:t>‹#›</a:t>
            </a:fld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8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KNE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C6AA467-60FE-4324-B781-77A0ACB6F36E}"/>
              </a:ext>
            </a:extLst>
          </p:cNvPr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A7FADC-7479-40DD-8948-D694075ED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1957" r="31844"/>
          <a:stretch/>
        </p:blipFill>
        <p:spPr>
          <a:xfrm>
            <a:off x="0" y="1"/>
            <a:ext cx="12198350" cy="6858000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35B321F7-1A66-4B31-8F04-D06837C0939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46D2674-AC60-4091-9436-24793B5EB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E76FA40-5E2E-40C3-91B0-FE1D8A0016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AFE7222-C087-430D-B443-CED63942F8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8C84CC-0992-43BD-8837-39671CCF12F3}"/>
              </a:ext>
            </a:extLst>
          </p:cNvPr>
          <p:cNvCxnSpPr>
            <a:cxnSpLocks/>
            <a:endCxn id="17" idx="2"/>
          </p:cNvCxnSpPr>
          <p:nvPr userDrawn="1"/>
        </p:nvCxnSpPr>
        <p:spPr>
          <a:xfrm>
            <a:off x="0" y="6567488"/>
            <a:ext cx="6096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26BFF39-26A0-406E-85D6-40893F702820}"/>
              </a:ext>
            </a:extLst>
          </p:cNvPr>
          <p:cNvSpPr/>
          <p:nvPr userDrawn="1"/>
        </p:nvSpPr>
        <p:spPr>
          <a:xfrm>
            <a:off x="609600" y="6446749"/>
            <a:ext cx="241478" cy="241478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2F414676-B17C-4938-93C0-F2BFC306BDE2}" type="slidenum">
              <a:rPr lang="en-US" sz="800" b="1" smtClean="0">
                <a:solidFill>
                  <a:schemeClr val="tx1"/>
                </a:solidFill>
              </a:rPr>
              <a:t>‹#›</a:t>
            </a:fld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2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4A8349-7BAF-4CC7-AD78-F0E035DB9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2956" b="72733"/>
          <a:stretch/>
        </p:blipFill>
        <p:spPr>
          <a:xfrm>
            <a:off x="0" y="1"/>
            <a:ext cx="12198350" cy="1125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1125475"/>
            <a:ext cx="787081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9E910-7CFE-41D0-BD32-A43268A79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32120"/>
            <a:ext cx="10980738" cy="4461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IN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502A7F-300A-4B1F-A209-1D77F14C6438}"/>
              </a:ext>
            </a:extLst>
          </p:cNvPr>
          <p:cNvCxnSpPr>
            <a:cxnSpLocks/>
            <a:endCxn id="28" idx="2"/>
          </p:cNvCxnSpPr>
          <p:nvPr userDrawn="1"/>
        </p:nvCxnSpPr>
        <p:spPr>
          <a:xfrm>
            <a:off x="0" y="6567488"/>
            <a:ext cx="6096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5C7DCD6-46D9-4F94-B176-0C2CB84E6BA4}"/>
              </a:ext>
            </a:extLst>
          </p:cNvPr>
          <p:cNvSpPr/>
          <p:nvPr userDrawn="1"/>
        </p:nvSpPr>
        <p:spPr>
          <a:xfrm>
            <a:off x="609600" y="6446749"/>
            <a:ext cx="241478" cy="241478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2F414676-B17C-4938-93C0-F2BFC306BDE2}" type="slidenum">
              <a:rPr lang="en-US" sz="800" b="1" smtClean="0">
                <a:solidFill>
                  <a:schemeClr val="tx1"/>
                </a:solidFill>
              </a:rPr>
              <a:t>‹#›</a:t>
            </a:fld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4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HOCK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F1E45F-DFA1-4402-97AB-11D8D4E4F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b="12523"/>
          <a:stretch/>
        </p:blipFill>
        <p:spPr>
          <a:xfrm>
            <a:off x="0" y="-4157"/>
            <a:ext cx="12198350" cy="6855472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966212" y="795662"/>
            <a:ext cx="4606321" cy="3346062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43601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3601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225401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HOCK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F1E45F-DFA1-4402-97AB-11D8D4E4F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8" b="9741"/>
          <a:stretch/>
        </p:blipFill>
        <p:spPr>
          <a:xfrm>
            <a:off x="0" y="0"/>
            <a:ext cx="12198350" cy="6867053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966212" y="795662"/>
            <a:ext cx="4606321" cy="3346062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43601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3601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2824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OCK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2E8216-CE13-4922-89BC-54A462F98A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r="19703"/>
          <a:stretch/>
        </p:blipFill>
        <p:spPr>
          <a:xfrm>
            <a:off x="0" y="-27366"/>
            <a:ext cx="12198350" cy="6901891"/>
          </a:xfrm>
          <a:prstGeom prst="rect">
            <a:avLst/>
          </a:prstGeom>
        </p:spPr>
      </p:pic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489562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Q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104" name="Group 4">
            <a:extLst>
              <a:ext uri="{FF2B5EF4-FFF2-40B4-BE49-F238E27FC236}">
                <a16:creationId xmlns:a16="http://schemas.microsoft.com/office/drawing/2014/main" id="{89402076-F24D-44C5-B8A7-1127F9C4B9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A239DDBF-0740-4B20-9CF3-A05C2A0BF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380EECCA-3396-425E-AB04-F11ABB1B5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62192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Q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aphic 84">
            <a:extLst>
              <a:ext uri="{FF2B5EF4-FFF2-40B4-BE49-F238E27FC236}">
                <a16:creationId xmlns:a16="http://schemas.microsoft.com/office/drawing/2014/main" id="{819BCB30-E1AA-4383-BEF0-0BE30C642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366" y="869576"/>
            <a:ext cx="4848024" cy="3933825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82" name="Group 4">
            <a:extLst>
              <a:ext uri="{FF2B5EF4-FFF2-40B4-BE49-F238E27FC236}">
                <a16:creationId xmlns:a16="http://schemas.microsoft.com/office/drawing/2014/main" id="{A63454B3-EB4E-450A-98AA-6B5943D897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C4ED221A-C963-42C0-91ED-C597F6BDA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7956D1CB-5F24-4766-80AE-D75515383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496167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 anchor="ctr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</a:t>
            </a:r>
            <a:br>
              <a:rPr lang="pl-PL" dirty="0"/>
            </a:br>
            <a:r>
              <a:rPr lang="en-US" dirty="0"/>
              <a:t>style</a:t>
            </a:r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502A7F-300A-4B1F-A209-1D77F14C6438}"/>
              </a:ext>
            </a:extLst>
          </p:cNvPr>
          <p:cNvCxnSpPr>
            <a:cxnSpLocks/>
            <a:endCxn id="28" idx="2"/>
          </p:cNvCxnSpPr>
          <p:nvPr userDrawn="1"/>
        </p:nvCxnSpPr>
        <p:spPr>
          <a:xfrm>
            <a:off x="0" y="6567488"/>
            <a:ext cx="6096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5C7DCD6-46D9-4F94-B176-0C2CB84E6BA4}"/>
              </a:ext>
            </a:extLst>
          </p:cNvPr>
          <p:cNvSpPr/>
          <p:nvPr userDrawn="1"/>
        </p:nvSpPr>
        <p:spPr>
          <a:xfrm>
            <a:off x="609600" y="6446749"/>
            <a:ext cx="241478" cy="241478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2F414676-B17C-4938-93C0-F2BFC306BDE2}" type="slidenum">
              <a:rPr lang="en-US" sz="800" b="1" smtClean="0">
                <a:solidFill>
                  <a:schemeClr val="tx1"/>
                </a:solidFill>
              </a:rPr>
              <a:t>‹#›</a:t>
            </a:fld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E12182E7-9F4B-4B16-B837-E16AC325C93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1043535"/>
            <a:ext cx="787081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97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" userDrawn="1">
          <p15:clr>
            <a:srgbClr val="FBAE40"/>
          </p15:clr>
        </p15:guide>
        <p15:guide id="2" pos="7312" userDrawn="1">
          <p15:clr>
            <a:srgbClr val="FBAE40"/>
          </p15:clr>
        </p15:guide>
        <p15:guide id="3" pos="712" userDrawn="1">
          <p15:clr>
            <a:srgbClr val="FBAE40"/>
          </p15:clr>
        </p15:guide>
        <p15:guide id="4" orient="horz" pos="323" userDrawn="1">
          <p15:clr>
            <a:srgbClr val="FBAE40"/>
          </p15:clr>
        </p15:guide>
        <p15:guide id="5" orient="horz" pos="527" userDrawn="1">
          <p15:clr>
            <a:srgbClr val="FBAE40"/>
          </p15:clr>
        </p15:guide>
        <p15:guide id="6" orient="horz" pos="38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4A8349-7BAF-4CC7-AD78-F0E035DB9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2956" b="60336"/>
          <a:stretch/>
        </p:blipFill>
        <p:spPr>
          <a:xfrm>
            <a:off x="0" y="0"/>
            <a:ext cx="12198350" cy="1699397"/>
          </a:xfrm>
          <a:prstGeom prst="rect">
            <a:avLst/>
          </a:prstGeom>
        </p:spPr>
      </p:pic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1699397"/>
            <a:ext cx="787081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502A7F-300A-4B1F-A209-1D77F14C6438}"/>
              </a:ext>
            </a:extLst>
          </p:cNvPr>
          <p:cNvCxnSpPr>
            <a:cxnSpLocks/>
            <a:endCxn id="28" idx="2"/>
          </p:cNvCxnSpPr>
          <p:nvPr userDrawn="1"/>
        </p:nvCxnSpPr>
        <p:spPr>
          <a:xfrm>
            <a:off x="0" y="6567488"/>
            <a:ext cx="6096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5C7DCD6-46D9-4F94-B176-0C2CB84E6BA4}"/>
              </a:ext>
            </a:extLst>
          </p:cNvPr>
          <p:cNvSpPr/>
          <p:nvPr userDrawn="1"/>
        </p:nvSpPr>
        <p:spPr>
          <a:xfrm>
            <a:off x="609600" y="6446749"/>
            <a:ext cx="241478" cy="241478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2F414676-B17C-4938-93C0-F2BFC306BDE2}" type="slidenum">
              <a:rPr lang="en-US" sz="800" b="1" smtClean="0">
                <a:solidFill>
                  <a:schemeClr val="tx1"/>
                </a:solidFill>
              </a:rPr>
              <a:t>‹#›</a:t>
            </a:fld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0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 RIGH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8207511" cy="590400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9E910-7CFE-41D0-BD32-A43268A79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32120"/>
            <a:ext cx="8207829" cy="4461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IN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502A7F-300A-4B1F-A209-1D77F14C6438}"/>
              </a:ext>
            </a:extLst>
          </p:cNvPr>
          <p:cNvCxnSpPr>
            <a:cxnSpLocks/>
            <a:endCxn id="28" idx="2"/>
          </p:cNvCxnSpPr>
          <p:nvPr userDrawn="1"/>
        </p:nvCxnSpPr>
        <p:spPr>
          <a:xfrm>
            <a:off x="0" y="6567488"/>
            <a:ext cx="6096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5C7DCD6-46D9-4F94-B176-0C2CB84E6BA4}"/>
              </a:ext>
            </a:extLst>
          </p:cNvPr>
          <p:cNvSpPr/>
          <p:nvPr userDrawn="1"/>
        </p:nvSpPr>
        <p:spPr>
          <a:xfrm>
            <a:off x="609600" y="6446749"/>
            <a:ext cx="241478" cy="241478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2F414676-B17C-4938-93C0-F2BFC306BDE2}" type="slidenum">
              <a:rPr lang="en-US" sz="800" b="1" smtClean="0">
                <a:solidFill>
                  <a:schemeClr val="tx1"/>
                </a:solidFill>
              </a:rPr>
              <a:t>‹#›</a:t>
            </a:fld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E12182E7-9F4B-4B16-B837-E16AC325C93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1125475"/>
            <a:ext cx="787081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9569C4-697C-4925-9926-D23742AAA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0" t="13265" r="34483" b="-13431"/>
          <a:stretch/>
        </p:blipFill>
        <p:spPr>
          <a:xfrm>
            <a:off x="9267825" y="0"/>
            <a:ext cx="2930525" cy="792000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B946E3C3-0997-4439-A890-BBBF5B7AB99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EDBB69B-425D-4463-B564-2EB7D086D7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F41A78C-F202-4633-83EB-661089F5A0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CD06E9E-EEDB-400E-9659-B8CA8EC712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05822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9AE54D-E187-411E-BE0B-4183F1A4C2B6}"/>
              </a:ext>
            </a:extLst>
          </p:cNvPr>
          <p:cNvCxnSpPr>
            <a:cxnSpLocks/>
            <a:endCxn id="19" idx="2"/>
          </p:cNvCxnSpPr>
          <p:nvPr userDrawn="1"/>
        </p:nvCxnSpPr>
        <p:spPr>
          <a:xfrm>
            <a:off x="0" y="6567488"/>
            <a:ext cx="609600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6648D7A-BC7D-4998-A7A6-07FAB4806EB6}"/>
              </a:ext>
            </a:extLst>
          </p:cNvPr>
          <p:cNvSpPr/>
          <p:nvPr userDrawn="1"/>
        </p:nvSpPr>
        <p:spPr>
          <a:xfrm>
            <a:off x="609600" y="6446749"/>
            <a:ext cx="241478" cy="241478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2F414676-B17C-4938-93C0-F2BFC306BDE2}" type="slidenum">
              <a:rPr lang="en-US" sz="800" b="1" smtClean="0">
                <a:solidFill>
                  <a:schemeClr val="tx1"/>
                </a:solidFill>
              </a:rPr>
              <a:t>‹#›</a:t>
            </a:fld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4031" r:id="rId2"/>
    <p:sldLayoutId id="2147484032" r:id="rId3"/>
    <p:sldLayoutId id="2147484006" r:id="rId4"/>
    <p:sldLayoutId id="2147483825" r:id="rId5"/>
    <p:sldLayoutId id="2147483826" r:id="rId6"/>
    <p:sldLayoutId id="2147484025" r:id="rId7"/>
    <p:sldLayoutId id="2147484010" r:id="rId8"/>
    <p:sldLayoutId id="2147484026" r:id="rId9"/>
    <p:sldLayoutId id="2147484024" r:id="rId10"/>
    <p:sldLayoutId id="2147483829" r:id="rId11"/>
    <p:sldLayoutId id="2147484029" r:id="rId12"/>
    <p:sldLayoutId id="2147484019" r:id="rId13"/>
    <p:sldLayoutId id="2147484021" r:id="rId14"/>
    <p:sldLayoutId id="2147484020" r:id="rId15"/>
    <p:sldLayoutId id="2147484033" r:id="rId1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7833-DC49-4284-9ABC-8C726BA8C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01" y="1909452"/>
            <a:ext cx="3909424" cy="97970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fr-FR" sz="2600" dirty="0"/>
              <a:t>Nouveautés règlementaires CSRD et taxonomie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7C2ED-E484-450B-B398-92AECA6BE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01" y="3565260"/>
            <a:ext cx="4328932" cy="358818"/>
          </a:xfrm>
        </p:spPr>
        <p:txBody>
          <a:bodyPr/>
          <a:lstStyle/>
          <a:p>
            <a:r>
              <a:rPr lang="fr-FR" sz="1400" dirty="0"/>
              <a:t>17 novembre 2022</a:t>
            </a:r>
          </a:p>
        </p:txBody>
      </p:sp>
    </p:spTree>
    <p:extLst>
      <p:ext uri="{BB962C8B-B14F-4D97-AF65-F5344CB8AC3E}">
        <p14:creationId xmlns:p14="http://schemas.microsoft.com/office/powerpoint/2010/main" val="24503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B2A27E-2072-47F3-B836-43C4EAC8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évolutions réglementaires CSRD et Taxonomie s’intègrent dans le cadre d’attentes des parties prenantes et d’opportunités business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30D928D-A39A-48D1-AD2A-8E7028A72A40}"/>
              </a:ext>
            </a:extLst>
          </p:cNvPr>
          <p:cNvSpPr/>
          <p:nvPr/>
        </p:nvSpPr>
        <p:spPr>
          <a:xfrm>
            <a:off x="1468817" y="2050563"/>
            <a:ext cx="1918924" cy="2941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LOIS ET REGLEMENTATION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E72186C-F6BD-4E4A-95AD-B6D32567908A}"/>
              </a:ext>
            </a:extLst>
          </p:cNvPr>
          <p:cNvSpPr/>
          <p:nvPr/>
        </p:nvSpPr>
        <p:spPr>
          <a:xfrm>
            <a:off x="3553639" y="2258027"/>
            <a:ext cx="1962635" cy="40565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INVESTISSEURS et CLIENTS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BtoB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7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Questionnaires &amp; performance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C6E71C-4B54-465A-B3F8-07EA69638179}"/>
              </a:ext>
            </a:extLst>
          </p:cNvPr>
          <p:cNvSpPr/>
          <p:nvPr/>
        </p:nvSpPr>
        <p:spPr>
          <a:xfrm>
            <a:off x="1336783" y="1870960"/>
            <a:ext cx="2183454" cy="3645986"/>
          </a:xfrm>
          <a:prstGeom prst="rect">
            <a:avLst/>
          </a:prstGeom>
          <a:noFill/>
          <a:ln w="28575" cap="flat" cmpd="sng" algn="ctr">
            <a:solidFill>
              <a:srgbClr val="FFD20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E8B0103-5B97-42BC-83A6-820DBD5BC5A2}"/>
              </a:ext>
            </a:extLst>
          </p:cNvPr>
          <p:cNvSpPr/>
          <p:nvPr/>
        </p:nvSpPr>
        <p:spPr>
          <a:xfrm>
            <a:off x="3610846" y="1869567"/>
            <a:ext cx="1782751" cy="3647378"/>
          </a:xfrm>
          <a:prstGeom prst="rect">
            <a:avLst/>
          </a:prstGeom>
          <a:noFill/>
          <a:ln w="28575" cap="flat" cmpd="sng" algn="ctr">
            <a:solidFill>
              <a:srgbClr val="FFD20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4AAC445-1D39-47D8-B252-C8D7A97F2DBC}"/>
              </a:ext>
            </a:extLst>
          </p:cNvPr>
          <p:cNvSpPr/>
          <p:nvPr/>
        </p:nvSpPr>
        <p:spPr>
          <a:xfrm>
            <a:off x="5481250" y="2213289"/>
            <a:ext cx="3389682" cy="4245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SOCIETE CIVILE &amp; CONSOMMATEURS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7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Pressions de marché vers une consommation bas carbone</a:t>
            </a:r>
            <a:endParaRPr kumimoji="0" lang="fr-FR" sz="127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9210188-9C4D-4E2A-A3E6-EF49E5D90DDA}"/>
              </a:ext>
            </a:extLst>
          </p:cNvPr>
          <p:cNvSpPr/>
          <p:nvPr/>
        </p:nvSpPr>
        <p:spPr>
          <a:xfrm>
            <a:off x="5528834" y="1857030"/>
            <a:ext cx="3295514" cy="3659915"/>
          </a:xfrm>
          <a:prstGeom prst="rect">
            <a:avLst/>
          </a:prstGeom>
          <a:noFill/>
          <a:ln w="28575" cap="flat" cmpd="sng" algn="ctr">
            <a:solidFill>
              <a:srgbClr val="FFD20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4FCB07D-9992-4263-97AA-1B5A239D1288}"/>
              </a:ext>
            </a:extLst>
          </p:cNvPr>
          <p:cNvSpPr/>
          <p:nvPr/>
        </p:nvSpPr>
        <p:spPr>
          <a:xfrm>
            <a:off x="9272284" y="1941701"/>
            <a:ext cx="1168620" cy="3336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SALARIES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F56789-4D20-4520-B621-EFB5503A9160}"/>
              </a:ext>
            </a:extLst>
          </p:cNvPr>
          <p:cNvSpPr/>
          <p:nvPr/>
        </p:nvSpPr>
        <p:spPr>
          <a:xfrm>
            <a:off x="8940204" y="1857030"/>
            <a:ext cx="1801383" cy="3659915"/>
          </a:xfrm>
          <a:prstGeom prst="rect">
            <a:avLst/>
          </a:prstGeom>
          <a:noFill/>
          <a:ln w="28575" cap="flat" cmpd="sng" algn="ctr">
            <a:solidFill>
              <a:srgbClr val="FFD20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Ellipse 7">
            <a:extLst>
              <a:ext uri="{FF2B5EF4-FFF2-40B4-BE49-F238E27FC236}">
                <a16:creationId xmlns:a16="http://schemas.microsoft.com/office/drawing/2014/main" id="{657B6FF1-0CA0-478D-8EE4-12E89280C36F}"/>
              </a:ext>
            </a:extLst>
          </p:cNvPr>
          <p:cNvSpPr/>
          <p:nvPr/>
        </p:nvSpPr>
        <p:spPr>
          <a:xfrm>
            <a:off x="2080381" y="2899554"/>
            <a:ext cx="596831" cy="596831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99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Ellipse 9">
            <a:extLst>
              <a:ext uri="{FF2B5EF4-FFF2-40B4-BE49-F238E27FC236}">
                <a16:creationId xmlns:a16="http://schemas.microsoft.com/office/drawing/2014/main" id="{860E4E24-771F-45BE-AFE0-6ED74A4E7B3B}"/>
              </a:ext>
            </a:extLst>
          </p:cNvPr>
          <p:cNvSpPr/>
          <p:nvPr/>
        </p:nvSpPr>
        <p:spPr>
          <a:xfrm rot="21433100">
            <a:off x="5626180" y="3394777"/>
            <a:ext cx="408700" cy="459797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99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Ellipse 10">
            <a:extLst>
              <a:ext uri="{FF2B5EF4-FFF2-40B4-BE49-F238E27FC236}">
                <a16:creationId xmlns:a16="http://schemas.microsoft.com/office/drawing/2014/main" id="{DB52B269-BEBC-437F-94FC-C181ABB3836A}"/>
              </a:ext>
            </a:extLst>
          </p:cNvPr>
          <p:cNvSpPr/>
          <p:nvPr/>
        </p:nvSpPr>
        <p:spPr>
          <a:xfrm rot="21433100">
            <a:off x="6571653" y="3364496"/>
            <a:ext cx="513161" cy="56177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99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Ellipse 11">
            <a:extLst>
              <a:ext uri="{FF2B5EF4-FFF2-40B4-BE49-F238E27FC236}">
                <a16:creationId xmlns:a16="http://schemas.microsoft.com/office/drawing/2014/main" id="{DAD0866D-9D2E-442D-A8FB-1F93CFE9AC08}"/>
              </a:ext>
            </a:extLst>
          </p:cNvPr>
          <p:cNvSpPr/>
          <p:nvPr/>
        </p:nvSpPr>
        <p:spPr>
          <a:xfrm rot="21433100">
            <a:off x="6110174" y="3326178"/>
            <a:ext cx="458062" cy="558473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99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06DACC-7493-4716-9353-590765F2E1C2}"/>
              </a:ext>
            </a:extLst>
          </p:cNvPr>
          <p:cNvSpPr/>
          <p:nvPr/>
        </p:nvSpPr>
        <p:spPr>
          <a:xfrm>
            <a:off x="5642690" y="2960841"/>
            <a:ext cx="1609639" cy="37511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Référentiels et normes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5EA9B34-FD5B-4D0B-9CC1-289778BB43CC}"/>
              </a:ext>
            </a:extLst>
          </p:cNvPr>
          <p:cNvSpPr/>
          <p:nvPr/>
        </p:nvSpPr>
        <p:spPr>
          <a:xfrm>
            <a:off x="6496214" y="3936237"/>
            <a:ext cx="708982" cy="1697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FECA695-3777-42B5-A30C-0E0BAA2D057C}"/>
              </a:ext>
            </a:extLst>
          </p:cNvPr>
          <p:cNvSpPr/>
          <p:nvPr/>
        </p:nvSpPr>
        <p:spPr>
          <a:xfrm>
            <a:off x="5509538" y="3905091"/>
            <a:ext cx="594320" cy="2568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26 000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9F6B553-4C0B-45F8-ACAF-C77F698FBF13}"/>
              </a:ext>
            </a:extLst>
          </p:cNvPr>
          <p:cNvSpPr/>
          <p:nvPr/>
        </p:nvSpPr>
        <p:spPr>
          <a:xfrm>
            <a:off x="8893673" y="2350866"/>
            <a:ext cx="1801382" cy="41330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7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Attentes talents (attractivité) et salariés (rétention)</a:t>
            </a:r>
          </a:p>
        </p:txBody>
      </p:sp>
      <p:pic>
        <p:nvPicPr>
          <p:cNvPr id="105" name="Image 6">
            <a:extLst>
              <a:ext uri="{FF2B5EF4-FFF2-40B4-BE49-F238E27FC236}">
                <a16:creationId xmlns:a16="http://schemas.microsoft.com/office/drawing/2014/main" id="{62688898-3093-46D0-8F50-B92442A6B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25" y="2929134"/>
            <a:ext cx="590763" cy="546345"/>
          </a:xfrm>
          <a:prstGeom prst="rect">
            <a:avLst/>
          </a:prstGeom>
        </p:spPr>
      </p:pic>
      <p:pic>
        <p:nvPicPr>
          <p:cNvPr id="106" name="Image 15">
            <a:extLst>
              <a:ext uri="{FF2B5EF4-FFF2-40B4-BE49-F238E27FC236}">
                <a16:creationId xmlns:a16="http://schemas.microsoft.com/office/drawing/2014/main" id="{AE70D84A-9C8D-4B56-91CF-7657132440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9886" y="4592548"/>
            <a:ext cx="762522" cy="447108"/>
          </a:xfrm>
          <a:prstGeom prst="rect">
            <a:avLst/>
          </a:prstGeom>
        </p:spPr>
      </p:pic>
      <p:pic>
        <p:nvPicPr>
          <p:cNvPr id="107" name="Image 19">
            <a:extLst>
              <a:ext uri="{FF2B5EF4-FFF2-40B4-BE49-F238E27FC236}">
                <a16:creationId xmlns:a16="http://schemas.microsoft.com/office/drawing/2014/main" id="{EACFD006-250B-4251-A3EE-E6D84FA784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9565" y="2873397"/>
            <a:ext cx="735573" cy="420862"/>
          </a:xfrm>
          <a:prstGeom prst="rect">
            <a:avLst/>
          </a:prstGeom>
        </p:spPr>
      </p:pic>
      <p:pic>
        <p:nvPicPr>
          <p:cNvPr id="108" name="Image 20">
            <a:extLst>
              <a:ext uri="{FF2B5EF4-FFF2-40B4-BE49-F238E27FC236}">
                <a16:creationId xmlns:a16="http://schemas.microsoft.com/office/drawing/2014/main" id="{4D93A46D-DD67-441E-83D4-9B91C7676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9896" y="3314687"/>
            <a:ext cx="796320" cy="507486"/>
          </a:xfrm>
          <a:prstGeom prst="rect">
            <a:avLst/>
          </a:prstGeom>
        </p:spPr>
      </p:pic>
      <p:pic>
        <p:nvPicPr>
          <p:cNvPr id="109" name="Image 22">
            <a:extLst>
              <a:ext uri="{FF2B5EF4-FFF2-40B4-BE49-F238E27FC236}">
                <a16:creationId xmlns:a16="http://schemas.microsoft.com/office/drawing/2014/main" id="{A79A70EE-5743-452C-973B-C7FD28CF37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7770" y="3079044"/>
            <a:ext cx="663894" cy="531115"/>
          </a:xfrm>
          <a:prstGeom prst="rect">
            <a:avLst/>
          </a:prstGeom>
        </p:spPr>
      </p:pic>
      <p:pic>
        <p:nvPicPr>
          <p:cNvPr id="110" name="Image 23">
            <a:extLst>
              <a:ext uri="{FF2B5EF4-FFF2-40B4-BE49-F238E27FC236}">
                <a16:creationId xmlns:a16="http://schemas.microsoft.com/office/drawing/2014/main" id="{64420512-5F8E-47D5-B316-C275AC5A61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9850" y="4683942"/>
            <a:ext cx="958155" cy="293480"/>
          </a:xfrm>
          <a:prstGeom prst="rect">
            <a:avLst/>
          </a:prstGeom>
          <a:ln>
            <a:noFill/>
          </a:ln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D9AC88D0-4B93-41CA-9E1C-904329E30FEE}"/>
              </a:ext>
            </a:extLst>
          </p:cNvPr>
          <p:cNvSpPr/>
          <p:nvPr/>
        </p:nvSpPr>
        <p:spPr>
          <a:xfrm>
            <a:off x="1349304" y="3225931"/>
            <a:ext cx="821891" cy="5044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Devoir de  vigilance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EB87381-7F6B-47C3-811B-952A1DB79B88}"/>
              </a:ext>
            </a:extLst>
          </p:cNvPr>
          <p:cNvSpPr/>
          <p:nvPr/>
        </p:nvSpPr>
        <p:spPr>
          <a:xfrm>
            <a:off x="2555630" y="3597639"/>
            <a:ext cx="1023084" cy="3635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Directive Européenne (DPEF NFRD)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A3B7227-262F-4469-AD38-475A2BCBA55A}"/>
              </a:ext>
            </a:extLst>
          </p:cNvPr>
          <p:cNvSpPr/>
          <p:nvPr/>
        </p:nvSpPr>
        <p:spPr>
          <a:xfrm>
            <a:off x="3572549" y="4090979"/>
            <a:ext cx="1859344" cy="5015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Oekom</a:t>
            </a: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MSCI, Global 100, </a:t>
            </a:r>
            <a:r>
              <a:rPr kumimoji="0" lang="fr-FR" sz="1028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Vigeo</a:t>
            </a: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Gaia, </a:t>
            </a:r>
            <a:r>
              <a:rPr kumimoji="0" lang="fr-FR" sz="1028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sustainalytics</a:t>
            </a: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….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07DD9E7-38C8-4D7E-A47A-FDD78C69E1C0}"/>
              </a:ext>
            </a:extLst>
          </p:cNvPr>
          <p:cNvSpPr/>
          <p:nvPr/>
        </p:nvSpPr>
        <p:spPr>
          <a:xfrm>
            <a:off x="5949742" y="3929116"/>
            <a:ext cx="766377" cy="1839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Pacte mondial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65369DF-8D1D-49E9-93B5-CDC8E8697010}"/>
              </a:ext>
            </a:extLst>
          </p:cNvPr>
          <p:cNvSpPr/>
          <p:nvPr/>
        </p:nvSpPr>
        <p:spPr>
          <a:xfrm>
            <a:off x="2529743" y="3367027"/>
            <a:ext cx="914263" cy="11501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8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6" name="Image 5">
            <a:extLst>
              <a:ext uri="{FF2B5EF4-FFF2-40B4-BE49-F238E27FC236}">
                <a16:creationId xmlns:a16="http://schemas.microsoft.com/office/drawing/2014/main" id="{6C2EED16-0D1B-4AB2-AFF9-096B4DBDB7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4548" y="2847848"/>
            <a:ext cx="446976" cy="410886"/>
          </a:xfrm>
          <a:prstGeom prst="rect">
            <a:avLst/>
          </a:prstGeom>
        </p:spPr>
      </p:pic>
      <p:pic>
        <p:nvPicPr>
          <p:cNvPr id="117" name="Image 21">
            <a:extLst>
              <a:ext uri="{FF2B5EF4-FFF2-40B4-BE49-F238E27FC236}">
                <a16:creationId xmlns:a16="http://schemas.microsoft.com/office/drawing/2014/main" id="{BD9C36DF-64ED-4DD4-A298-063336D2EA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4819" y="3678716"/>
            <a:ext cx="628453" cy="263211"/>
          </a:xfrm>
          <a:prstGeom prst="rect">
            <a:avLst/>
          </a:prstGeom>
          <a:solidFill>
            <a:srgbClr val="FFE600">
              <a:lumMod val="20000"/>
              <a:lumOff val="80000"/>
            </a:srgbClr>
          </a:solidFill>
          <a:ln>
            <a:noFill/>
          </a:ln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615141FE-9F8C-4424-B6A2-4A9DAF2BDB27}"/>
              </a:ext>
            </a:extLst>
          </p:cNvPr>
          <p:cNvSpPr/>
          <p:nvPr/>
        </p:nvSpPr>
        <p:spPr bwMode="auto">
          <a:xfrm>
            <a:off x="7417401" y="4307631"/>
            <a:ext cx="1329285" cy="50013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Attentes conso.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(acte d’achat)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26B862A-8E95-44C8-AFB7-906BF2D7020F}"/>
              </a:ext>
            </a:extLst>
          </p:cNvPr>
          <p:cNvSpPr/>
          <p:nvPr/>
        </p:nvSpPr>
        <p:spPr>
          <a:xfrm>
            <a:off x="3840605" y="5072538"/>
            <a:ext cx="1270597" cy="38037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Questionnaires propres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C239DC15-9D2E-4F37-AAE3-74C70D601FA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r="25530" b="8579"/>
          <a:stretch/>
        </p:blipFill>
        <p:spPr>
          <a:xfrm>
            <a:off x="7508015" y="4727469"/>
            <a:ext cx="384395" cy="44413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9C29F73-5DB3-49E5-A610-1AB2ADECBC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8168" y="4803104"/>
            <a:ext cx="734508" cy="299418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5B8F6DDC-82D2-4BD7-B015-3147143B5E67}"/>
              </a:ext>
            </a:extLst>
          </p:cNvPr>
          <p:cNvSpPr/>
          <p:nvPr/>
        </p:nvSpPr>
        <p:spPr>
          <a:xfrm>
            <a:off x="2402749" y="4480103"/>
            <a:ext cx="965171" cy="2624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 ETS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7CC39AF-1E2E-4EFB-8796-D10CC4807B63}"/>
              </a:ext>
            </a:extLst>
          </p:cNvPr>
          <p:cNvSpPr/>
          <p:nvPr/>
        </p:nvSpPr>
        <p:spPr bwMode="auto">
          <a:xfrm>
            <a:off x="6964281" y="3982504"/>
            <a:ext cx="886277" cy="1487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SASB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42BE2E97-39ED-4EA6-BB3F-51D6F77C4C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874" y="3758550"/>
            <a:ext cx="306376" cy="381026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BD14743C-0D0F-4A33-A5F5-408BABABF5E9}"/>
              </a:ext>
            </a:extLst>
          </p:cNvPr>
          <p:cNvSpPr/>
          <p:nvPr/>
        </p:nvSpPr>
        <p:spPr>
          <a:xfrm>
            <a:off x="1267089" y="4131242"/>
            <a:ext cx="950814" cy="5044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Taxonomie verte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D530C0ED-0F54-421F-B824-6030C612C75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44528"/>
          <a:stretch/>
        </p:blipFill>
        <p:spPr>
          <a:xfrm>
            <a:off x="7828330" y="3485816"/>
            <a:ext cx="731990" cy="2591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7" name="Picture 17" descr="Legrand, 6ème entreprise du CAC 40 reconnue par Science Based ...">
            <a:extLst>
              <a:ext uri="{FF2B5EF4-FFF2-40B4-BE49-F238E27FC236}">
                <a16:creationId xmlns:a16="http://schemas.microsoft.com/office/drawing/2014/main" id="{E2004B4C-2E9B-4F8B-B25D-69D68DEF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1" y="4694810"/>
            <a:ext cx="823395" cy="39002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328ABD3-833F-4608-B0C1-44BD0BD708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42175" y="4632188"/>
            <a:ext cx="504468" cy="70348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F3D76018-E08F-4B14-B991-2F3BC5FA21E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78164" y="4283371"/>
            <a:ext cx="504468" cy="56669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D193F154-4FE8-44EF-AD76-30ABE55B52F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08303" y="3316386"/>
            <a:ext cx="844191" cy="72465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22D7CF21-0E9B-4D87-A05C-B454E695E0D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39507" y="4099707"/>
            <a:ext cx="930958" cy="40086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2DE32AC-36D1-4469-AAEA-B83C5F426BB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68259" y="3391963"/>
            <a:ext cx="559276" cy="527856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A25E110C-65D3-4091-AB3F-E62582C894F5}"/>
              </a:ext>
            </a:extLst>
          </p:cNvPr>
          <p:cNvSpPr/>
          <p:nvPr/>
        </p:nvSpPr>
        <p:spPr bwMode="auto">
          <a:xfrm>
            <a:off x="7467045" y="3214629"/>
            <a:ext cx="1329284" cy="1487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IIRC, ISO14 090, ODDs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6A79F3C-DE4D-4ADC-9E44-82DD95CC7BAD}"/>
              </a:ext>
            </a:extLst>
          </p:cNvPr>
          <p:cNvSpPr/>
          <p:nvPr/>
        </p:nvSpPr>
        <p:spPr>
          <a:xfrm>
            <a:off x="5582304" y="4326590"/>
            <a:ext cx="1609639" cy="37511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Certifications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8BCC42A-1907-48FB-B066-054853FBCC06}"/>
              </a:ext>
            </a:extLst>
          </p:cNvPr>
          <p:cNvSpPr/>
          <p:nvPr/>
        </p:nvSpPr>
        <p:spPr>
          <a:xfrm>
            <a:off x="1341096" y="5025382"/>
            <a:ext cx="1414523" cy="4599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Lois transition énergétique et économie circulaire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B3C70F2-97B0-427E-8989-0BB280040882}"/>
              </a:ext>
            </a:extLst>
          </p:cNvPr>
          <p:cNvSpPr/>
          <p:nvPr/>
        </p:nvSpPr>
        <p:spPr>
          <a:xfrm>
            <a:off x="2590321" y="4816732"/>
            <a:ext cx="858854" cy="6025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Article 75 &amp; 173, Index égalité…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1ABE592-88A1-4860-8357-98BD1EE6310B}"/>
              </a:ext>
            </a:extLst>
          </p:cNvPr>
          <p:cNvSpPr/>
          <p:nvPr/>
        </p:nvSpPr>
        <p:spPr>
          <a:xfrm>
            <a:off x="9173778" y="4929095"/>
            <a:ext cx="1267126" cy="6025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8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Loi Pacte, société à mission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D02B1E5-807A-41A5-90F4-8D860E8686E3}"/>
              </a:ext>
            </a:extLst>
          </p:cNvPr>
          <p:cNvSpPr/>
          <p:nvPr/>
        </p:nvSpPr>
        <p:spPr>
          <a:xfrm>
            <a:off x="1555727" y="2369971"/>
            <a:ext cx="1801382" cy="41330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7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Performance &amp;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09508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B2A27E-2072-47F3-B836-43C4EAC8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tendances réglementaires fortes qui poussent à développer le rôle de la fonction finance sur les informations extra-financières</a:t>
            </a:r>
            <a:endParaRPr lang="fr-FR" sz="2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8957E6-8CCD-4AC7-9B10-700F9C8D3A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  <a:buClr>
                <a:srgbClr val="FFD200"/>
              </a:buClr>
            </a:pPr>
            <a:r>
              <a:rPr lang="fr-FR" dirty="0"/>
              <a:t>La CSRD va standardiser le </a:t>
            </a:r>
            <a:r>
              <a:rPr lang="fr-FR" dirty="0" err="1"/>
              <a:t>reporting</a:t>
            </a:r>
            <a:r>
              <a:rPr lang="fr-FR" dirty="0"/>
              <a:t> extra-financier, augmenter le nombre d’entités concernées et accroître le rôle de la fonction finance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6763A6-B52C-45A3-81D3-F21EEE5DE176}"/>
              </a:ext>
            </a:extLst>
          </p:cNvPr>
          <p:cNvCxnSpPr>
            <a:cxnSpLocks/>
          </p:cNvCxnSpPr>
          <p:nvPr/>
        </p:nvCxnSpPr>
        <p:spPr>
          <a:xfrm>
            <a:off x="506994" y="2934376"/>
            <a:ext cx="11353046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702A49-88C9-49BD-8892-20E93F29CC5E}"/>
              </a:ext>
            </a:extLst>
          </p:cNvPr>
          <p:cNvCxnSpPr>
            <a:cxnSpLocks/>
          </p:cNvCxnSpPr>
          <p:nvPr/>
        </p:nvCxnSpPr>
        <p:spPr>
          <a:xfrm>
            <a:off x="1934051" y="2739000"/>
            <a:ext cx="0" cy="366592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93D4C3-FB39-4FF9-B915-C305CD699076}"/>
              </a:ext>
            </a:extLst>
          </p:cNvPr>
          <p:cNvCxnSpPr>
            <a:cxnSpLocks/>
          </p:cNvCxnSpPr>
          <p:nvPr/>
        </p:nvCxnSpPr>
        <p:spPr>
          <a:xfrm>
            <a:off x="5538736" y="2739000"/>
            <a:ext cx="0" cy="366592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E23E56-9FFD-4685-B35E-36B7E8577CA5}"/>
              </a:ext>
            </a:extLst>
          </p:cNvPr>
          <p:cNvSpPr/>
          <p:nvPr/>
        </p:nvSpPr>
        <p:spPr>
          <a:xfrm>
            <a:off x="292857" y="3212686"/>
            <a:ext cx="328238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EYInterstate Regular" panose="02000503020000020004" pitchFamily="2" charset="0"/>
              </a:rPr>
              <a:t>NFRD / DPEF</a:t>
            </a:r>
          </a:p>
          <a:p>
            <a:pPr algn="ctr"/>
            <a:endParaRPr lang="fr-FR" sz="1200" kern="0" dirty="0">
              <a:solidFill>
                <a:schemeClr val="bg1">
                  <a:lumMod val="100000"/>
                </a:schemeClr>
              </a:solidFill>
              <a:latin typeface="EYInterstate Light" panose="02000506000000020004" pitchFamily="2" charset="0"/>
            </a:endParaRPr>
          </a:p>
          <a:p>
            <a:pPr algn="ctr">
              <a:spcAft>
                <a:spcPts val="600"/>
              </a:spcAft>
            </a:pPr>
            <a:r>
              <a:rPr lang="fr-FR" sz="1300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Entrée en application de la directive européenne 2014/95/UE (Non Financial Reporting Directive) introduisant l’obligation de publier une déclaration de performance extra-financière (DPEF) dans le rapport de gestion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30F5D6-9704-4117-AF6D-2A8DA27F59AA}"/>
              </a:ext>
            </a:extLst>
          </p:cNvPr>
          <p:cNvSpPr/>
          <p:nvPr/>
        </p:nvSpPr>
        <p:spPr>
          <a:xfrm>
            <a:off x="781324" y="2398490"/>
            <a:ext cx="230545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Regular" panose="02000503020000020004" pitchFamily="2" charset="0"/>
              </a:rPr>
              <a:t>Exercice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0C504-AA0E-4E27-BB87-ED8145F83344}"/>
              </a:ext>
            </a:extLst>
          </p:cNvPr>
          <p:cNvSpPr/>
          <p:nvPr/>
        </p:nvSpPr>
        <p:spPr>
          <a:xfrm>
            <a:off x="4386009" y="2208878"/>
            <a:ext cx="230545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Regular" panose="02000503020000020004" pitchFamily="2" charset="0"/>
              </a:rPr>
              <a:t>A partir des exercices 2021 &amp; 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0C1D40-8CE9-4B64-9185-496236D2EA92}"/>
              </a:ext>
            </a:extLst>
          </p:cNvPr>
          <p:cNvSpPr/>
          <p:nvPr/>
        </p:nvSpPr>
        <p:spPr>
          <a:xfrm>
            <a:off x="3638497" y="3202994"/>
            <a:ext cx="4082799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kern="0" dirty="0">
                <a:solidFill>
                  <a:schemeClr val="tx2"/>
                </a:solidFill>
                <a:latin typeface="EYInterstate Regular" panose="02000503020000020004" pitchFamily="2" charset="0"/>
              </a:rPr>
              <a:t>Taxonomie</a:t>
            </a:r>
          </a:p>
          <a:p>
            <a:pPr algn="ctr"/>
            <a:endParaRPr lang="fr-FR" sz="1200" kern="0" dirty="0">
              <a:solidFill>
                <a:schemeClr val="bg1">
                  <a:lumMod val="100000"/>
                </a:schemeClr>
              </a:solidFill>
              <a:latin typeface="EYInterstate Light" panose="02000506000000020004" pitchFamily="2" charset="0"/>
            </a:endParaRPr>
          </a:p>
          <a:p>
            <a:pPr algn="ctr"/>
            <a:r>
              <a:rPr lang="fr-FR" sz="1300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Entrée en application progressive du règlement 2020/852 « taxonomie verte »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300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Etablir les critères qui déterminent si une </a:t>
            </a:r>
            <a:r>
              <a:rPr lang="fr-FR" sz="1300" b="1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activité économique est considérée comme durable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300" b="1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Améliorer la transparence </a:t>
            </a:r>
            <a:r>
              <a:rPr lang="fr-FR" sz="1300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des EIP et des produits financiers sur leur performance environnementale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300" b="1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Rediriger les flux financiers </a:t>
            </a:r>
            <a:r>
              <a:rPr lang="fr-FR" sz="1300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européens vers des activités plus durables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FACB0B-99A7-4DC8-B3EA-2B2BED687EF4}"/>
              </a:ext>
            </a:extLst>
          </p:cNvPr>
          <p:cNvCxnSpPr>
            <a:cxnSpLocks/>
          </p:cNvCxnSpPr>
          <p:nvPr/>
        </p:nvCxnSpPr>
        <p:spPr>
          <a:xfrm>
            <a:off x="9867153" y="2748692"/>
            <a:ext cx="0" cy="366592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4D982-105E-4AA6-BD81-6866DC58D5D5}"/>
              </a:ext>
            </a:extLst>
          </p:cNvPr>
          <p:cNvSpPr/>
          <p:nvPr/>
        </p:nvSpPr>
        <p:spPr>
          <a:xfrm>
            <a:off x="8714426" y="2209517"/>
            <a:ext cx="230545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lang="fr-FR" sz="1600" kern="0" dirty="0">
                <a:solidFill>
                  <a:schemeClr val="bg1"/>
                </a:solidFill>
                <a:latin typeface="EYInterstate Regular" panose="02000503020000020004" pitchFamily="2" charset="0"/>
              </a:rPr>
              <a:t>A partir de l’e</a:t>
            </a:r>
            <a:r>
              <a:rPr kumimoji="0" lang="fr-FR" sz="16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Regular" panose="02000503020000020004" pitchFamily="2" charset="0"/>
              </a:rPr>
              <a:t>xercice</a:t>
            </a: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Regular" panose="02000503020000020004" pitchFamily="2" charset="0"/>
              </a:rPr>
              <a:t>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D732EA-A96D-4912-87CC-426FDC7591C3}"/>
              </a:ext>
            </a:extLst>
          </p:cNvPr>
          <p:cNvSpPr/>
          <p:nvPr/>
        </p:nvSpPr>
        <p:spPr>
          <a:xfrm>
            <a:off x="8044667" y="3212686"/>
            <a:ext cx="366651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kern="0" dirty="0">
                <a:solidFill>
                  <a:schemeClr val="tx2"/>
                </a:solidFill>
                <a:latin typeface="EYInterstate Regular" panose="02000503020000020004" pitchFamily="2" charset="0"/>
              </a:rPr>
              <a:t>CSRD</a:t>
            </a:r>
          </a:p>
          <a:p>
            <a:pPr algn="ctr"/>
            <a:endParaRPr lang="fr-FR" sz="1200" kern="0" dirty="0">
              <a:solidFill>
                <a:schemeClr val="bg1">
                  <a:lumMod val="100000"/>
                </a:schemeClr>
              </a:solidFill>
              <a:latin typeface="EYInterstate Light" panose="02000506000000020004" pitchFamily="2" charset="0"/>
            </a:endParaRPr>
          </a:p>
          <a:p>
            <a:pPr algn="ctr"/>
            <a:r>
              <a:rPr lang="fr-FR" sz="1300" kern="0" dirty="0">
                <a:solidFill>
                  <a:schemeClr val="bg1">
                    <a:lumMod val="100000"/>
                  </a:schemeClr>
                </a:solidFill>
                <a:latin typeface="EYInterstate Light" panose="02000506000000020004" pitchFamily="2" charset="0"/>
              </a:rPr>
              <a:t>Entrée en application progressive de la Corporate Sustainability Reporting Directive visant à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1" kern="0" dirty="0">
                <a:solidFill>
                  <a:schemeClr val="bg1">
                    <a:lumMod val="100000"/>
                  </a:schemeClr>
                </a:solidFill>
                <a:latin typeface="EYInterstate Light" panose="02000506000000020004" pitchFamily="2" charset="0"/>
              </a:rPr>
              <a:t>Responsabiliser </a:t>
            </a:r>
            <a:r>
              <a:rPr lang="fr-FR" sz="1300" kern="0" dirty="0">
                <a:solidFill>
                  <a:schemeClr val="bg1">
                    <a:lumMod val="100000"/>
                  </a:schemeClr>
                </a:solidFill>
                <a:latin typeface="EYInterstate Light" panose="02000506000000020004" pitchFamily="2" charset="0"/>
              </a:rPr>
              <a:t>les entreprises vis-à-vis de leur impact sur la société et l’environnement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1" kern="0" dirty="0">
                <a:solidFill>
                  <a:schemeClr val="bg1">
                    <a:lumMod val="100000"/>
                  </a:schemeClr>
                </a:solidFill>
                <a:latin typeface="EYInterstate Light" panose="02000506000000020004" pitchFamily="2" charset="0"/>
              </a:rPr>
              <a:t>Favoriser l’allocation des financements </a:t>
            </a:r>
            <a:r>
              <a:rPr lang="fr-FR" sz="1300" kern="0" dirty="0">
                <a:solidFill>
                  <a:schemeClr val="bg1">
                    <a:lumMod val="100000"/>
                  </a:schemeClr>
                </a:solidFill>
                <a:latin typeface="EYInterstate Light" panose="02000506000000020004" pitchFamily="2" charset="0"/>
              </a:rPr>
              <a:t>aux sociétés et activités durables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1" kern="0" dirty="0">
                <a:solidFill>
                  <a:schemeClr val="bg1">
                    <a:lumMod val="100000"/>
                  </a:schemeClr>
                </a:solidFill>
                <a:latin typeface="EYInterstate Light" panose="02000506000000020004" pitchFamily="2" charset="0"/>
              </a:rPr>
              <a:t>Standardiser le </a:t>
            </a:r>
            <a:r>
              <a:rPr lang="fr-FR" sz="1300" b="1" kern="0" dirty="0" err="1">
                <a:solidFill>
                  <a:schemeClr val="bg1">
                    <a:lumMod val="100000"/>
                  </a:schemeClr>
                </a:solidFill>
                <a:latin typeface="EYInterstate Light" panose="02000506000000020004" pitchFamily="2" charset="0"/>
              </a:rPr>
              <a:t>reporting</a:t>
            </a:r>
            <a:r>
              <a:rPr lang="fr-FR" sz="1300" b="1" kern="0" dirty="0">
                <a:solidFill>
                  <a:schemeClr val="bg1">
                    <a:lumMod val="100000"/>
                  </a:schemeClr>
                </a:solidFill>
                <a:latin typeface="EYInterstate Light" panose="02000506000000020004" pitchFamily="2" charset="0"/>
              </a:rPr>
              <a:t> </a:t>
            </a:r>
            <a:r>
              <a:rPr lang="fr-FR" sz="1300" kern="0" dirty="0">
                <a:solidFill>
                  <a:schemeClr val="bg1">
                    <a:lumMod val="100000"/>
                  </a:schemeClr>
                </a:solidFill>
                <a:latin typeface="EYInterstate Light" panose="02000506000000020004" pitchFamily="2" charset="0"/>
              </a:rPr>
              <a:t>extra-financier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6A5EB5-2DEC-40EB-A0BB-8CCBF63F05DE}"/>
              </a:ext>
            </a:extLst>
          </p:cNvPr>
          <p:cNvSpPr/>
          <p:nvPr/>
        </p:nvSpPr>
        <p:spPr>
          <a:xfrm>
            <a:off x="226339" y="4925082"/>
            <a:ext cx="3282389" cy="102330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&gt; 500 salariés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Entités cotées : &gt;40 m€ CA ou &gt; 20 m€ bilan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Entités non cotées : &gt;100 m€ CA ou bilan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549193-193B-4E9A-8C88-44CE59677BE3}"/>
              </a:ext>
            </a:extLst>
          </p:cNvPr>
          <p:cNvSpPr/>
          <p:nvPr/>
        </p:nvSpPr>
        <p:spPr>
          <a:xfrm>
            <a:off x="8044293" y="5557029"/>
            <a:ext cx="3535082" cy="50218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chemeClr val="bg1">
                    <a:lumMod val="100000"/>
                  </a:schemeClr>
                </a:solidFill>
                <a:latin typeface="EYInterstate Light" panose="02000506000000020004" pitchFamily="2" charset="0"/>
              </a:rPr>
              <a:t>Les seuils sont évolutifs dans le temps </a:t>
            </a:r>
            <a:r>
              <a:rPr lang="fr-FR" sz="1200" i="1" kern="0">
                <a:solidFill>
                  <a:schemeClr val="bg1">
                    <a:lumMod val="100000"/>
                  </a:schemeClr>
                </a:solidFill>
                <a:latin typeface="EYInterstate Light" panose="02000506000000020004" pitchFamily="2" charset="0"/>
              </a:rPr>
              <a:t>(voir slides suivantes)</a:t>
            </a:r>
            <a:endParaRPr lang="fr-FR" sz="1200" i="1" kern="0" dirty="0">
              <a:solidFill>
                <a:schemeClr val="bg1">
                  <a:lumMod val="100000"/>
                </a:schemeClr>
              </a:solidFill>
              <a:latin typeface="EYInterstate Light" panose="02000506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846223-42A0-4907-BED5-B1BA12F3FF1D}"/>
              </a:ext>
            </a:extLst>
          </p:cNvPr>
          <p:cNvSpPr/>
          <p:nvPr/>
        </p:nvSpPr>
        <p:spPr>
          <a:xfrm>
            <a:off x="3766241" y="5587676"/>
            <a:ext cx="3668142" cy="8587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fr-FR" sz="1200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2022 : EIP &amp; cotées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&gt; 500 salariés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&gt;40 m€ CA ou &gt; 20 m€ bilan</a:t>
            </a:r>
          </a:p>
          <a:p>
            <a:pPr lvl="0"/>
            <a:r>
              <a:rPr lang="fr-FR" sz="1200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2024 : mêmes seuils que CSRD</a:t>
            </a:r>
          </a:p>
        </p:txBody>
      </p:sp>
    </p:spTree>
    <p:extLst>
      <p:ext uri="{BB962C8B-B14F-4D97-AF65-F5344CB8AC3E}">
        <p14:creationId xmlns:p14="http://schemas.microsoft.com/office/powerpoint/2010/main" val="337555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B2A27E-2072-47F3-B836-43C4EAC8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089" y="294200"/>
            <a:ext cx="10049344" cy="590400"/>
          </a:xfrm>
        </p:spPr>
        <p:txBody>
          <a:bodyPr/>
          <a:lstStyle/>
          <a:p>
            <a:r>
              <a:rPr lang="fr-FR" dirty="0"/>
              <a:t>La CSRD va structurer les obligations de </a:t>
            </a:r>
            <a:r>
              <a:rPr lang="fr-FR" dirty="0" err="1"/>
              <a:t>reporting</a:t>
            </a:r>
            <a:endParaRPr lang="fr-FR" sz="20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D29D8F-DFAE-487E-9DFB-0C3D3D820478}"/>
              </a:ext>
            </a:extLst>
          </p:cNvPr>
          <p:cNvSpPr/>
          <p:nvPr/>
        </p:nvSpPr>
        <p:spPr>
          <a:xfrm>
            <a:off x="499566" y="24521"/>
            <a:ext cx="972000" cy="972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CSRD</a:t>
            </a:r>
          </a:p>
        </p:txBody>
      </p:sp>
      <p:sp>
        <p:nvSpPr>
          <p:cNvPr id="40" name="Down Arrow 54">
            <a:extLst>
              <a:ext uri="{FF2B5EF4-FFF2-40B4-BE49-F238E27FC236}">
                <a16:creationId xmlns:a16="http://schemas.microsoft.com/office/drawing/2014/main" id="{B85C867C-9EF7-416C-9012-AC2747F19278}"/>
              </a:ext>
            </a:extLst>
          </p:cNvPr>
          <p:cNvSpPr>
            <a:spLocks/>
          </p:cNvSpPr>
          <p:nvPr/>
        </p:nvSpPr>
        <p:spPr>
          <a:xfrm rot="16200000">
            <a:off x="7654017" y="4553856"/>
            <a:ext cx="106241" cy="347712"/>
          </a:xfrm>
          <a:prstGeom prst="downArrow">
            <a:avLst/>
          </a:prstGeom>
          <a:solidFill>
            <a:srgbClr val="C4C4CD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8211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8826" tIns="39413" rIns="78826" bIns="39413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41" name="Down Arrow 55">
            <a:extLst>
              <a:ext uri="{FF2B5EF4-FFF2-40B4-BE49-F238E27FC236}">
                <a16:creationId xmlns:a16="http://schemas.microsoft.com/office/drawing/2014/main" id="{9CA3307E-4FCD-4C87-9AAC-E28B4E55B983}"/>
              </a:ext>
            </a:extLst>
          </p:cNvPr>
          <p:cNvSpPr>
            <a:spLocks/>
          </p:cNvSpPr>
          <p:nvPr/>
        </p:nvSpPr>
        <p:spPr>
          <a:xfrm rot="16200000">
            <a:off x="7654017" y="5156712"/>
            <a:ext cx="106241" cy="347712"/>
          </a:xfrm>
          <a:prstGeom prst="downArrow">
            <a:avLst/>
          </a:prstGeom>
          <a:solidFill>
            <a:srgbClr val="C4C4CD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8211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8826" tIns="39413" rIns="78826" bIns="39413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FD84209-7D73-4AFD-A4F5-C6EA6C5BDD72}"/>
              </a:ext>
            </a:extLst>
          </p:cNvPr>
          <p:cNvSpPr/>
          <p:nvPr/>
        </p:nvSpPr>
        <p:spPr>
          <a:xfrm>
            <a:off x="598043" y="1234841"/>
            <a:ext cx="6000878" cy="698561"/>
          </a:xfrm>
          <a:prstGeom prst="rect">
            <a:avLst/>
          </a:prstGeom>
          <a:noFill/>
        </p:spPr>
        <p:txBody>
          <a:bodyPr wrap="square" lIns="0" tIns="42856" rIns="85712" bIns="42856" numCol="1" anchor="t" anchorCtr="0">
            <a:noAutofit/>
          </a:bodyPr>
          <a:lstStyle/>
          <a:p>
            <a:pPr lvl="0" defTabSz="609585">
              <a:defRPr/>
            </a:pPr>
            <a:r>
              <a:rPr lang="fr-FR" sz="1600" dirty="0">
                <a:solidFill>
                  <a:schemeClr val="bg1"/>
                </a:solidFill>
                <a:latin typeface="EYInterstate" panose="02000503020000020004" pitchFamily="2" charset="0"/>
              </a:rPr>
              <a:t>Les entreprises doivent reporter 3 catégories d’information sur 3 thématiques à 3 niveaux (règle des 3x3x3).</a:t>
            </a:r>
          </a:p>
        </p:txBody>
      </p:sp>
      <p:sp>
        <p:nvSpPr>
          <p:cNvPr id="43" name="object 224">
            <a:extLst>
              <a:ext uri="{FF2B5EF4-FFF2-40B4-BE49-F238E27FC236}">
                <a16:creationId xmlns:a16="http://schemas.microsoft.com/office/drawing/2014/main" id="{771861FB-1323-45E4-A1A7-C31AEA9DFE0B}"/>
              </a:ext>
            </a:extLst>
          </p:cNvPr>
          <p:cNvSpPr txBox="1">
            <a:spLocks/>
          </p:cNvSpPr>
          <p:nvPr/>
        </p:nvSpPr>
        <p:spPr>
          <a:xfrm>
            <a:off x="1692001" y="2013725"/>
            <a:ext cx="2544581" cy="226499"/>
          </a:xfrm>
          <a:prstGeom prst="rect">
            <a:avLst/>
          </a:prstGeom>
        </p:spPr>
        <p:txBody>
          <a:bodyPr vert="horz" wrap="square" lIns="0" tIns="10948" rIns="0" bIns="0" rtlCol="0">
            <a:spAutoFit/>
          </a:bodyPr>
          <a:lstStyle/>
          <a:p>
            <a:pPr marL="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 panose="02000506000000020004" pitchFamily="2" charset="0"/>
              </a:rPr>
              <a:t>3 zones de reporting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4C1407-FC6A-4017-AFB5-67406D7E9BAF}"/>
              </a:ext>
            </a:extLst>
          </p:cNvPr>
          <p:cNvSpPr>
            <a:spLocks/>
          </p:cNvSpPr>
          <p:nvPr/>
        </p:nvSpPr>
        <p:spPr>
          <a:xfrm>
            <a:off x="1692002" y="2756117"/>
            <a:ext cx="2784882" cy="1044279"/>
          </a:xfrm>
          <a:prstGeom prst="rect">
            <a:avLst/>
          </a:prstGeom>
          <a:solidFill>
            <a:srgbClr val="747480">
              <a:alpha val="25000"/>
            </a:srgbClr>
          </a:solidFill>
          <a:ln w="1094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2068" tIns="62068" rIns="62068" bIns="62068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IN" sz="948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Stratégie</a:t>
            </a:r>
            <a:r>
              <a:rPr kumimoji="0" lang="en-IN" sz="948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 et </a:t>
            </a:r>
            <a:r>
              <a:rPr kumimoji="0" lang="en-IN" sz="948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modèle</a:t>
            </a:r>
            <a:r>
              <a:rPr kumimoji="0" lang="en-IN" sz="948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 </a:t>
            </a:r>
            <a:r>
              <a:rPr kumimoji="0" lang="en-IN" sz="948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d’affaires</a:t>
            </a:r>
            <a:endParaRPr kumimoji="0" lang="en-IN" sz="94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IN" sz="948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Gouvernance</a:t>
            </a:r>
            <a:r>
              <a:rPr kumimoji="0" lang="en-IN" sz="948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 et organisation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IN" sz="948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Impacts, risques et </a:t>
            </a:r>
            <a:r>
              <a:rPr kumimoji="0" lang="en-IN" sz="948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opportunités</a:t>
            </a:r>
            <a:endParaRPr kumimoji="0" lang="en-IN" sz="94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152149-A288-4DB6-AF97-EFAF25ED0AB9}"/>
              </a:ext>
            </a:extLst>
          </p:cNvPr>
          <p:cNvSpPr>
            <a:spLocks/>
          </p:cNvSpPr>
          <p:nvPr/>
        </p:nvSpPr>
        <p:spPr>
          <a:xfrm>
            <a:off x="4673642" y="2756117"/>
            <a:ext cx="2844481" cy="1044279"/>
          </a:xfrm>
          <a:prstGeom prst="rect">
            <a:avLst/>
          </a:prstGeom>
          <a:solidFill>
            <a:srgbClr val="747480">
              <a:alpha val="25000"/>
            </a:srgbClr>
          </a:solidFill>
          <a:ln w="1094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2068" tIns="62068" rIns="62068" bIns="62068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IN" sz="948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Pour tout impact, </a:t>
            </a:r>
            <a:r>
              <a:rPr kumimoji="0" lang="en-IN" sz="948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risque</a:t>
            </a:r>
            <a:r>
              <a:rPr kumimoji="0" lang="en-IN" sz="948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 et </a:t>
            </a:r>
            <a:r>
              <a:rPr kumimoji="0" lang="en-IN" sz="948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opportunité</a:t>
            </a:r>
            <a:r>
              <a:rPr kumimoji="0" lang="en-IN" sz="948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 matériel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IN" sz="948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Politiques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IN" sz="948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Objectifs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IN" sz="948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Actions et </a:t>
            </a:r>
            <a:r>
              <a:rPr kumimoji="0" lang="en-IN" sz="948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ressources</a:t>
            </a:r>
            <a:endParaRPr kumimoji="0" lang="en-IN" sz="94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26DE5A9-9F51-4AB5-A024-A4B7F0F06974}"/>
              </a:ext>
            </a:extLst>
          </p:cNvPr>
          <p:cNvSpPr>
            <a:spLocks/>
          </p:cNvSpPr>
          <p:nvPr/>
        </p:nvSpPr>
        <p:spPr>
          <a:xfrm>
            <a:off x="7715117" y="2756117"/>
            <a:ext cx="2784882" cy="1044279"/>
          </a:xfrm>
          <a:prstGeom prst="rect">
            <a:avLst/>
          </a:prstGeom>
          <a:solidFill>
            <a:srgbClr val="747480">
              <a:alpha val="25000"/>
            </a:srgbClr>
          </a:solidFill>
          <a:ln w="1094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2068" tIns="62068" rIns="62068" bIns="62068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IN" sz="948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Par </a:t>
            </a:r>
            <a:r>
              <a:rPr kumimoji="0" lang="en-IN" sz="948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sujet</a:t>
            </a:r>
            <a:r>
              <a:rPr kumimoji="0" lang="en-IN" sz="948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 ESG matériel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lang="en-IN" sz="948" b="1" kern="0" dirty="0">
                <a:solidFill>
                  <a:srgbClr val="FFFFFF"/>
                </a:solidFill>
                <a:latin typeface="EYInterstate Light" panose="02000506000000020004" pitchFamily="2" charset="0"/>
              </a:rPr>
              <a:t>KPIs et performance vis-à-vis des </a:t>
            </a:r>
            <a:r>
              <a:rPr lang="en-IN" sz="948" b="1" kern="0" dirty="0" err="1">
                <a:solidFill>
                  <a:srgbClr val="FFFFFF"/>
                </a:solidFill>
                <a:latin typeface="EYInterstate Light" panose="02000506000000020004" pitchFamily="2" charset="0"/>
              </a:rPr>
              <a:t>objectifs</a:t>
            </a:r>
            <a:endParaRPr lang="en-IN" sz="948" b="1" kern="0" dirty="0">
              <a:solidFill>
                <a:srgbClr val="FFFFFF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A7C8D0-0FAF-48E6-B990-433953C7A500}"/>
              </a:ext>
            </a:extLst>
          </p:cNvPr>
          <p:cNvSpPr>
            <a:spLocks/>
          </p:cNvSpPr>
          <p:nvPr/>
        </p:nvSpPr>
        <p:spPr>
          <a:xfrm>
            <a:off x="1692002" y="2315181"/>
            <a:ext cx="2779985" cy="46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62068" tIns="62068" rIns="62068" bIns="62068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1. </a:t>
            </a:r>
            <a:r>
              <a:rPr kumimoji="0" lang="en-IN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Stratégie</a:t>
            </a: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AEEEA2-2076-46B9-93FD-D12330DD0AD4}"/>
              </a:ext>
            </a:extLst>
          </p:cNvPr>
          <p:cNvSpPr>
            <a:spLocks/>
          </p:cNvSpPr>
          <p:nvPr/>
        </p:nvSpPr>
        <p:spPr>
          <a:xfrm>
            <a:off x="4673642" y="2315181"/>
            <a:ext cx="2844481" cy="46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62068" tIns="62068" rIns="62068" bIns="62068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2. Mise </a:t>
            </a:r>
            <a:r>
              <a:rPr kumimoji="0" lang="en-IN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en</a:t>
            </a: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 oeuvre</a:t>
            </a: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6C22BE-043D-4C6E-A7E9-3BF9341CC2BD}"/>
              </a:ext>
            </a:extLst>
          </p:cNvPr>
          <p:cNvSpPr>
            <a:spLocks/>
          </p:cNvSpPr>
          <p:nvPr/>
        </p:nvSpPr>
        <p:spPr>
          <a:xfrm>
            <a:off x="7715117" y="2315181"/>
            <a:ext cx="2784882" cy="46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62068" tIns="62068" rIns="62068" bIns="62068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3. Performance</a:t>
            </a: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C2F6B5F-F7AA-4F55-B783-7925C2F181CF}"/>
              </a:ext>
            </a:extLst>
          </p:cNvPr>
          <p:cNvSpPr>
            <a:spLocks/>
          </p:cNvSpPr>
          <p:nvPr/>
        </p:nvSpPr>
        <p:spPr>
          <a:xfrm rot="5400000">
            <a:off x="10031999" y="2314580"/>
            <a:ext cx="468000" cy="468000"/>
          </a:xfrm>
          <a:prstGeom prst="rect">
            <a:avLst/>
          </a:prstGeom>
          <a:solidFill>
            <a:srgbClr val="FFE600"/>
          </a:solidFill>
          <a:ln w="16422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826" tIns="39413" rIns="78826" bIns="39413" rtlCol="0" anchor="t" anchorCtr="0"/>
          <a:lstStyle/>
          <a:p>
            <a:pPr algn="ctr"/>
            <a:endParaRPr lang="en-IN" sz="1200" kern="0" dirty="0">
              <a:solidFill>
                <a:srgbClr val="2E2E38"/>
              </a:solidFill>
              <a:latin typeface="EYInterstate Light"/>
            </a:endParaRPr>
          </a:p>
        </p:txBody>
      </p:sp>
      <p:pic>
        <p:nvPicPr>
          <p:cNvPr id="51" name="Graphic 50" descr="Checklist outline">
            <a:extLst>
              <a:ext uri="{FF2B5EF4-FFF2-40B4-BE49-F238E27FC236}">
                <a16:creationId xmlns:a16="http://schemas.microsoft.com/office/drawing/2014/main" id="{67EED8F8-5FB4-4F84-85DA-3147665EC1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3742" y="2386323"/>
            <a:ext cx="324514" cy="32451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ACCF87B-A9D5-4CD3-A632-2133A660CFE6}"/>
              </a:ext>
            </a:extLst>
          </p:cNvPr>
          <p:cNvSpPr>
            <a:spLocks/>
          </p:cNvSpPr>
          <p:nvPr/>
        </p:nvSpPr>
        <p:spPr>
          <a:xfrm rot="5400000">
            <a:off x="7050123" y="2315181"/>
            <a:ext cx="468001" cy="468000"/>
          </a:xfrm>
          <a:prstGeom prst="rect">
            <a:avLst/>
          </a:prstGeom>
          <a:solidFill>
            <a:srgbClr val="FFE600"/>
          </a:solidFill>
          <a:ln w="16422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826" tIns="39413" rIns="78826" bIns="39413" rtlCol="0" anchor="t" anchorCtr="0"/>
          <a:lstStyle/>
          <a:p>
            <a:pPr algn="ctr"/>
            <a:endParaRPr lang="en-IN" sz="1200" kern="0" dirty="0">
              <a:solidFill>
                <a:srgbClr val="2E2E38"/>
              </a:solidFill>
              <a:latin typeface="EYInterstate Light"/>
            </a:endParaRPr>
          </a:p>
        </p:txBody>
      </p:sp>
      <p:grpSp>
        <p:nvGrpSpPr>
          <p:cNvPr id="53" name="Graphic 56" descr="Circular flowchart outline">
            <a:extLst>
              <a:ext uri="{FF2B5EF4-FFF2-40B4-BE49-F238E27FC236}">
                <a16:creationId xmlns:a16="http://schemas.microsoft.com/office/drawing/2014/main" id="{327F5E06-8045-46B9-8B4C-B250E404EE48}"/>
              </a:ext>
            </a:extLst>
          </p:cNvPr>
          <p:cNvGrpSpPr/>
          <p:nvPr/>
        </p:nvGrpSpPr>
        <p:grpSpPr>
          <a:xfrm>
            <a:off x="7130397" y="2391200"/>
            <a:ext cx="327398" cy="322437"/>
            <a:chOff x="7274148" y="2418512"/>
            <a:chExt cx="252815" cy="248983"/>
          </a:xfrm>
          <a:solidFill>
            <a:srgbClr val="2E2E38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EFE9853-1768-43FB-9FF6-1173F707C99A}"/>
                </a:ext>
              </a:extLst>
            </p:cNvPr>
            <p:cNvSpPr/>
            <p:nvPr/>
          </p:nvSpPr>
          <p:spPr>
            <a:xfrm>
              <a:off x="7369911" y="2418512"/>
              <a:ext cx="61288" cy="61288"/>
            </a:xfrm>
            <a:custGeom>
              <a:avLst/>
              <a:gdLst>
                <a:gd name="connsiteX0" fmla="*/ 30644 w 61288"/>
                <a:gd name="connsiteY0" fmla="*/ 61289 h 61288"/>
                <a:gd name="connsiteX1" fmla="*/ 61289 w 61288"/>
                <a:gd name="connsiteY1" fmla="*/ 30644 h 61288"/>
                <a:gd name="connsiteX2" fmla="*/ 30644 w 61288"/>
                <a:gd name="connsiteY2" fmla="*/ 0 h 61288"/>
                <a:gd name="connsiteX3" fmla="*/ 0 w 61288"/>
                <a:gd name="connsiteY3" fmla="*/ 30644 h 61288"/>
                <a:gd name="connsiteX4" fmla="*/ 30644 w 61288"/>
                <a:gd name="connsiteY4" fmla="*/ 61289 h 61288"/>
                <a:gd name="connsiteX5" fmla="*/ 30644 w 61288"/>
                <a:gd name="connsiteY5" fmla="*/ 7661 h 61288"/>
                <a:gd name="connsiteX6" fmla="*/ 53628 w 61288"/>
                <a:gd name="connsiteY6" fmla="*/ 30644 h 61288"/>
                <a:gd name="connsiteX7" fmla="*/ 30644 w 61288"/>
                <a:gd name="connsiteY7" fmla="*/ 53628 h 61288"/>
                <a:gd name="connsiteX8" fmla="*/ 7661 w 61288"/>
                <a:gd name="connsiteY8" fmla="*/ 30644 h 61288"/>
                <a:gd name="connsiteX9" fmla="*/ 30644 w 61288"/>
                <a:gd name="connsiteY9" fmla="*/ 7661 h 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88" h="61288">
                  <a:moveTo>
                    <a:pt x="30644" y="61289"/>
                  </a:moveTo>
                  <a:cubicBezTo>
                    <a:pt x="47569" y="61289"/>
                    <a:pt x="61289" y="47569"/>
                    <a:pt x="61289" y="30644"/>
                  </a:cubicBezTo>
                  <a:cubicBezTo>
                    <a:pt x="61289" y="13720"/>
                    <a:pt x="47569" y="0"/>
                    <a:pt x="30644" y="0"/>
                  </a:cubicBezTo>
                  <a:cubicBezTo>
                    <a:pt x="13720" y="0"/>
                    <a:pt x="0" y="13720"/>
                    <a:pt x="0" y="30644"/>
                  </a:cubicBezTo>
                  <a:cubicBezTo>
                    <a:pt x="19" y="47561"/>
                    <a:pt x="13728" y="61270"/>
                    <a:pt x="30644" y="61289"/>
                  </a:cubicBezTo>
                  <a:close/>
                  <a:moveTo>
                    <a:pt x="30644" y="7661"/>
                  </a:moveTo>
                  <a:cubicBezTo>
                    <a:pt x="43338" y="7661"/>
                    <a:pt x="53628" y="17951"/>
                    <a:pt x="53628" y="30644"/>
                  </a:cubicBezTo>
                  <a:cubicBezTo>
                    <a:pt x="53628" y="43338"/>
                    <a:pt x="43338" y="53628"/>
                    <a:pt x="30644" y="53628"/>
                  </a:cubicBezTo>
                  <a:cubicBezTo>
                    <a:pt x="17951" y="53628"/>
                    <a:pt x="7661" y="43338"/>
                    <a:pt x="7661" y="30644"/>
                  </a:cubicBezTo>
                  <a:cubicBezTo>
                    <a:pt x="7676" y="17957"/>
                    <a:pt x="17957" y="7676"/>
                    <a:pt x="30644" y="7661"/>
                  </a:cubicBezTo>
                  <a:close/>
                </a:path>
              </a:pathLst>
            </a:custGeom>
            <a:solidFill>
              <a:srgbClr val="2E2E38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D32A422-45DF-4762-9F69-998ACE262ED7}"/>
                </a:ext>
              </a:extLst>
            </p:cNvPr>
            <p:cNvSpPr/>
            <p:nvPr/>
          </p:nvSpPr>
          <p:spPr>
            <a:xfrm>
              <a:off x="7274148" y="2579394"/>
              <a:ext cx="61288" cy="61288"/>
            </a:xfrm>
            <a:custGeom>
              <a:avLst/>
              <a:gdLst>
                <a:gd name="connsiteX0" fmla="*/ 30644 w 61288"/>
                <a:gd name="connsiteY0" fmla="*/ 61289 h 61288"/>
                <a:gd name="connsiteX1" fmla="*/ 61289 w 61288"/>
                <a:gd name="connsiteY1" fmla="*/ 30644 h 61288"/>
                <a:gd name="connsiteX2" fmla="*/ 30644 w 61288"/>
                <a:gd name="connsiteY2" fmla="*/ 0 h 61288"/>
                <a:gd name="connsiteX3" fmla="*/ 0 w 61288"/>
                <a:gd name="connsiteY3" fmla="*/ 30644 h 61288"/>
                <a:gd name="connsiteX4" fmla="*/ 30644 w 61288"/>
                <a:gd name="connsiteY4" fmla="*/ 61289 h 61288"/>
                <a:gd name="connsiteX5" fmla="*/ 30644 w 61288"/>
                <a:gd name="connsiteY5" fmla="*/ 7661 h 61288"/>
                <a:gd name="connsiteX6" fmla="*/ 53628 w 61288"/>
                <a:gd name="connsiteY6" fmla="*/ 30644 h 61288"/>
                <a:gd name="connsiteX7" fmla="*/ 30644 w 61288"/>
                <a:gd name="connsiteY7" fmla="*/ 53628 h 61288"/>
                <a:gd name="connsiteX8" fmla="*/ 7661 w 61288"/>
                <a:gd name="connsiteY8" fmla="*/ 30644 h 61288"/>
                <a:gd name="connsiteX9" fmla="*/ 30644 w 61288"/>
                <a:gd name="connsiteY9" fmla="*/ 7661 h 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88" h="61288">
                  <a:moveTo>
                    <a:pt x="30644" y="61289"/>
                  </a:moveTo>
                  <a:cubicBezTo>
                    <a:pt x="47569" y="61289"/>
                    <a:pt x="61289" y="47569"/>
                    <a:pt x="61289" y="30644"/>
                  </a:cubicBezTo>
                  <a:cubicBezTo>
                    <a:pt x="61289" y="13720"/>
                    <a:pt x="47569" y="0"/>
                    <a:pt x="30644" y="0"/>
                  </a:cubicBezTo>
                  <a:cubicBezTo>
                    <a:pt x="13720" y="0"/>
                    <a:pt x="0" y="13720"/>
                    <a:pt x="0" y="30644"/>
                  </a:cubicBezTo>
                  <a:cubicBezTo>
                    <a:pt x="19" y="47561"/>
                    <a:pt x="13728" y="61270"/>
                    <a:pt x="30644" y="61289"/>
                  </a:cubicBezTo>
                  <a:close/>
                  <a:moveTo>
                    <a:pt x="30644" y="7661"/>
                  </a:moveTo>
                  <a:cubicBezTo>
                    <a:pt x="43338" y="7661"/>
                    <a:pt x="53628" y="17951"/>
                    <a:pt x="53628" y="30644"/>
                  </a:cubicBezTo>
                  <a:cubicBezTo>
                    <a:pt x="53628" y="43338"/>
                    <a:pt x="43338" y="53628"/>
                    <a:pt x="30644" y="53628"/>
                  </a:cubicBezTo>
                  <a:cubicBezTo>
                    <a:pt x="17951" y="53628"/>
                    <a:pt x="7661" y="43338"/>
                    <a:pt x="7661" y="30644"/>
                  </a:cubicBezTo>
                  <a:cubicBezTo>
                    <a:pt x="7676" y="17957"/>
                    <a:pt x="17957" y="7676"/>
                    <a:pt x="30644" y="7661"/>
                  </a:cubicBezTo>
                  <a:close/>
                </a:path>
              </a:pathLst>
            </a:custGeom>
            <a:solidFill>
              <a:srgbClr val="2E2E38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A9A6A9-1BB8-4612-B2D3-287E0D2F980C}"/>
                </a:ext>
              </a:extLst>
            </p:cNvPr>
            <p:cNvSpPr/>
            <p:nvPr/>
          </p:nvSpPr>
          <p:spPr>
            <a:xfrm>
              <a:off x="7440926" y="2453557"/>
              <a:ext cx="70721" cy="116934"/>
            </a:xfrm>
            <a:custGeom>
              <a:avLst/>
              <a:gdLst>
                <a:gd name="connsiteX0" fmla="*/ 63055 w 70721"/>
                <a:gd name="connsiteY0" fmla="*/ 102854 h 116934"/>
                <a:gd name="connsiteX1" fmla="*/ 62323 w 70721"/>
                <a:gd name="connsiteY1" fmla="*/ 114966 h 116934"/>
                <a:gd name="connsiteX2" fmla="*/ 69792 w 70721"/>
                <a:gd name="connsiteY2" fmla="*/ 116935 h 116934"/>
                <a:gd name="connsiteX3" fmla="*/ 1532 w 70721"/>
                <a:gd name="connsiteY3" fmla="*/ 0 h 116934"/>
                <a:gd name="connsiteX4" fmla="*/ 0 w 70721"/>
                <a:gd name="connsiteY4" fmla="*/ 7634 h 116934"/>
                <a:gd name="connsiteX5" fmla="*/ 63055 w 70721"/>
                <a:gd name="connsiteY5" fmla="*/ 102854 h 11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21" h="116934">
                  <a:moveTo>
                    <a:pt x="63055" y="102854"/>
                  </a:moveTo>
                  <a:cubicBezTo>
                    <a:pt x="63045" y="106902"/>
                    <a:pt x="62801" y="110946"/>
                    <a:pt x="62323" y="114966"/>
                  </a:cubicBezTo>
                  <a:cubicBezTo>
                    <a:pt x="64868" y="115389"/>
                    <a:pt x="67369" y="116048"/>
                    <a:pt x="69792" y="116935"/>
                  </a:cubicBezTo>
                  <a:cubicBezTo>
                    <a:pt x="76285" y="66968"/>
                    <a:pt x="48234" y="18915"/>
                    <a:pt x="1532" y="0"/>
                  </a:cubicBezTo>
                  <a:cubicBezTo>
                    <a:pt x="1261" y="2587"/>
                    <a:pt x="748" y="5143"/>
                    <a:pt x="0" y="7634"/>
                  </a:cubicBezTo>
                  <a:cubicBezTo>
                    <a:pt x="38198" y="23874"/>
                    <a:pt x="63012" y="61347"/>
                    <a:pt x="63055" y="102854"/>
                  </a:cubicBezTo>
                  <a:close/>
                </a:path>
              </a:pathLst>
            </a:custGeom>
            <a:solidFill>
              <a:srgbClr val="2E2E38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3096F4E-B991-4565-91BE-FEC89F7E30DC}"/>
                </a:ext>
              </a:extLst>
            </p:cNvPr>
            <p:cNvSpPr/>
            <p:nvPr/>
          </p:nvSpPr>
          <p:spPr>
            <a:xfrm>
              <a:off x="7331016" y="2637596"/>
              <a:ext cx="139048" cy="29899"/>
            </a:xfrm>
            <a:custGeom>
              <a:avLst/>
              <a:gdLst>
                <a:gd name="connsiteX0" fmla="*/ 69540 w 139048"/>
                <a:gd name="connsiteY0" fmla="*/ 22240 h 29899"/>
                <a:gd name="connsiteX1" fmla="*/ 5570 w 139048"/>
                <a:gd name="connsiteY1" fmla="*/ 0 h 29899"/>
                <a:gd name="connsiteX2" fmla="*/ 0 w 139048"/>
                <a:gd name="connsiteY2" fmla="*/ 5363 h 29899"/>
                <a:gd name="connsiteX3" fmla="*/ 139049 w 139048"/>
                <a:gd name="connsiteY3" fmla="*/ 5363 h 29899"/>
                <a:gd name="connsiteX4" fmla="*/ 133479 w 139048"/>
                <a:gd name="connsiteY4" fmla="*/ 0 h 29899"/>
                <a:gd name="connsiteX5" fmla="*/ 69540 w 139048"/>
                <a:gd name="connsiteY5" fmla="*/ 22240 h 2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048" h="29899">
                  <a:moveTo>
                    <a:pt x="69540" y="22240"/>
                  </a:moveTo>
                  <a:cubicBezTo>
                    <a:pt x="46317" y="22258"/>
                    <a:pt x="23772" y="14420"/>
                    <a:pt x="5570" y="0"/>
                  </a:cubicBezTo>
                  <a:cubicBezTo>
                    <a:pt x="3880" y="1954"/>
                    <a:pt x="2016" y="3749"/>
                    <a:pt x="0" y="5363"/>
                  </a:cubicBezTo>
                  <a:cubicBezTo>
                    <a:pt x="40577" y="38078"/>
                    <a:pt x="98472" y="38078"/>
                    <a:pt x="139049" y="5363"/>
                  </a:cubicBezTo>
                  <a:cubicBezTo>
                    <a:pt x="137032" y="3749"/>
                    <a:pt x="135168" y="1954"/>
                    <a:pt x="133479" y="0"/>
                  </a:cubicBezTo>
                  <a:cubicBezTo>
                    <a:pt x="115285" y="14413"/>
                    <a:pt x="92751" y="22251"/>
                    <a:pt x="69540" y="22240"/>
                  </a:cubicBezTo>
                  <a:close/>
                </a:path>
              </a:pathLst>
            </a:custGeom>
            <a:solidFill>
              <a:srgbClr val="2E2E38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5D66874-0791-445F-9A0C-5B64BD613AA9}"/>
                </a:ext>
              </a:extLst>
            </p:cNvPr>
            <p:cNvSpPr/>
            <p:nvPr/>
          </p:nvSpPr>
          <p:spPr>
            <a:xfrm>
              <a:off x="7289472" y="2453557"/>
              <a:ext cx="70721" cy="116934"/>
            </a:xfrm>
            <a:custGeom>
              <a:avLst/>
              <a:gdLst>
                <a:gd name="connsiteX0" fmla="*/ 8391 w 70721"/>
                <a:gd name="connsiteY0" fmla="*/ 114966 h 116934"/>
                <a:gd name="connsiteX1" fmla="*/ 70721 w 70721"/>
                <a:gd name="connsiteY1" fmla="*/ 7634 h 116934"/>
                <a:gd name="connsiteX2" fmla="*/ 69189 w 70721"/>
                <a:gd name="connsiteY2" fmla="*/ 0 h 116934"/>
                <a:gd name="connsiteX3" fmla="*/ 929 w 70721"/>
                <a:gd name="connsiteY3" fmla="*/ 116935 h 116934"/>
                <a:gd name="connsiteX4" fmla="*/ 8391 w 70721"/>
                <a:gd name="connsiteY4" fmla="*/ 114966 h 11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1" h="116934">
                  <a:moveTo>
                    <a:pt x="8391" y="114966"/>
                  </a:moveTo>
                  <a:cubicBezTo>
                    <a:pt x="2922" y="69295"/>
                    <a:pt x="28344" y="25519"/>
                    <a:pt x="70721" y="7634"/>
                  </a:cubicBezTo>
                  <a:cubicBezTo>
                    <a:pt x="69973" y="5143"/>
                    <a:pt x="69460" y="2587"/>
                    <a:pt x="69189" y="0"/>
                  </a:cubicBezTo>
                  <a:cubicBezTo>
                    <a:pt x="22487" y="18915"/>
                    <a:pt x="-5564" y="66968"/>
                    <a:pt x="929" y="116935"/>
                  </a:cubicBezTo>
                  <a:cubicBezTo>
                    <a:pt x="3350" y="116049"/>
                    <a:pt x="5848" y="115390"/>
                    <a:pt x="8391" y="114966"/>
                  </a:cubicBezTo>
                  <a:close/>
                </a:path>
              </a:pathLst>
            </a:custGeom>
            <a:solidFill>
              <a:srgbClr val="2E2E38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C0EED46-F35C-4D4D-B0D5-2B5C8821F14B}"/>
                </a:ext>
              </a:extLst>
            </p:cNvPr>
            <p:cNvSpPr/>
            <p:nvPr/>
          </p:nvSpPr>
          <p:spPr>
            <a:xfrm>
              <a:off x="7465675" y="2579394"/>
              <a:ext cx="61288" cy="61288"/>
            </a:xfrm>
            <a:custGeom>
              <a:avLst/>
              <a:gdLst>
                <a:gd name="connsiteX0" fmla="*/ 0 w 61288"/>
                <a:gd name="connsiteY0" fmla="*/ 30644 h 61288"/>
                <a:gd name="connsiteX1" fmla="*/ 30644 w 61288"/>
                <a:gd name="connsiteY1" fmla="*/ 61289 h 61288"/>
                <a:gd name="connsiteX2" fmla="*/ 61289 w 61288"/>
                <a:gd name="connsiteY2" fmla="*/ 30644 h 61288"/>
                <a:gd name="connsiteX3" fmla="*/ 30644 w 61288"/>
                <a:gd name="connsiteY3" fmla="*/ 0 h 61288"/>
                <a:gd name="connsiteX4" fmla="*/ 0 w 61288"/>
                <a:gd name="connsiteY4" fmla="*/ 30644 h 61288"/>
                <a:gd name="connsiteX5" fmla="*/ 53628 w 61288"/>
                <a:gd name="connsiteY5" fmla="*/ 30644 h 61288"/>
                <a:gd name="connsiteX6" fmla="*/ 30644 w 61288"/>
                <a:gd name="connsiteY6" fmla="*/ 53628 h 61288"/>
                <a:gd name="connsiteX7" fmla="*/ 7661 w 61288"/>
                <a:gd name="connsiteY7" fmla="*/ 30644 h 61288"/>
                <a:gd name="connsiteX8" fmla="*/ 30644 w 61288"/>
                <a:gd name="connsiteY8" fmla="*/ 7661 h 61288"/>
                <a:gd name="connsiteX9" fmla="*/ 53628 w 61288"/>
                <a:gd name="connsiteY9" fmla="*/ 30644 h 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88" h="61288">
                  <a:moveTo>
                    <a:pt x="0" y="30644"/>
                  </a:moveTo>
                  <a:cubicBezTo>
                    <a:pt x="0" y="47569"/>
                    <a:pt x="13720" y="61289"/>
                    <a:pt x="30644" y="61289"/>
                  </a:cubicBezTo>
                  <a:cubicBezTo>
                    <a:pt x="47569" y="61289"/>
                    <a:pt x="61289" y="47569"/>
                    <a:pt x="61289" y="30644"/>
                  </a:cubicBezTo>
                  <a:cubicBezTo>
                    <a:pt x="61289" y="13720"/>
                    <a:pt x="47569" y="0"/>
                    <a:pt x="30644" y="0"/>
                  </a:cubicBezTo>
                  <a:cubicBezTo>
                    <a:pt x="13728" y="19"/>
                    <a:pt x="19" y="13728"/>
                    <a:pt x="0" y="30644"/>
                  </a:cubicBezTo>
                  <a:close/>
                  <a:moveTo>
                    <a:pt x="53628" y="30644"/>
                  </a:moveTo>
                  <a:cubicBezTo>
                    <a:pt x="53628" y="43338"/>
                    <a:pt x="43338" y="53628"/>
                    <a:pt x="30644" y="53628"/>
                  </a:cubicBezTo>
                  <a:cubicBezTo>
                    <a:pt x="17951" y="53628"/>
                    <a:pt x="7661" y="43338"/>
                    <a:pt x="7661" y="30644"/>
                  </a:cubicBezTo>
                  <a:cubicBezTo>
                    <a:pt x="7661" y="17951"/>
                    <a:pt x="17951" y="7661"/>
                    <a:pt x="30644" y="7661"/>
                  </a:cubicBezTo>
                  <a:cubicBezTo>
                    <a:pt x="43331" y="7676"/>
                    <a:pt x="53613" y="17957"/>
                    <a:pt x="53628" y="30644"/>
                  </a:cubicBezTo>
                  <a:close/>
                </a:path>
              </a:pathLst>
            </a:custGeom>
            <a:solidFill>
              <a:srgbClr val="2E2E38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F3A5B0-74B7-4E13-B5D5-331294E4412F}"/>
              </a:ext>
            </a:extLst>
          </p:cNvPr>
          <p:cNvGrpSpPr/>
          <p:nvPr/>
        </p:nvGrpSpPr>
        <p:grpSpPr>
          <a:xfrm>
            <a:off x="4012217" y="2315181"/>
            <a:ext cx="468000" cy="468000"/>
            <a:chOff x="4012217" y="2324655"/>
            <a:chExt cx="468000" cy="46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7BEEEA-35EB-4C6A-948E-86B737181A30}"/>
                </a:ext>
              </a:extLst>
            </p:cNvPr>
            <p:cNvSpPr>
              <a:spLocks/>
            </p:cNvSpPr>
            <p:nvPr/>
          </p:nvSpPr>
          <p:spPr>
            <a:xfrm rot="5400000">
              <a:off x="4012217" y="2324655"/>
              <a:ext cx="468000" cy="468000"/>
            </a:xfrm>
            <a:prstGeom prst="rect">
              <a:avLst/>
            </a:prstGeom>
            <a:solidFill>
              <a:srgbClr val="FFE600"/>
            </a:solidFill>
            <a:ln w="16422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8826" tIns="39413" rIns="78826" bIns="39413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pic>
          <p:nvPicPr>
            <p:cNvPr id="62" name="Graphic 61" descr="Puzzle pieces outline">
              <a:extLst>
                <a:ext uri="{FF2B5EF4-FFF2-40B4-BE49-F238E27FC236}">
                  <a16:creationId xmlns:a16="http://schemas.microsoft.com/office/drawing/2014/main" id="{3CC5B0B8-5D1B-443E-BF0A-9089115A6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86942" y="2374048"/>
              <a:ext cx="349063" cy="349063"/>
            </a:xfrm>
            <a:prstGeom prst="rect">
              <a:avLst/>
            </a:prstGeom>
          </p:spPr>
        </p:pic>
      </p:grpSp>
      <p:sp>
        <p:nvSpPr>
          <p:cNvPr id="63" name="Freeform 682">
            <a:extLst>
              <a:ext uri="{FF2B5EF4-FFF2-40B4-BE49-F238E27FC236}">
                <a16:creationId xmlns:a16="http://schemas.microsoft.com/office/drawing/2014/main" id="{CCCAFBFE-54F8-4D91-AB3E-D537D842C199}"/>
              </a:ext>
            </a:extLst>
          </p:cNvPr>
          <p:cNvSpPr>
            <a:spLocks/>
          </p:cNvSpPr>
          <p:nvPr/>
        </p:nvSpPr>
        <p:spPr>
          <a:xfrm>
            <a:off x="4863077" y="4403252"/>
            <a:ext cx="2761325" cy="1749946"/>
          </a:xfrm>
          <a:custGeom>
            <a:avLst/>
            <a:gdLst/>
            <a:ahLst/>
            <a:cxnLst/>
            <a:rect l="0" t="0" r="0" b="0"/>
            <a:pathLst>
              <a:path w="3034284" h="2029967">
                <a:moveTo>
                  <a:pt x="0" y="2029967"/>
                </a:moveTo>
                <a:lnTo>
                  <a:pt x="3034284" y="2029967"/>
                </a:lnTo>
                <a:lnTo>
                  <a:pt x="3034284" y="0"/>
                </a:lnTo>
                <a:lnTo>
                  <a:pt x="0" y="0"/>
                </a:lnTo>
                <a:lnTo>
                  <a:pt x="0" y="2029967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2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62068" tIns="62068" rIns="62068" bIns="62068" rtlCol="0" anchor="t" anchorCtr="0"/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</a:pPr>
            <a:endParaRPr lang="en-IN" sz="1100" b="1" kern="0" dirty="0">
              <a:solidFill>
                <a:srgbClr val="FFFFFF"/>
              </a:solidFill>
            </a:endParaRPr>
          </a:p>
        </p:txBody>
      </p:sp>
      <p:pic>
        <p:nvPicPr>
          <p:cNvPr id="64" name="Picture 683">
            <a:extLst>
              <a:ext uri="{FF2B5EF4-FFF2-40B4-BE49-F238E27FC236}">
                <a16:creationId xmlns:a16="http://schemas.microsoft.com/office/drawing/2014/main" id="{334CE318-B831-4B7F-ACE0-E128EAE5B32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7393" y="4475071"/>
            <a:ext cx="240859" cy="1607622"/>
          </a:xfrm>
          <a:prstGeom prst="rect">
            <a:avLst/>
          </a:prstGeom>
          <a:noFill/>
        </p:spPr>
      </p:pic>
      <p:sp>
        <p:nvSpPr>
          <p:cNvPr id="65" name="Rectangle 701">
            <a:extLst>
              <a:ext uri="{FF2B5EF4-FFF2-40B4-BE49-F238E27FC236}">
                <a16:creationId xmlns:a16="http://schemas.microsoft.com/office/drawing/2014/main" id="{CE50800B-5C3A-4734-98D0-5B7B75491241}"/>
              </a:ext>
            </a:extLst>
          </p:cNvPr>
          <p:cNvSpPr>
            <a:spLocks/>
          </p:cNvSpPr>
          <p:nvPr/>
        </p:nvSpPr>
        <p:spPr>
          <a:xfrm>
            <a:off x="4864100" y="4081220"/>
            <a:ext cx="2463563" cy="226499"/>
          </a:xfrm>
          <a:prstGeom prst="rect">
            <a:avLst/>
          </a:prstGeom>
        </p:spPr>
        <p:txBody>
          <a:bodyPr vert="horz" wrap="square" lIns="0" tIns="10948" rIns="0" bIns="0" rtlCol="0">
            <a:spAutoFit/>
          </a:bodyPr>
          <a:lstStyle/>
          <a:p>
            <a:pPr marL="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 panose="02000506000000020004" pitchFamily="2" charset="0"/>
              </a:rPr>
              <a:t>3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 panose="02000506000000020004" pitchFamily="2" charset="0"/>
              </a:rPr>
              <a:t>niveaux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 panose="02000506000000020004" pitchFamily="2" charset="0"/>
              </a:rPr>
              <a:t> de standard</a:t>
            </a:r>
          </a:p>
        </p:txBody>
      </p:sp>
      <p:sp>
        <p:nvSpPr>
          <p:cNvPr id="66" name="Rectangle 702">
            <a:extLst>
              <a:ext uri="{FF2B5EF4-FFF2-40B4-BE49-F238E27FC236}">
                <a16:creationId xmlns:a16="http://schemas.microsoft.com/office/drawing/2014/main" id="{8BF34424-CB10-4446-9B60-E7A06D84BBE9}"/>
              </a:ext>
            </a:extLst>
          </p:cNvPr>
          <p:cNvSpPr>
            <a:spLocks/>
          </p:cNvSpPr>
          <p:nvPr/>
        </p:nvSpPr>
        <p:spPr>
          <a:xfrm>
            <a:off x="4954195" y="4515673"/>
            <a:ext cx="2579087" cy="4338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62068" tIns="62068" rIns="62068" bIns="62068">
            <a:noAutofit/>
          </a:bodyPr>
          <a:lstStyle/>
          <a:p>
            <a:pPr marL="10667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4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1 </a:t>
            </a:r>
            <a:r>
              <a:rPr kumimoji="0" lang="en-US" sz="1034" b="1" i="0" u="none" strike="noStrike" kern="0" cap="none" spc="335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-</a:t>
            </a:r>
            <a:r>
              <a:rPr kumimoji="0" lang="en-US" sz="1034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SECTOR AGNOSTIC</a:t>
            </a:r>
          </a:p>
          <a:p>
            <a:pPr marL="0" marR="0" lvl="0" indent="0" algn="ctr" defTabSz="914400" eaLnBrk="1" fontAlgn="auto" latinLnBrk="0" hangingPunct="1">
              <a:lnSpc>
                <a:spcPts val="17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4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Obligatoire</a:t>
            </a:r>
            <a:endParaRPr kumimoji="0" lang="en-US" sz="1034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67" name="Rectangle 703">
            <a:extLst>
              <a:ext uri="{FF2B5EF4-FFF2-40B4-BE49-F238E27FC236}">
                <a16:creationId xmlns:a16="http://schemas.microsoft.com/office/drawing/2014/main" id="{6EC44B22-5531-4CE1-BF2C-1922C2D4524C}"/>
              </a:ext>
            </a:extLst>
          </p:cNvPr>
          <p:cNvSpPr>
            <a:spLocks/>
          </p:cNvSpPr>
          <p:nvPr/>
        </p:nvSpPr>
        <p:spPr>
          <a:xfrm>
            <a:off x="4954195" y="5082261"/>
            <a:ext cx="2579087" cy="4338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62068" tIns="62068" rIns="62068" bIns="62068">
            <a:noAutofit/>
          </a:bodyPr>
          <a:lstStyle/>
          <a:p>
            <a:pPr marL="89916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2 </a:t>
            </a:r>
            <a:r>
              <a:rPr kumimoji="0" lang="en-US" sz="1034" b="1" i="0" u="none" strike="noStrike" kern="0" cap="none" spc="3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-</a:t>
            </a:r>
            <a:r>
              <a:rPr kumimoji="0" lang="en-US" sz="103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SECTOR SPECIFIC</a:t>
            </a:r>
          </a:p>
          <a:p>
            <a:pPr marL="0" marR="0" lvl="0" indent="0" algn="ctr" defTabSz="914400" eaLnBrk="1" fontAlgn="auto" latinLnBrk="0" hangingPunct="1">
              <a:lnSpc>
                <a:spcPts val="17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4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Obligatoire</a:t>
            </a:r>
            <a:endParaRPr kumimoji="0" lang="en-US" sz="103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68" name="Rectangle 704">
            <a:extLst>
              <a:ext uri="{FF2B5EF4-FFF2-40B4-BE49-F238E27FC236}">
                <a16:creationId xmlns:a16="http://schemas.microsoft.com/office/drawing/2014/main" id="{B2931AD7-BE50-4010-B649-48963CA825F9}"/>
              </a:ext>
            </a:extLst>
          </p:cNvPr>
          <p:cNvSpPr>
            <a:spLocks/>
          </p:cNvSpPr>
          <p:nvPr/>
        </p:nvSpPr>
        <p:spPr>
          <a:xfrm>
            <a:off x="4954195" y="5648848"/>
            <a:ext cx="2579087" cy="43384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62068" tIns="62068" rIns="62068" bIns="62068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3 </a:t>
            </a:r>
            <a:r>
              <a:rPr kumimoji="0" lang="en-US" sz="1034" b="1" i="0" u="none" strike="noStrike" kern="0" cap="none" spc="3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-</a:t>
            </a:r>
            <a:r>
              <a:rPr kumimoji="0" lang="en-US" sz="103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ENTIT</a:t>
            </a:r>
            <a:r>
              <a:rPr kumimoji="0" lang="en-US" sz="1034" b="1" i="0" u="none" strike="noStrike" kern="0" cap="none" spc="31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Y</a:t>
            </a:r>
            <a:r>
              <a:rPr kumimoji="0" lang="en-US" sz="103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SPECIFIC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4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Facultatif</a:t>
            </a:r>
            <a:endParaRPr kumimoji="0" lang="en-US" sz="103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69" name="Freeform 687">
            <a:extLst>
              <a:ext uri="{FF2B5EF4-FFF2-40B4-BE49-F238E27FC236}">
                <a16:creationId xmlns:a16="http://schemas.microsoft.com/office/drawing/2014/main" id="{21F5A369-B2B9-4D2A-9667-14C481E6279D}"/>
              </a:ext>
            </a:extLst>
          </p:cNvPr>
          <p:cNvSpPr>
            <a:spLocks/>
          </p:cNvSpPr>
          <p:nvPr/>
        </p:nvSpPr>
        <p:spPr>
          <a:xfrm>
            <a:off x="1692001" y="4403251"/>
            <a:ext cx="2744683" cy="1749947"/>
          </a:xfrm>
          <a:custGeom>
            <a:avLst/>
            <a:gdLst/>
            <a:ahLst/>
            <a:cxnLst/>
            <a:rect l="0" t="0" r="0" b="0"/>
            <a:pathLst>
              <a:path w="3015996" h="2029967">
                <a:moveTo>
                  <a:pt x="0" y="2029967"/>
                </a:moveTo>
                <a:lnTo>
                  <a:pt x="3015996" y="2029967"/>
                </a:lnTo>
                <a:lnTo>
                  <a:pt x="3015996" y="0"/>
                </a:lnTo>
                <a:lnTo>
                  <a:pt x="0" y="0"/>
                </a:lnTo>
                <a:lnTo>
                  <a:pt x="0" y="2029967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2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62068" tIns="62068" rIns="62068" bIns="62068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0" name="Rectangle 705">
            <a:extLst>
              <a:ext uri="{FF2B5EF4-FFF2-40B4-BE49-F238E27FC236}">
                <a16:creationId xmlns:a16="http://schemas.microsoft.com/office/drawing/2014/main" id="{F827A495-3F00-4168-96BF-9775D901890B}"/>
              </a:ext>
            </a:extLst>
          </p:cNvPr>
          <p:cNvSpPr>
            <a:spLocks/>
          </p:cNvSpPr>
          <p:nvPr/>
        </p:nvSpPr>
        <p:spPr>
          <a:xfrm>
            <a:off x="1692001" y="4068082"/>
            <a:ext cx="1370003" cy="226499"/>
          </a:xfrm>
          <a:prstGeom prst="rect">
            <a:avLst/>
          </a:prstGeom>
        </p:spPr>
        <p:txBody>
          <a:bodyPr vert="horz" wrap="square" lIns="0" tIns="10948" rIns="0" bIns="0" rtlCol="0">
            <a:spAutoFit/>
          </a:bodyPr>
          <a:lstStyle/>
          <a:p>
            <a:pPr marL="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 panose="02000506000000020004" pitchFamily="2" charset="0"/>
              </a:rPr>
              <a:t>3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Light" panose="02000506000000020004" pitchFamily="2" charset="0"/>
              </a:rPr>
              <a:t>thématiques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71" name="Rectangle 706">
            <a:extLst>
              <a:ext uri="{FF2B5EF4-FFF2-40B4-BE49-F238E27FC236}">
                <a16:creationId xmlns:a16="http://schemas.microsoft.com/office/drawing/2014/main" id="{D26E84A8-936D-4D55-AE4C-6011DA800489}"/>
              </a:ext>
            </a:extLst>
          </p:cNvPr>
          <p:cNvSpPr>
            <a:spLocks/>
          </p:cNvSpPr>
          <p:nvPr/>
        </p:nvSpPr>
        <p:spPr>
          <a:xfrm>
            <a:off x="1774799" y="4515673"/>
            <a:ext cx="2579087" cy="433845"/>
          </a:xfrm>
          <a:prstGeom prst="rect">
            <a:avLst/>
          </a:prstGeom>
          <a:solidFill>
            <a:srgbClr val="FFFFFF"/>
          </a:solidFill>
        </p:spPr>
        <p:txBody>
          <a:bodyPr wrap="none" lIns="62068" tIns="62068" rIns="62068" bIns="62068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4" b="1" i="0" u="none" strike="noStrike" kern="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</a:rPr>
              <a:t>Environnement</a:t>
            </a:r>
            <a:endParaRPr kumimoji="0" lang="en-US" sz="1034" b="1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72" name="Rectangle 707">
            <a:extLst>
              <a:ext uri="{FF2B5EF4-FFF2-40B4-BE49-F238E27FC236}">
                <a16:creationId xmlns:a16="http://schemas.microsoft.com/office/drawing/2014/main" id="{8BB574ED-A7D0-498F-BC0E-D11368BB3812}"/>
              </a:ext>
            </a:extLst>
          </p:cNvPr>
          <p:cNvSpPr>
            <a:spLocks/>
          </p:cNvSpPr>
          <p:nvPr/>
        </p:nvSpPr>
        <p:spPr>
          <a:xfrm>
            <a:off x="1774799" y="5082260"/>
            <a:ext cx="2579087" cy="433845"/>
          </a:xfrm>
          <a:prstGeom prst="rect">
            <a:avLst/>
          </a:prstGeom>
          <a:solidFill>
            <a:srgbClr val="FFFFFF"/>
          </a:solidFill>
        </p:spPr>
        <p:txBody>
          <a:bodyPr wrap="none" lIns="62068" tIns="62068" rIns="62068" bIns="62068" anchor="ctr">
            <a:noAutofit/>
          </a:bodyPr>
          <a:lstStyle/>
          <a:p>
            <a:pPr algn="ctr"/>
            <a:r>
              <a:rPr lang="en-US" sz="1034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Social</a:t>
            </a:r>
          </a:p>
        </p:txBody>
      </p:sp>
      <p:sp>
        <p:nvSpPr>
          <p:cNvPr id="73" name="Rectangle 708">
            <a:extLst>
              <a:ext uri="{FF2B5EF4-FFF2-40B4-BE49-F238E27FC236}">
                <a16:creationId xmlns:a16="http://schemas.microsoft.com/office/drawing/2014/main" id="{85B21671-D1CC-4F34-800D-C1BC8FB00AD4}"/>
              </a:ext>
            </a:extLst>
          </p:cNvPr>
          <p:cNvSpPr>
            <a:spLocks/>
          </p:cNvSpPr>
          <p:nvPr/>
        </p:nvSpPr>
        <p:spPr>
          <a:xfrm>
            <a:off x="1774799" y="5648847"/>
            <a:ext cx="2579087" cy="433845"/>
          </a:xfrm>
          <a:prstGeom prst="rect">
            <a:avLst/>
          </a:prstGeom>
          <a:solidFill>
            <a:srgbClr val="FFFFFF"/>
          </a:solidFill>
        </p:spPr>
        <p:txBody>
          <a:bodyPr wrap="none" lIns="62068" tIns="62068" rIns="62068" bIns="62068" anchor="ctr">
            <a:noAutofit/>
          </a:bodyPr>
          <a:lstStyle/>
          <a:p>
            <a:pPr algn="ctr"/>
            <a:r>
              <a:rPr lang="en-US" sz="1034" b="1" kern="0">
                <a:solidFill>
                  <a:srgbClr val="2E2E38"/>
                </a:solidFill>
                <a:latin typeface="EYInterstate Light" panose="02000506000000020004" pitchFamily="2" charset="0"/>
              </a:rPr>
              <a:t>Gouvernance</a:t>
            </a:r>
            <a:endParaRPr lang="en-US" sz="1034" b="1" kern="0" dirty="0">
              <a:solidFill>
                <a:srgbClr val="2E2E38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74" name="Tekstvak 3">
            <a:extLst>
              <a:ext uri="{FF2B5EF4-FFF2-40B4-BE49-F238E27FC236}">
                <a16:creationId xmlns:a16="http://schemas.microsoft.com/office/drawing/2014/main" id="{BD46A749-5719-4484-9EDD-6B7620F518F9}"/>
              </a:ext>
            </a:extLst>
          </p:cNvPr>
          <p:cNvSpPr txBox="1">
            <a:spLocks/>
          </p:cNvSpPr>
          <p:nvPr/>
        </p:nvSpPr>
        <p:spPr>
          <a:xfrm>
            <a:off x="7849725" y="4515673"/>
            <a:ext cx="2761325" cy="4338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747480"/>
                </a:solidFill>
              </a14:hiddenFill>
            </a:ext>
            <a:ext uri="{91240B29-F687-4F45-9708-019B960494DF}">
              <a14:hiddenLine xmlns:a14="http://schemas.microsoft.com/office/drawing/2010/main" w="8211" cap="flat" cmpd="sng" algn="ctr">
                <a:solidFill>
                  <a:srgbClr val="74748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62068" tIns="62068" rIns="62068" bIns="62068">
            <a:noAutofit/>
          </a:bodyPr>
          <a:lstStyle>
            <a:defPPr>
              <a:defRPr lang="en-US"/>
            </a:defPPr>
            <a:lvl1pPr marL="10667" algn="ctr">
              <a:defRPr sz="1200" b="1" i="0" spc="0" baseline="0">
                <a:solidFill>
                  <a:srgbClr val="FFFFFF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67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3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Set 1 en acte délégué en 2023 applicable pour l’année de reporting 2024</a:t>
            </a:r>
          </a:p>
        </p:txBody>
      </p:sp>
      <p:sp>
        <p:nvSpPr>
          <p:cNvPr id="75" name="Tekstvak 3">
            <a:extLst>
              <a:ext uri="{FF2B5EF4-FFF2-40B4-BE49-F238E27FC236}">
                <a16:creationId xmlns:a16="http://schemas.microsoft.com/office/drawing/2014/main" id="{529D74B3-6D2E-4FDE-B64D-D7BDB5CD559D}"/>
              </a:ext>
            </a:extLst>
          </p:cNvPr>
          <p:cNvSpPr txBox="1">
            <a:spLocks/>
          </p:cNvSpPr>
          <p:nvPr/>
        </p:nvSpPr>
        <p:spPr>
          <a:xfrm>
            <a:off x="7849725" y="5082261"/>
            <a:ext cx="2761325" cy="4338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747480"/>
                </a:solidFill>
              </a14:hiddenFill>
            </a:ext>
            <a:ext uri="{91240B29-F687-4F45-9708-019B960494DF}">
              <a14:hiddenLine xmlns:a14="http://schemas.microsoft.com/office/drawing/2010/main" w="8211" cap="flat" cmpd="sng" algn="ctr">
                <a:solidFill>
                  <a:srgbClr val="74748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62068" tIns="62068" rIns="62068" bIns="62068">
            <a:noAutofit/>
          </a:bodyPr>
          <a:lstStyle>
            <a:defPPr>
              <a:defRPr lang="en-US"/>
            </a:defPPr>
            <a:lvl1pPr marL="10667" algn="ctr">
              <a:defRPr sz="1200" b="1" i="0" spc="0" baseline="0">
                <a:solidFill>
                  <a:srgbClr val="FFFFFF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67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3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Set 2 en acte délégué en janvier  2024 applicable pour l’année de reporting 2025</a:t>
            </a:r>
          </a:p>
        </p:txBody>
      </p:sp>
    </p:spTree>
    <p:extLst>
      <p:ext uri="{BB962C8B-B14F-4D97-AF65-F5344CB8AC3E}">
        <p14:creationId xmlns:p14="http://schemas.microsoft.com/office/powerpoint/2010/main" val="125212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B2A27E-2072-47F3-B836-43C4EAC8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10" y="294200"/>
            <a:ext cx="9995023" cy="590400"/>
          </a:xfrm>
        </p:spPr>
        <p:txBody>
          <a:bodyPr/>
          <a:lstStyle/>
          <a:p>
            <a:r>
              <a:rPr lang="fr-FR" dirty="0"/>
              <a:t>Calendrier d’application : les obligations de la CSRD seront mises en œuvre de manière échelonnée au cours de la prochaine décennie</a:t>
            </a:r>
            <a:endParaRPr lang="fr-FR" sz="20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C01571-8BA6-487E-8567-6A652B51AF1D}"/>
              </a:ext>
            </a:extLst>
          </p:cNvPr>
          <p:cNvSpPr/>
          <p:nvPr/>
        </p:nvSpPr>
        <p:spPr>
          <a:xfrm>
            <a:off x="3434879" y="5805264"/>
            <a:ext cx="8153554" cy="71928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4000">
                <a:srgbClr val="2E2E38">
                  <a:lumMod val="20000"/>
                  <a:lumOff val="80000"/>
                </a:srgbClr>
              </a:gs>
              <a:gs pos="75000">
                <a:srgbClr val="2E2E38">
                  <a:lumMod val="20000"/>
                  <a:lumOff val="80000"/>
                </a:srgbClr>
              </a:gs>
              <a:gs pos="100000">
                <a:srgbClr val="2E2E38">
                  <a:lumMod val="60000"/>
                  <a:lumOff val="40000"/>
                </a:srgbClr>
              </a:gs>
            </a:gsLst>
            <a:lin ang="0" scaled="1"/>
            <a:tileRect/>
          </a:gra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</a:endParaRP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EE692AB6-AF38-4418-94AC-073504E98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72670"/>
              </p:ext>
            </p:extLst>
          </p:nvPr>
        </p:nvGraphicFramePr>
        <p:xfrm>
          <a:off x="612202" y="1125539"/>
          <a:ext cx="10973952" cy="5399676"/>
        </p:xfrm>
        <a:graphic>
          <a:graphicData uri="http://schemas.openxmlformats.org/drawingml/2006/table">
            <a:tbl>
              <a:tblPr/>
              <a:tblGrid>
                <a:gridCol w="862262">
                  <a:extLst>
                    <a:ext uri="{9D8B030D-6E8A-4147-A177-3AD203B41FA5}">
                      <a16:colId xmlns:a16="http://schemas.microsoft.com/office/drawing/2014/main" val="2614821230"/>
                    </a:ext>
                  </a:extLst>
                </a:gridCol>
                <a:gridCol w="261302">
                  <a:extLst>
                    <a:ext uri="{9D8B030D-6E8A-4147-A177-3AD203B41FA5}">
                      <a16:colId xmlns:a16="http://schemas.microsoft.com/office/drawing/2014/main" val="469168159"/>
                    </a:ext>
                  </a:extLst>
                </a:gridCol>
                <a:gridCol w="1699113">
                  <a:extLst>
                    <a:ext uri="{9D8B030D-6E8A-4147-A177-3AD203B41FA5}">
                      <a16:colId xmlns:a16="http://schemas.microsoft.com/office/drawing/2014/main" val="3200450564"/>
                    </a:ext>
                  </a:extLst>
                </a:gridCol>
                <a:gridCol w="1022299">
                  <a:extLst>
                    <a:ext uri="{9D8B030D-6E8A-4147-A177-3AD203B41FA5}">
                      <a16:colId xmlns:a16="http://schemas.microsoft.com/office/drawing/2014/main" val="2524523872"/>
                    </a:ext>
                  </a:extLst>
                </a:gridCol>
                <a:gridCol w="1018425">
                  <a:extLst>
                    <a:ext uri="{9D8B030D-6E8A-4147-A177-3AD203B41FA5}">
                      <a16:colId xmlns:a16="http://schemas.microsoft.com/office/drawing/2014/main" val="3019933613"/>
                    </a:ext>
                  </a:extLst>
                </a:gridCol>
                <a:gridCol w="1018425">
                  <a:extLst>
                    <a:ext uri="{9D8B030D-6E8A-4147-A177-3AD203B41FA5}">
                      <a16:colId xmlns:a16="http://schemas.microsoft.com/office/drawing/2014/main" val="2203721882"/>
                    </a:ext>
                  </a:extLst>
                </a:gridCol>
                <a:gridCol w="1018425">
                  <a:extLst>
                    <a:ext uri="{9D8B030D-6E8A-4147-A177-3AD203B41FA5}">
                      <a16:colId xmlns:a16="http://schemas.microsoft.com/office/drawing/2014/main" val="3200032435"/>
                    </a:ext>
                  </a:extLst>
                </a:gridCol>
                <a:gridCol w="1018425">
                  <a:extLst>
                    <a:ext uri="{9D8B030D-6E8A-4147-A177-3AD203B41FA5}">
                      <a16:colId xmlns:a16="http://schemas.microsoft.com/office/drawing/2014/main" val="2071196611"/>
                    </a:ext>
                  </a:extLst>
                </a:gridCol>
                <a:gridCol w="1018425">
                  <a:extLst>
                    <a:ext uri="{9D8B030D-6E8A-4147-A177-3AD203B41FA5}">
                      <a16:colId xmlns:a16="http://schemas.microsoft.com/office/drawing/2014/main" val="3962516650"/>
                    </a:ext>
                  </a:extLst>
                </a:gridCol>
                <a:gridCol w="1018426">
                  <a:extLst>
                    <a:ext uri="{9D8B030D-6E8A-4147-A177-3AD203B41FA5}">
                      <a16:colId xmlns:a16="http://schemas.microsoft.com/office/drawing/2014/main" val="1088736498"/>
                    </a:ext>
                  </a:extLst>
                </a:gridCol>
                <a:gridCol w="1018425">
                  <a:extLst>
                    <a:ext uri="{9D8B030D-6E8A-4147-A177-3AD203B41FA5}">
                      <a16:colId xmlns:a16="http://schemas.microsoft.com/office/drawing/2014/main" val="2424533356"/>
                    </a:ext>
                  </a:extLst>
                </a:gridCol>
              </a:tblGrid>
              <a:tr h="25311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l" fontAlgn="b"/>
                      <a:r>
                        <a:rPr lang="fr-FR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l" fontAlgn="b"/>
                      <a:r>
                        <a:rPr lang="fr-FR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200" b="1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200" b="1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200" b="1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2022-23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200" b="1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2026-2028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547491"/>
                  </a:ext>
                </a:extLst>
              </a:tr>
              <a:tr h="359050">
                <a:tc rowSpan="2"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l" fontAlgn="b"/>
                      <a:r>
                        <a:rPr lang="fr-FR" sz="1000" b="1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Loi sur le </a:t>
                      </a:r>
                      <a:r>
                        <a:rPr lang="fr-FR" sz="1000" b="1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reporting</a:t>
                      </a:r>
                      <a:r>
                        <a:rPr lang="fr-FR" sz="1000" b="1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extra-financier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NRE</a:t>
                      </a:r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7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Nouvelles Régulations Économiques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Loi Grenelle II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>
                        <a:lumMod val="40000"/>
                        <a:lumOff val="6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NFRD</a:t>
                      </a:r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7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 Financial </a:t>
                      </a:r>
                      <a:r>
                        <a:rPr lang="fr-FR" sz="700" b="0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Reporting</a:t>
                      </a:r>
                      <a:r>
                        <a:rPr lang="fr-FR" sz="7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Directive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8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CSRD*</a:t>
                      </a:r>
                      <a:endParaRPr lang="fr-FR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fr-FR" sz="700" b="0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Corporate</a:t>
                      </a:r>
                      <a:r>
                        <a:rPr lang="fr-FR" sz="7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700" b="0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Sustainability</a:t>
                      </a:r>
                      <a:r>
                        <a:rPr lang="fr-FR" sz="7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700" b="0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Reporting</a:t>
                      </a:r>
                      <a:r>
                        <a:rPr lang="fr-FR" sz="7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Directive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>
                        <a:lumMod val="40000"/>
                        <a:lumOff val="6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927413"/>
                  </a:ext>
                </a:extLst>
              </a:tr>
              <a:tr h="237977">
                <a:tc gridSpan="3" vMerge="1">
                  <a:txBody>
                    <a:bodyPr/>
                    <a:lstStyle/>
                    <a:p>
                      <a:pPr algn="l" fontAlgn="b"/>
                      <a:endParaRPr lang="fr-FR" sz="1000" b="1" i="0" u="none" strike="noStrike" noProof="0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7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endParaRPr lang="fr-FR" sz="7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Décret n°2017-1265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fr-FR" sz="7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823748"/>
                  </a:ext>
                </a:extLst>
              </a:tr>
              <a:tr h="34391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l" fontAlgn="ctr"/>
                      <a:r>
                        <a:rPr lang="fr-FR" sz="10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Support de </a:t>
                      </a:r>
                      <a:r>
                        <a:rPr lang="fr-FR" sz="1000" b="1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reporting</a:t>
                      </a:r>
                      <a:endParaRPr lang="fr-FR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E38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r>
                        <a:rPr lang="fr-FR" sz="9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Rapport RSE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E38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/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URD*</a:t>
                      </a:r>
                    </a:p>
                    <a:p>
                      <a:pPr algn="ctr" fontAlgn="ctr"/>
                      <a:r>
                        <a:rPr lang="fr-FR" sz="9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DPEF*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E38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DPEF*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900" b="0" i="0" u="none" strike="noStrike" noProof="0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r>
                        <a:rPr lang="fr-FR" sz="9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Rapport annuel, </a:t>
                      </a:r>
                    </a:p>
                    <a:p>
                      <a:pPr algn="ctr" fontAlgn="ctr"/>
                      <a:r>
                        <a:rPr lang="fr-FR" sz="9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selon les normes ESRS*, développées par l’EFRAG*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E38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52237171"/>
                  </a:ext>
                </a:extLst>
              </a:tr>
              <a:tr h="366092"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fr-FR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fr-FR" sz="10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Entreprises concernées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CE5">
                        <a:lumMod val="50000"/>
                      </a:srgbClr>
                    </a:solidFill>
                  </a:tcPr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l" fontAlgn="ctr"/>
                      <a:r>
                        <a:rPr lang="fr-FR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Entités cotées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2E38">
                          <a:lumMod val="40000"/>
                          <a:lumOff val="6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C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Entités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cotées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&gt;500 employés   ET    &gt;40 m€ CA    OU    &gt;20 m€ bilan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7" marR="5447" marT="5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7" marR="5447" marT="5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7" marR="5447" marT="5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43407"/>
                  </a:ext>
                </a:extLst>
              </a:tr>
              <a:tr h="3660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fr-FR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 des 3 seuils: &gt;250 employés   ET/OU   &gt;40m€ CA   ET/OU   &gt;20 m€ bilan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CE5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l" fontAlgn="b"/>
                      <a:r>
                        <a:rPr lang="fr-FR" sz="9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 des 3 seuils: &gt;250 employés   ET/OU   &gt;40m€ CA   ET/OU   &gt;20 m€ bilan</a:t>
                      </a:r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CE5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  <a:prstDash val="solid"/>
                    </a:lnL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6144192"/>
                  </a:ext>
                </a:extLst>
              </a:tr>
              <a:tr h="7525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fr-FR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i="0" u="none" strike="noStrike" noProof="0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8CE5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7000">
                          <a:srgbClr val="FFFFFF"/>
                        </a:gs>
                        <a:gs pos="100000">
                          <a:srgbClr val="188CE5">
                            <a:lumMod val="40000"/>
                            <a:lumOff val="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 des 3 seuils: &gt;10 employés   ET/OU   &gt;10 m€ CA   ET/OU   &gt; 10 m€ bilan 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8CE5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CE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80917"/>
                  </a:ext>
                </a:extLst>
              </a:tr>
              <a:tr h="366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r>
                        <a:rPr lang="fr-FR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Entités non-cotées</a:t>
                      </a:r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CE5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Entités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non-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côtées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l" fontAlgn="b"/>
                      <a:r>
                        <a:rPr lang="fr-FR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8CE5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l" fontAlgn="b"/>
                      <a:r>
                        <a:rPr lang="fr-FR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Entreprises d’intérêt public &gt; 500 employés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8CE5">
                          <a:lumMod val="60000"/>
                          <a:lumOff val="40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7" marR="5447" marT="5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447" marR="5447" marT="5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630507"/>
                  </a:ext>
                </a:extLst>
              </a:tr>
              <a:tr h="3660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Toutes les entreprises (HQ en EU) 2 des 3 seuils      &gt;500 employés ET/OU     &gt;100 m€ CA   ET/OU    &gt;100 m€ bilan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7" marR="5447" marT="5447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447" marR="5447" marT="5447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71670"/>
                  </a:ext>
                </a:extLst>
              </a:tr>
              <a:tr h="6163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fr-FR" sz="900" b="0" i="0" u="none" strike="noStrike" noProof="0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Entités dans UE (incl. SAS et SARL): 2 des 3 seuils: &gt;250 employés   ET/OU   &gt;40m€ CA   ET/OU   &gt;20 m€ bilan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CE5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45056"/>
                  </a:ext>
                </a:extLst>
              </a:tr>
              <a:tr h="4801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Entreprises hors UE &gt;150 m€ CA dont &gt;40 en UE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CE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11818"/>
                  </a:ext>
                </a:extLst>
              </a:tr>
              <a:tr h="37418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r>
                        <a:rPr lang="fr-FR" sz="1000" b="1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Nombre d’entreprises concernées en Europe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Nombre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entreprises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concernées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7" marR="5447" marT="5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1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~12 000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1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~50 000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1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923140"/>
                  </a:ext>
                </a:extLst>
              </a:tr>
              <a:tr h="374185"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r>
                        <a:rPr lang="fr-FR" sz="1000" b="1" noProof="0" dirty="0">
                          <a:solidFill>
                            <a:schemeClr val="bg2"/>
                          </a:solidFill>
                        </a:rPr>
                        <a:t>Nombre d’entreprises concernées en France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646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1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~3 800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1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b"/>
                      <a:r>
                        <a:rPr lang="fr-FR" sz="11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746890"/>
                  </a:ext>
                </a:extLst>
              </a:tr>
            </a:tbl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7DEBD24A-6440-4F47-A93F-49F37DC10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3" y="3501008"/>
            <a:ext cx="552603" cy="552603"/>
          </a:xfrm>
          <a:prstGeom prst="rect">
            <a:avLst/>
          </a:prstGeom>
        </p:spPr>
      </p:pic>
      <p:pic>
        <p:nvPicPr>
          <p:cNvPr id="54" name="Picture 2" descr="Résultat de recherche d'images pour &quot;france flag&quot;">
            <a:extLst>
              <a:ext uri="{FF2B5EF4-FFF2-40B4-BE49-F238E27FC236}">
                <a16:creationId xmlns:a16="http://schemas.microsoft.com/office/drawing/2014/main" id="{AAF6463B-9C61-4842-904B-C6A0F7C9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92" y="6239622"/>
            <a:ext cx="162407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Résultat de recherche d'images pour &quot;euro flag&quot;">
            <a:extLst>
              <a:ext uri="{FF2B5EF4-FFF2-40B4-BE49-F238E27FC236}">
                <a16:creationId xmlns:a16="http://schemas.microsoft.com/office/drawing/2014/main" id="{C4713CB4-A796-48D7-8D5E-742157831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72" y="5805264"/>
            <a:ext cx="162407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Résultat de recherche d'images pour &quot;france flag&quot;">
            <a:extLst>
              <a:ext uri="{FF2B5EF4-FFF2-40B4-BE49-F238E27FC236}">
                <a16:creationId xmlns:a16="http://schemas.microsoft.com/office/drawing/2014/main" id="{C65E2855-49E6-466E-9402-349193D0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84" y="1376784"/>
            <a:ext cx="162407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Résultat de recherche d'images pour &quot;euro flag&quot;">
            <a:extLst>
              <a:ext uri="{FF2B5EF4-FFF2-40B4-BE49-F238E27FC236}">
                <a16:creationId xmlns:a16="http://schemas.microsoft.com/office/drawing/2014/main" id="{6E756710-AADD-479A-8FD6-F9FF8667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74" y="1376784"/>
            <a:ext cx="162407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Résultat de recherche d'images pour &quot;euro flag&quot;">
            <a:extLst>
              <a:ext uri="{FF2B5EF4-FFF2-40B4-BE49-F238E27FC236}">
                <a16:creationId xmlns:a16="http://schemas.microsoft.com/office/drawing/2014/main" id="{55A3B4B8-4E69-4332-9DC8-BBE721C40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376" y="1376784"/>
            <a:ext cx="162407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Résultat de recherche d'images pour &quot;france flag&quot;">
            <a:extLst>
              <a:ext uri="{FF2B5EF4-FFF2-40B4-BE49-F238E27FC236}">
                <a16:creationId xmlns:a16="http://schemas.microsoft.com/office/drawing/2014/main" id="{E4FC0E58-44E3-49C2-8C61-0B20F5EB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87" y="1376784"/>
            <a:ext cx="162407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Résultat de recherche d'images pour &quot;france flag&quot;">
            <a:extLst>
              <a:ext uri="{FF2B5EF4-FFF2-40B4-BE49-F238E27FC236}">
                <a16:creationId xmlns:a16="http://schemas.microsoft.com/office/drawing/2014/main" id="{30CDC5D5-B835-44BD-ABE4-C1BCE8903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20" y="1736824"/>
            <a:ext cx="162407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471B787F-51E8-43EC-BCA2-E302C802A99B}"/>
              </a:ext>
            </a:extLst>
          </p:cNvPr>
          <p:cNvSpPr txBox="1"/>
          <p:nvPr/>
        </p:nvSpPr>
        <p:spPr>
          <a:xfrm>
            <a:off x="9123511" y="3356992"/>
            <a:ext cx="1336548" cy="395285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61200" tIns="36576" rIns="0" bIns="0" rtlCol="0">
            <a:noAutofit/>
          </a:bodyPr>
          <a:lstStyle/>
          <a:p>
            <a:pPr marL="0" marR="0" lvl="0" indent="0" algn="r" defTabSz="685434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80000"/>
              <a:buFontTx/>
              <a:buNone/>
              <a:tabLst/>
              <a:defRPr/>
            </a:pPr>
            <a:r>
              <a: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</a:rPr>
              <a:t>A partir de 2026, obligatoire en 2028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0CA3138-3154-40DE-83ED-2CED7C52B66A}"/>
              </a:ext>
            </a:extLst>
          </p:cNvPr>
          <p:cNvCxnSpPr/>
          <p:nvPr/>
        </p:nvCxnSpPr>
        <p:spPr>
          <a:xfrm>
            <a:off x="8088577" y="1125539"/>
            <a:ext cx="3054" cy="5471813"/>
          </a:xfrm>
          <a:prstGeom prst="line">
            <a:avLst/>
          </a:prstGeom>
          <a:noFill/>
          <a:ln w="19050" cap="sq" cmpd="sng" algn="ctr">
            <a:solidFill>
              <a:srgbClr val="188CE5">
                <a:alpha val="31000"/>
              </a:srgbClr>
            </a:solidFill>
            <a:prstDash val="lgDash"/>
            <a:miter lim="800000"/>
            <a:tailEnd type="none"/>
          </a:ln>
          <a:effectLst/>
        </p:spPr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69BA79ED-9CCA-4F31-8E7E-B516838EC52D}"/>
              </a:ext>
            </a:extLst>
          </p:cNvPr>
          <p:cNvSpPr/>
          <p:nvPr/>
        </p:nvSpPr>
        <p:spPr>
          <a:xfrm>
            <a:off x="499566" y="24521"/>
            <a:ext cx="972000" cy="972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CSRD</a:t>
            </a:r>
          </a:p>
        </p:txBody>
      </p:sp>
    </p:spTree>
    <p:extLst>
      <p:ext uri="{BB962C8B-B14F-4D97-AF65-F5344CB8AC3E}">
        <p14:creationId xmlns:p14="http://schemas.microsoft.com/office/powerpoint/2010/main" val="83896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B2A27E-2072-47F3-B836-43C4EAC8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56" y="294200"/>
            <a:ext cx="10004077" cy="590400"/>
          </a:xfrm>
        </p:spPr>
        <p:txBody>
          <a:bodyPr/>
          <a:lstStyle/>
          <a:p>
            <a:r>
              <a:rPr lang="fr-FR" dirty="0"/>
              <a:t>Synthèse : Obligation progressive de </a:t>
            </a:r>
            <a:r>
              <a:rPr lang="fr-FR" dirty="0" err="1"/>
              <a:t>reporting</a:t>
            </a:r>
            <a:r>
              <a:rPr lang="fr-FR" dirty="0"/>
              <a:t> de durabilité à partir de l’exercice 2024</a:t>
            </a:r>
            <a:endParaRPr lang="fr-FR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90F369-B1DB-403C-BA6C-78C2298C92E6}"/>
              </a:ext>
            </a:extLst>
          </p:cNvPr>
          <p:cNvSpPr txBox="1"/>
          <p:nvPr/>
        </p:nvSpPr>
        <p:spPr>
          <a:xfrm>
            <a:off x="291182" y="1666357"/>
            <a:ext cx="10817420" cy="401032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Pour les entreprises cotées et non cotées &gt;500 puis &gt;250 employées et pour les non EU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companies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Par rapport à des normes obligatoires développées par l’EFRAG et adoptées par la Commission sous forme d’Actes délégués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Un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reporting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dans le rapport de gestion et digitalisé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Audité par le Commissaire aux comptes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Des standards simplifiés pour les PMEs cotées et d’application volontaire pour les PMEs non cotées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tabLst/>
              <a:defRPr/>
            </a:pPr>
            <a:endParaRPr lang="fr-FR" sz="1600" kern="0" dirty="0">
              <a:solidFill>
                <a:srgbClr val="FFFFFF"/>
              </a:solidFill>
            </a:endParaRP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tabLst/>
              <a:defRPr/>
            </a:pPr>
            <a:r>
              <a:rPr kumimoji="0" lang="fr-FR" sz="1600" b="1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Pour répondre à la CSRD :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Evaluer sa maturité et l’existant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fr-FR" sz="1600" kern="0" dirty="0">
                <a:solidFill>
                  <a:srgbClr val="FFFFFF"/>
                </a:solidFill>
              </a:rPr>
              <a:t>Structurer sa stratégie RSE et sa gouvernance, en prenant en compte les attentes de ses parties prenantes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fr-FR" sz="1600" kern="0" dirty="0">
                <a:solidFill>
                  <a:srgbClr val="FFFFFF"/>
                </a:solidFill>
              </a:rPr>
              <a:t>Mettre en place son </a:t>
            </a:r>
            <a:r>
              <a:rPr lang="fr-FR" sz="1600" kern="0" dirty="0" err="1">
                <a:solidFill>
                  <a:srgbClr val="FFFFFF"/>
                </a:solidFill>
              </a:rPr>
              <a:t>reporting</a:t>
            </a:r>
            <a:r>
              <a:rPr lang="fr-FR" sz="1600" kern="0" dirty="0">
                <a:solidFill>
                  <a:srgbClr val="FFFFFF"/>
                </a:solidFill>
              </a:rPr>
              <a:t> extra-financier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fr-FR" sz="1600" kern="0" dirty="0">
                <a:solidFill>
                  <a:srgbClr val="FFFFFF"/>
                </a:solidFill>
              </a:rPr>
              <a:t>Construire sa communication et suivre sa performance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77536-221A-4346-9A1E-DF82091EA2D2}"/>
              </a:ext>
            </a:extLst>
          </p:cNvPr>
          <p:cNvSpPr/>
          <p:nvPr/>
        </p:nvSpPr>
        <p:spPr>
          <a:xfrm>
            <a:off x="499566" y="24521"/>
            <a:ext cx="972000" cy="972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CSRD</a:t>
            </a:r>
          </a:p>
        </p:txBody>
      </p:sp>
    </p:spTree>
    <p:extLst>
      <p:ext uri="{BB962C8B-B14F-4D97-AF65-F5344CB8AC3E}">
        <p14:creationId xmlns:p14="http://schemas.microsoft.com/office/powerpoint/2010/main" val="329889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B2A27E-2072-47F3-B836-43C4EAC8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092" y="294200"/>
            <a:ext cx="10049341" cy="590400"/>
          </a:xfrm>
        </p:spPr>
        <p:txBody>
          <a:bodyPr/>
          <a:lstStyle/>
          <a:p>
            <a:r>
              <a:rPr lang="fr-FR"/>
              <a:t>la taxonomie demande l'évaluation de la durabilité des activités et investissements de l'entreprise selon des critères techniques</a:t>
            </a:r>
            <a:endParaRPr lang="fr-FR" sz="200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F174F77-D4BE-4442-8B41-D846A936EE47}"/>
              </a:ext>
            </a:extLst>
          </p:cNvPr>
          <p:cNvSpPr/>
          <p:nvPr/>
        </p:nvSpPr>
        <p:spPr>
          <a:xfrm>
            <a:off x="499566" y="24521"/>
            <a:ext cx="972000" cy="972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600" b="1">
                <a:solidFill>
                  <a:schemeClr val="tx1"/>
                </a:solidFill>
              </a:rPr>
              <a:t>Taxo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C51366C-48B3-4E3C-8D30-3312BB02A6FD}"/>
              </a:ext>
            </a:extLst>
          </p:cNvPr>
          <p:cNvGrpSpPr/>
          <p:nvPr/>
        </p:nvGrpSpPr>
        <p:grpSpPr>
          <a:xfrm>
            <a:off x="2473874" y="1453128"/>
            <a:ext cx="9112640" cy="360295"/>
            <a:chOff x="2473874" y="1471234"/>
            <a:chExt cx="9112640" cy="360295"/>
          </a:xfrm>
        </p:grpSpPr>
        <p:sp>
          <p:nvSpPr>
            <p:cNvPr id="177" name="Freeform 223">
              <a:extLst>
                <a:ext uri="{FF2B5EF4-FFF2-40B4-BE49-F238E27FC236}">
                  <a16:creationId xmlns:a16="http://schemas.microsoft.com/office/drawing/2014/main" id="{3738D052-2085-4799-B606-E53C0F160ABE}"/>
                </a:ext>
              </a:extLst>
            </p:cNvPr>
            <p:cNvSpPr>
              <a:spLocks/>
            </p:cNvSpPr>
            <p:nvPr/>
          </p:nvSpPr>
          <p:spPr>
            <a:xfrm>
              <a:off x="6450461" y="1471234"/>
              <a:ext cx="1321080" cy="360295"/>
            </a:xfrm>
            <a:custGeom>
              <a:avLst/>
              <a:gdLst/>
              <a:ahLst/>
              <a:cxnLst/>
              <a:rect l="0" t="0" r="0" b="0"/>
              <a:pathLst>
                <a:path w="1357883" h="370332">
                  <a:moveTo>
                    <a:pt x="0" y="370332"/>
                  </a:moveTo>
                  <a:lnTo>
                    <a:pt x="1357883" y="370332"/>
                  </a:lnTo>
                  <a:lnTo>
                    <a:pt x="1357883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62" tIns="44481" rIns="88962" bIns="44481"/>
            <a:lstStyle/>
            <a:p>
              <a:endParaRPr lang="fr-FR" sz="800">
                <a:latin typeface="+mj-lt"/>
              </a:endParaRPr>
            </a:p>
          </p:txBody>
        </p:sp>
        <p:sp>
          <p:nvSpPr>
            <p:cNvPr id="178" name="Freeform 224">
              <a:extLst>
                <a:ext uri="{FF2B5EF4-FFF2-40B4-BE49-F238E27FC236}">
                  <a16:creationId xmlns:a16="http://schemas.microsoft.com/office/drawing/2014/main" id="{7A5ECA9B-FC3E-4B66-8D86-E1D2B20C9399}"/>
                </a:ext>
              </a:extLst>
            </p:cNvPr>
            <p:cNvSpPr>
              <a:spLocks/>
            </p:cNvSpPr>
            <p:nvPr/>
          </p:nvSpPr>
          <p:spPr>
            <a:xfrm>
              <a:off x="7821954" y="1471234"/>
              <a:ext cx="1304770" cy="360295"/>
            </a:xfrm>
            <a:custGeom>
              <a:avLst/>
              <a:gdLst/>
              <a:ahLst/>
              <a:cxnLst/>
              <a:rect l="0" t="0" r="0" b="0"/>
              <a:pathLst>
                <a:path w="1341119" h="370332">
                  <a:moveTo>
                    <a:pt x="0" y="370332"/>
                  </a:moveTo>
                  <a:lnTo>
                    <a:pt x="1341119" y="370332"/>
                  </a:lnTo>
                  <a:lnTo>
                    <a:pt x="1341119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62" tIns="44480" rIns="88962" bIns="44480"/>
            <a:lstStyle/>
            <a:p>
              <a:endParaRPr lang="fr-FR" sz="800">
                <a:latin typeface="+mj-lt"/>
              </a:endParaRPr>
            </a:p>
          </p:txBody>
        </p:sp>
        <p:sp>
          <p:nvSpPr>
            <p:cNvPr id="179" name="Freeform 225">
              <a:extLst>
                <a:ext uri="{FF2B5EF4-FFF2-40B4-BE49-F238E27FC236}">
                  <a16:creationId xmlns:a16="http://schemas.microsoft.com/office/drawing/2014/main" id="{DA820B99-9EC2-42EA-8EAE-4B73421261C5}"/>
                </a:ext>
              </a:extLst>
            </p:cNvPr>
            <p:cNvSpPr>
              <a:spLocks/>
            </p:cNvSpPr>
            <p:nvPr/>
          </p:nvSpPr>
          <p:spPr>
            <a:xfrm>
              <a:off x="9177136" y="1471234"/>
              <a:ext cx="1306254" cy="360295"/>
            </a:xfrm>
            <a:custGeom>
              <a:avLst/>
              <a:gdLst/>
              <a:ahLst/>
              <a:cxnLst/>
              <a:rect l="0" t="0" r="0" b="0"/>
              <a:pathLst>
                <a:path w="1342644" h="370332">
                  <a:moveTo>
                    <a:pt x="0" y="370332"/>
                  </a:moveTo>
                  <a:lnTo>
                    <a:pt x="1342644" y="370332"/>
                  </a:lnTo>
                  <a:lnTo>
                    <a:pt x="134264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62" tIns="44481" rIns="88962" bIns="44481"/>
            <a:lstStyle/>
            <a:p>
              <a:endParaRPr lang="fr-FR" sz="800">
                <a:latin typeface="+mj-lt"/>
              </a:endParaRPr>
            </a:p>
          </p:txBody>
        </p:sp>
        <p:sp>
          <p:nvSpPr>
            <p:cNvPr id="180" name="Freeform 226">
              <a:extLst>
                <a:ext uri="{FF2B5EF4-FFF2-40B4-BE49-F238E27FC236}">
                  <a16:creationId xmlns:a16="http://schemas.microsoft.com/office/drawing/2014/main" id="{10AB730D-D804-441E-BE3D-5E4684834378}"/>
                </a:ext>
              </a:extLst>
            </p:cNvPr>
            <p:cNvSpPr>
              <a:spLocks/>
            </p:cNvSpPr>
            <p:nvPr/>
          </p:nvSpPr>
          <p:spPr>
            <a:xfrm>
              <a:off x="10533801" y="1471234"/>
              <a:ext cx="1052713" cy="360295"/>
            </a:xfrm>
            <a:custGeom>
              <a:avLst/>
              <a:gdLst/>
              <a:ahLst/>
              <a:cxnLst/>
              <a:rect l="0" t="0" r="0" b="0"/>
              <a:pathLst>
                <a:path w="1082040" h="370332">
                  <a:moveTo>
                    <a:pt x="0" y="370332"/>
                  </a:moveTo>
                  <a:lnTo>
                    <a:pt x="1082040" y="370332"/>
                  </a:lnTo>
                  <a:lnTo>
                    <a:pt x="1082040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62" tIns="44480" rIns="88962" bIns="44480"/>
            <a:lstStyle/>
            <a:p>
              <a:endParaRPr lang="fr-FR" sz="800">
                <a:latin typeface="+mj-lt"/>
              </a:endParaRPr>
            </a:p>
          </p:txBody>
        </p:sp>
        <p:sp>
          <p:nvSpPr>
            <p:cNvPr id="181" name="Freeform 227">
              <a:extLst>
                <a:ext uri="{FF2B5EF4-FFF2-40B4-BE49-F238E27FC236}">
                  <a16:creationId xmlns:a16="http://schemas.microsoft.com/office/drawing/2014/main" id="{C9003E34-7F22-4F32-AB0D-8A45F0A101C9}"/>
                </a:ext>
              </a:extLst>
            </p:cNvPr>
            <p:cNvSpPr>
              <a:spLocks/>
            </p:cNvSpPr>
            <p:nvPr/>
          </p:nvSpPr>
          <p:spPr>
            <a:xfrm>
              <a:off x="5049315" y="1471234"/>
              <a:ext cx="1350734" cy="360295"/>
            </a:xfrm>
            <a:custGeom>
              <a:avLst/>
              <a:gdLst/>
              <a:ahLst/>
              <a:cxnLst/>
              <a:rect l="0" t="0" r="0" b="0"/>
              <a:pathLst>
                <a:path w="1388364" h="370332">
                  <a:moveTo>
                    <a:pt x="0" y="370332"/>
                  </a:moveTo>
                  <a:lnTo>
                    <a:pt x="1388364" y="370332"/>
                  </a:lnTo>
                  <a:lnTo>
                    <a:pt x="138836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62" tIns="44480" rIns="88962" bIns="44480"/>
            <a:lstStyle/>
            <a:p>
              <a:endParaRPr lang="fr-FR" sz="800">
                <a:latin typeface="+mj-lt"/>
              </a:endParaRPr>
            </a:p>
          </p:txBody>
        </p:sp>
        <p:sp>
          <p:nvSpPr>
            <p:cNvPr id="182" name="Freeform 228">
              <a:extLst>
                <a:ext uri="{FF2B5EF4-FFF2-40B4-BE49-F238E27FC236}">
                  <a16:creationId xmlns:a16="http://schemas.microsoft.com/office/drawing/2014/main" id="{9F109484-317E-4D91-8AFA-62104B9DC957}"/>
                </a:ext>
              </a:extLst>
            </p:cNvPr>
            <p:cNvSpPr>
              <a:spLocks/>
            </p:cNvSpPr>
            <p:nvPr/>
          </p:nvSpPr>
          <p:spPr>
            <a:xfrm>
              <a:off x="3694132" y="1471234"/>
              <a:ext cx="1304771" cy="360295"/>
            </a:xfrm>
            <a:custGeom>
              <a:avLst/>
              <a:gdLst/>
              <a:ahLst/>
              <a:cxnLst/>
              <a:rect l="0" t="0" r="0" b="0"/>
              <a:pathLst>
                <a:path w="1341120" h="370332">
                  <a:moveTo>
                    <a:pt x="0" y="370332"/>
                  </a:moveTo>
                  <a:lnTo>
                    <a:pt x="1341120" y="370332"/>
                  </a:lnTo>
                  <a:lnTo>
                    <a:pt x="1341120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62" tIns="44480" rIns="88962" bIns="44480"/>
            <a:lstStyle/>
            <a:p>
              <a:endParaRPr lang="fr-FR" sz="800">
                <a:latin typeface="+mj-lt"/>
              </a:endParaRPr>
            </a:p>
          </p:txBody>
        </p:sp>
        <p:sp>
          <p:nvSpPr>
            <p:cNvPr id="183" name="Freeform 229">
              <a:extLst>
                <a:ext uri="{FF2B5EF4-FFF2-40B4-BE49-F238E27FC236}">
                  <a16:creationId xmlns:a16="http://schemas.microsoft.com/office/drawing/2014/main" id="{8AF43DD5-1B16-43E5-AA1B-57EA2CC639CF}"/>
                </a:ext>
              </a:extLst>
            </p:cNvPr>
            <p:cNvSpPr>
              <a:spLocks/>
            </p:cNvSpPr>
            <p:nvPr/>
          </p:nvSpPr>
          <p:spPr>
            <a:xfrm>
              <a:off x="2473874" y="1471234"/>
              <a:ext cx="1169846" cy="360295"/>
            </a:xfrm>
            <a:custGeom>
              <a:avLst/>
              <a:gdLst/>
              <a:ahLst/>
              <a:cxnLst/>
              <a:rect l="0" t="0" r="0" b="0"/>
              <a:pathLst>
                <a:path w="1202436" h="370332">
                  <a:moveTo>
                    <a:pt x="0" y="370332"/>
                  </a:moveTo>
                  <a:lnTo>
                    <a:pt x="1202436" y="370332"/>
                  </a:lnTo>
                  <a:lnTo>
                    <a:pt x="1202436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62" tIns="44480" rIns="88962" bIns="44480"/>
            <a:lstStyle/>
            <a:p>
              <a:endParaRPr lang="fr-FR" sz="800">
                <a:latin typeface="+mj-lt"/>
              </a:endParaRPr>
            </a:p>
          </p:txBody>
        </p: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CB9F889-7AD7-4265-AD1C-4AAEC221AC58}"/>
              </a:ext>
            </a:extLst>
          </p:cNvPr>
          <p:cNvSpPr>
            <a:spLocks/>
          </p:cNvSpPr>
          <p:nvPr/>
        </p:nvSpPr>
        <p:spPr>
          <a:xfrm>
            <a:off x="587375" y="1789092"/>
            <a:ext cx="5693945" cy="4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3943">
              <a:buClr>
                <a:srgbClr val="FFE600"/>
              </a:buClr>
              <a:defRPr/>
            </a:pPr>
            <a:endParaRPr lang="fr-FR" sz="1063" kern="0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 marL="171450" indent="-171450" defTabSz="913943">
              <a:buClr>
                <a:srgbClr val="FFE600"/>
              </a:buClr>
              <a:buFont typeface="EYInterstate Light" panose="02000506000000020004" pitchFamily="2" charset="0"/>
              <a:buChar char="•"/>
              <a:defRPr/>
            </a:pPr>
            <a:r>
              <a:rPr lang="fr-FR" sz="1063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Activité qui apporte une contribution substantielle à au moins un des six objectifs environnementaux suivants :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BA2168A-6E8F-4AAE-B1C0-0156AF4D354E}"/>
              </a:ext>
            </a:extLst>
          </p:cNvPr>
          <p:cNvSpPr>
            <a:spLocks/>
          </p:cNvSpPr>
          <p:nvPr/>
        </p:nvSpPr>
        <p:spPr>
          <a:xfrm>
            <a:off x="487277" y="1511388"/>
            <a:ext cx="4699836" cy="283283"/>
          </a:xfrm>
          <a:prstGeom prst="rect">
            <a:avLst/>
          </a:prstGeom>
        </p:spPr>
        <p:txBody>
          <a:bodyPr wrap="square" lIns="81089" tIns="40545" rIns="81089" bIns="40545">
            <a:spAutoFit/>
          </a:bodyPr>
          <a:lstStyle/>
          <a:p>
            <a:pPr defTabSz="913943"/>
            <a:r>
              <a:rPr lang="en-GB" sz="1241" b="1" dirty="0" err="1">
                <a:solidFill>
                  <a:schemeClr val="bg1"/>
                </a:solidFill>
                <a:latin typeface="EYInterstate Light" panose="02000506000000020004" pitchFamily="2" charset="0"/>
                <a:cs typeface="Arial" charset="0"/>
              </a:rPr>
              <a:t>Qu’est</a:t>
            </a:r>
            <a:r>
              <a:rPr lang="en-GB" sz="1241" b="1" dirty="0">
                <a:solidFill>
                  <a:schemeClr val="bg1"/>
                </a:solidFill>
                <a:latin typeface="EYInterstate Light" panose="02000506000000020004" pitchFamily="2" charset="0"/>
                <a:cs typeface="Arial" charset="0"/>
              </a:rPr>
              <a:t> </a:t>
            </a:r>
            <a:r>
              <a:rPr lang="en-GB" sz="1241" b="1" dirty="0" err="1">
                <a:solidFill>
                  <a:schemeClr val="bg1"/>
                </a:solidFill>
                <a:latin typeface="EYInterstate Light" panose="02000506000000020004" pitchFamily="2" charset="0"/>
                <a:cs typeface="Arial" charset="0"/>
              </a:rPr>
              <a:t>ce</a:t>
            </a:r>
            <a:r>
              <a:rPr lang="en-GB" sz="1241" b="1" dirty="0">
                <a:solidFill>
                  <a:schemeClr val="bg1"/>
                </a:solidFill>
                <a:latin typeface="EYInterstate Light" panose="02000506000000020004" pitchFamily="2" charset="0"/>
                <a:cs typeface="Arial" charset="0"/>
              </a:rPr>
              <a:t> </a:t>
            </a:r>
            <a:r>
              <a:rPr lang="en-GB" sz="1241" b="1" dirty="0" err="1">
                <a:solidFill>
                  <a:schemeClr val="bg1"/>
                </a:solidFill>
                <a:latin typeface="EYInterstate Light" panose="02000506000000020004" pitchFamily="2" charset="0"/>
                <a:cs typeface="Arial" charset="0"/>
              </a:rPr>
              <a:t>qu’une</a:t>
            </a:r>
            <a:r>
              <a:rPr lang="en-GB" sz="1241" b="1" dirty="0">
                <a:solidFill>
                  <a:schemeClr val="bg1"/>
                </a:solidFill>
                <a:latin typeface="EYInterstate Light" panose="02000506000000020004" pitchFamily="2" charset="0"/>
                <a:cs typeface="Arial" charset="0"/>
              </a:rPr>
              <a:t> </a:t>
            </a:r>
            <a:r>
              <a:rPr lang="en-GB" sz="1241" b="1" dirty="0" err="1">
                <a:solidFill>
                  <a:schemeClr val="bg1"/>
                </a:solidFill>
                <a:latin typeface="EYInterstate Light" panose="02000506000000020004" pitchFamily="2" charset="0"/>
                <a:cs typeface="Arial" charset="0"/>
              </a:rPr>
              <a:t>activité</a:t>
            </a:r>
            <a:r>
              <a:rPr lang="en-GB" sz="1241" b="1" dirty="0">
                <a:solidFill>
                  <a:schemeClr val="bg1"/>
                </a:solidFill>
                <a:latin typeface="EYInterstate Light" panose="02000506000000020004" pitchFamily="2" charset="0"/>
                <a:cs typeface="Arial" charset="0"/>
              </a:rPr>
              <a:t> </a:t>
            </a:r>
            <a:r>
              <a:rPr lang="en-GB" sz="1241" b="1" dirty="0" err="1">
                <a:solidFill>
                  <a:schemeClr val="bg1"/>
                </a:solidFill>
                <a:latin typeface="EYInterstate Light" panose="02000506000000020004" pitchFamily="2" charset="0"/>
                <a:cs typeface="Arial" charset="0"/>
              </a:rPr>
              <a:t>alignée</a:t>
            </a:r>
            <a:r>
              <a:rPr lang="en-GB" sz="1241" b="1" dirty="0">
                <a:solidFill>
                  <a:schemeClr val="bg1"/>
                </a:solidFill>
                <a:latin typeface="EYInterstate Light" panose="02000506000000020004" pitchFamily="2" charset="0"/>
                <a:cs typeface="Arial" charset="0"/>
              </a:rPr>
              <a:t> ?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49AEDE4-7CCB-4529-8E53-EDF741C410DA}"/>
              </a:ext>
            </a:extLst>
          </p:cNvPr>
          <p:cNvSpPr>
            <a:spLocks/>
          </p:cNvSpPr>
          <p:nvPr/>
        </p:nvSpPr>
        <p:spPr>
          <a:xfrm>
            <a:off x="768922" y="2399255"/>
            <a:ext cx="1659233" cy="536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3817" tIns="63817" rIns="63817" bIns="63817" rtlCol="0" anchor="ctr" anchorCtr="0">
            <a:spAutoFit/>
          </a:bodyPr>
          <a:lstStyle/>
          <a:p>
            <a:pPr algn="ctr" defTabSz="913943">
              <a:defRPr/>
            </a:pPr>
            <a:r>
              <a:rPr lang="fr-FR" sz="886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I – Atténuation du changement climatique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08EF90B-73FB-4F63-9776-E00289B7536A}"/>
              </a:ext>
            </a:extLst>
          </p:cNvPr>
          <p:cNvSpPr>
            <a:spLocks/>
          </p:cNvSpPr>
          <p:nvPr/>
        </p:nvSpPr>
        <p:spPr>
          <a:xfrm>
            <a:off x="2484887" y="2399255"/>
            <a:ext cx="1659233" cy="536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63817" tIns="63817" rIns="63817" bIns="63817" rtlCol="0" anchor="ctr" anchorCtr="0">
            <a:spAutoFit/>
          </a:bodyPr>
          <a:lstStyle/>
          <a:p>
            <a:pPr algn="ctr" defTabSz="913943">
              <a:defRPr/>
            </a:pPr>
            <a:r>
              <a:rPr lang="fr-FR" sz="886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II – Adaptation au changement climatique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4058F2A-0148-41C2-BFE0-D9DDC147DBF8}"/>
              </a:ext>
            </a:extLst>
          </p:cNvPr>
          <p:cNvSpPr>
            <a:spLocks/>
          </p:cNvSpPr>
          <p:nvPr/>
        </p:nvSpPr>
        <p:spPr>
          <a:xfrm>
            <a:off x="4200852" y="2399255"/>
            <a:ext cx="1659233" cy="5364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3817" tIns="63817" rIns="63817" bIns="63817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86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III – </a:t>
            </a:r>
            <a:r>
              <a:rPr kumimoji="0" lang="fr-FR" sz="88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Transition vers une économie circulaire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00FAC33-3C42-4EC5-B290-9A88376878B2}"/>
              </a:ext>
            </a:extLst>
          </p:cNvPr>
          <p:cNvSpPr>
            <a:spLocks/>
          </p:cNvSpPr>
          <p:nvPr/>
        </p:nvSpPr>
        <p:spPr>
          <a:xfrm>
            <a:off x="2484887" y="2998715"/>
            <a:ext cx="1659233" cy="5364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3817" tIns="63817" rIns="63817" bIns="63817" rtlCol="0" anchor="ctr" anchorCtr="0">
            <a:spAutoFit/>
          </a:bodyPr>
          <a:lstStyle/>
          <a:p>
            <a:pPr algn="ctr" defTabSz="913943">
              <a:defRPr/>
            </a:pPr>
            <a:r>
              <a:rPr lang="fr-FR" sz="886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V – Utilisation durable et protection des ressources aquatiques et marines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10075FD-D0B2-435E-9E8C-2371C2E3BDFD}"/>
              </a:ext>
            </a:extLst>
          </p:cNvPr>
          <p:cNvSpPr>
            <a:spLocks/>
          </p:cNvSpPr>
          <p:nvPr/>
        </p:nvSpPr>
        <p:spPr>
          <a:xfrm>
            <a:off x="4200852" y="2998715"/>
            <a:ext cx="1659233" cy="5364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3817" tIns="63817" rIns="63817" bIns="63817" rtlCol="0" anchor="ctr" anchorCtr="0">
            <a:spAutoFit/>
          </a:bodyPr>
          <a:lstStyle/>
          <a:p>
            <a:pPr algn="ctr" defTabSz="913943">
              <a:defRPr/>
            </a:pPr>
            <a:r>
              <a:rPr lang="fr-FR" sz="886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VI – Protection et restauration de la biodiversité et des écosystèmes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94706D8-9D02-4CD5-ABD4-A580A1E3D4F5}"/>
              </a:ext>
            </a:extLst>
          </p:cNvPr>
          <p:cNvSpPr>
            <a:spLocks/>
          </p:cNvSpPr>
          <p:nvPr/>
        </p:nvSpPr>
        <p:spPr>
          <a:xfrm>
            <a:off x="768922" y="2998715"/>
            <a:ext cx="1659233" cy="5364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63817" tIns="63817" rIns="63817" bIns="63817" rtlCol="0" anchor="ctr" anchorCtr="0">
            <a:noAutofit/>
          </a:bodyPr>
          <a:lstStyle/>
          <a:p>
            <a:pPr algn="ctr" defTabSz="913943">
              <a:defRPr/>
            </a:pPr>
            <a:r>
              <a:rPr lang="fr-FR" sz="886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IV – Prévention et réduction de la pollution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079025E-96E0-4C9B-B1BE-B7453AC1B5C2}"/>
              </a:ext>
            </a:extLst>
          </p:cNvPr>
          <p:cNvSpPr>
            <a:spLocks/>
          </p:cNvSpPr>
          <p:nvPr/>
        </p:nvSpPr>
        <p:spPr>
          <a:xfrm>
            <a:off x="587375" y="3732850"/>
            <a:ext cx="5324455" cy="3275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 defTabSz="913943">
              <a:buClr>
                <a:srgbClr val="FFE600"/>
              </a:buClr>
              <a:buFont typeface="EYInterstate Light" panose="02000506000000020004" pitchFamily="2" charset="0"/>
              <a:buChar char="•"/>
              <a:defRPr/>
            </a:pPr>
            <a:r>
              <a:rPr lang="fr-FR" sz="1063" kern="0" dirty="0">
                <a:solidFill>
                  <a:schemeClr val="bg1"/>
                </a:solidFill>
                <a:latin typeface="EYInterstate Light" panose="02000506000000020004" pitchFamily="2" charset="0"/>
              </a:rPr>
              <a:t>Activité qui évite des effets négatifs sur les cinq autres (DNSH) </a:t>
            </a:r>
            <a:r>
              <a:rPr kumimoji="0" lang="fr-FR" sz="1064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rPr>
              <a:t>et respectent des </a:t>
            </a:r>
            <a:r>
              <a:rPr kumimoji="0" lang="fr-FR" sz="1064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rPr>
              <a:t>garanties sociales minimales</a:t>
            </a:r>
            <a:endParaRPr kumimoji="0" lang="fr-FR" sz="1064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E895862-C41E-4251-8240-145FD0DEC5F1}"/>
              </a:ext>
            </a:extLst>
          </p:cNvPr>
          <p:cNvCxnSpPr>
            <a:cxnSpLocks/>
          </p:cNvCxnSpPr>
          <p:nvPr/>
        </p:nvCxnSpPr>
        <p:spPr>
          <a:xfrm>
            <a:off x="6406544" y="1579799"/>
            <a:ext cx="0" cy="4533401"/>
          </a:xfrm>
          <a:prstGeom prst="line">
            <a:avLst/>
          </a:prstGeom>
          <a:noFill/>
          <a:ln w="9525" cap="flat" cmpd="sng" algn="ctr">
            <a:solidFill>
              <a:srgbClr val="2E2E38">
                <a:lumMod val="20000"/>
                <a:lumOff val="80000"/>
              </a:srgbClr>
            </a:solidFill>
            <a:prstDash val="solid"/>
            <a:tailEnd type="none"/>
          </a:ln>
          <a:effectLst/>
        </p:spPr>
      </p:cxnSp>
      <p:sp>
        <p:nvSpPr>
          <p:cNvPr id="194" name="Arrow: Chevron 193">
            <a:extLst>
              <a:ext uri="{FF2B5EF4-FFF2-40B4-BE49-F238E27FC236}">
                <a16:creationId xmlns:a16="http://schemas.microsoft.com/office/drawing/2014/main" id="{EA41199F-9F7D-4984-810D-37140D12BAD3}"/>
              </a:ext>
            </a:extLst>
          </p:cNvPr>
          <p:cNvSpPr>
            <a:spLocks/>
          </p:cNvSpPr>
          <p:nvPr/>
        </p:nvSpPr>
        <p:spPr>
          <a:xfrm>
            <a:off x="1512203" y="4388701"/>
            <a:ext cx="4086298" cy="388800"/>
          </a:xfrm>
          <a:prstGeom prst="chevron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1089" tIns="40545" rIns="81089" bIns="40545" anchor="ctr"/>
          <a:lstStyle/>
          <a:p>
            <a:pPr algn="ctr" defTabSz="913943">
              <a:defRPr/>
            </a:pPr>
            <a:r>
              <a:rPr lang="fr-FR" sz="1418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2022</a:t>
            </a:r>
          </a:p>
        </p:txBody>
      </p:sp>
      <p:sp>
        <p:nvSpPr>
          <p:cNvPr id="195" name="Arrow: Chevron 193">
            <a:extLst>
              <a:ext uri="{FF2B5EF4-FFF2-40B4-BE49-F238E27FC236}">
                <a16:creationId xmlns:a16="http://schemas.microsoft.com/office/drawing/2014/main" id="{5C19749A-4B03-48C1-937E-96383A08FCBD}"/>
              </a:ext>
            </a:extLst>
          </p:cNvPr>
          <p:cNvSpPr>
            <a:spLocks/>
          </p:cNvSpPr>
          <p:nvPr/>
        </p:nvSpPr>
        <p:spPr>
          <a:xfrm>
            <a:off x="594186" y="4388701"/>
            <a:ext cx="957250" cy="388800"/>
          </a:xfrm>
          <a:custGeom>
            <a:avLst/>
            <a:gdLst>
              <a:gd name="connsiteX0" fmla="*/ 0 w 957250"/>
              <a:gd name="connsiteY0" fmla="*/ 0 h 319083"/>
              <a:gd name="connsiteX1" fmla="*/ 797709 w 957250"/>
              <a:gd name="connsiteY1" fmla="*/ 0 h 319083"/>
              <a:gd name="connsiteX2" fmla="*/ 957250 w 957250"/>
              <a:gd name="connsiteY2" fmla="*/ 159542 h 319083"/>
              <a:gd name="connsiteX3" fmla="*/ 797709 w 957250"/>
              <a:gd name="connsiteY3" fmla="*/ 319083 h 319083"/>
              <a:gd name="connsiteX4" fmla="*/ 0 w 957250"/>
              <a:gd name="connsiteY4" fmla="*/ 319083 h 319083"/>
              <a:gd name="connsiteX5" fmla="*/ 159542 w 957250"/>
              <a:gd name="connsiteY5" fmla="*/ 159542 h 319083"/>
              <a:gd name="connsiteX6" fmla="*/ 0 w 957250"/>
              <a:gd name="connsiteY6" fmla="*/ 0 h 319083"/>
              <a:gd name="connsiteX0" fmla="*/ 0 w 957250"/>
              <a:gd name="connsiteY0" fmla="*/ 0 h 319083"/>
              <a:gd name="connsiteX1" fmla="*/ 797709 w 957250"/>
              <a:gd name="connsiteY1" fmla="*/ 0 h 319083"/>
              <a:gd name="connsiteX2" fmla="*/ 957250 w 957250"/>
              <a:gd name="connsiteY2" fmla="*/ 159542 h 319083"/>
              <a:gd name="connsiteX3" fmla="*/ 797709 w 957250"/>
              <a:gd name="connsiteY3" fmla="*/ 319083 h 319083"/>
              <a:gd name="connsiteX4" fmla="*/ 0 w 957250"/>
              <a:gd name="connsiteY4" fmla="*/ 319083 h 319083"/>
              <a:gd name="connsiteX5" fmla="*/ 0 w 957250"/>
              <a:gd name="connsiteY5" fmla="*/ 0 h 31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250" h="319083">
                <a:moveTo>
                  <a:pt x="0" y="0"/>
                </a:moveTo>
                <a:lnTo>
                  <a:pt x="797709" y="0"/>
                </a:lnTo>
                <a:lnTo>
                  <a:pt x="957250" y="159542"/>
                </a:lnTo>
                <a:lnTo>
                  <a:pt x="797709" y="319083"/>
                </a:lnTo>
                <a:lnTo>
                  <a:pt x="0" y="319083"/>
                </a:lnTo>
                <a:lnTo>
                  <a:pt x="0" y="0"/>
                </a:lnTo>
                <a:close/>
              </a:path>
            </a:pathLst>
          </a:custGeom>
          <a:solidFill>
            <a:srgbClr val="C4C4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1089" tIns="40545" rIns="81089" bIns="40545" anchor="ctr"/>
          <a:lstStyle/>
          <a:p>
            <a:pPr algn="ctr" defTabSz="913943">
              <a:defRPr/>
            </a:pPr>
            <a:r>
              <a:rPr lang="fr-FR" sz="1418" b="1" kern="0" dirty="0">
                <a:solidFill>
                  <a:srgbClr val="2E2E38"/>
                </a:solidFill>
                <a:latin typeface="EYInterstate Light" panose="02000506000000020004" pitchFamily="2" charset="0"/>
              </a:rPr>
              <a:t>2021</a:t>
            </a:r>
          </a:p>
        </p:txBody>
      </p:sp>
      <p:sp>
        <p:nvSpPr>
          <p:cNvPr id="196" name="Arrow: Pentagon 195">
            <a:extLst>
              <a:ext uri="{FF2B5EF4-FFF2-40B4-BE49-F238E27FC236}">
                <a16:creationId xmlns:a16="http://schemas.microsoft.com/office/drawing/2014/main" id="{628F5212-30EA-4BE5-95BB-BAB4DAE13874}"/>
              </a:ext>
            </a:extLst>
          </p:cNvPr>
          <p:cNvSpPr/>
          <p:nvPr/>
        </p:nvSpPr>
        <p:spPr bwMode="auto">
          <a:xfrm>
            <a:off x="600317" y="4833883"/>
            <a:ext cx="1933024" cy="388793"/>
          </a:xfrm>
          <a:prstGeom prst="homePlate">
            <a:avLst/>
          </a:prstGeom>
          <a:solidFill>
            <a:schemeClr val="bg1"/>
          </a:solidFill>
          <a:ln w="2534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3817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43">
              <a:spcAft>
                <a:spcPts val="300"/>
              </a:spcAft>
              <a:buClr>
                <a:srgbClr val="FFC000"/>
              </a:buClr>
              <a:defRPr/>
            </a:pPr>
            <a:r>
              <a:rPr lang="fr-FR" sz="887" b="1" kern="0" dirty="0">
                <a:solidFill>
                  <a:sysClr val="windowText" lastClr="000000"/>
                </a:solidFill>
                <a:latin typeface="EYInterstate Light" panose="02000506000000020004" pitchFamily="2" charset="0"/>
              </a:rPr>
              <a:t>Éligibilité aux 2 objectifs </a:t>
            </a:r>
          </a:p>
          <a:p>
            <a:pPr defTabSz="913943">
              <a:spcAft>
                <a:spcPts val="300"/>
              </a:spcAft>
              <a:buClr>
                <a:srgbClr val="FFC000"/>
              </a:buClr>
              <a:defRPr/>
            </a:pPr>
            <a:r>
              <a:rPr lang="fr-FR" sz="887" b="1" kern="0" dirty="0">
                <a:solidFill>
                  <a:sysClr val="windowText" lastClr="000000"/>
                </a:solidFill>
                <a:latin typeface="EYInterstate Light" panose="02000506000000020004" pitchFamily="2" charset="0"/>
              </a:rPr>
              <a:t>« changement climatique »</a:t>
            </a:r>
          </a:p>
        </p:txBody>
      </p:sp>
      <p:sp>
        <p:nvSpPr>
          <p:cNvPr id="197" name="Arrow: Pentagon 196">
            <a:extLst>
              <a:ext uri="{FF2B5EF4-FFF2-40B4-BE49-F238E27FC236}">
                <a16:creationId xmlns:a16="http://schemas.microsoft.com/office/drawing/2014/main" id="{FF7ABBCE-EF45-4321-9E8E-E0227016DC8D}"/>
              </a:ext>
            </a:extLst>
          </p:cNvPr>
          <p:cNvSpPr/>
          <p:nvPr/>
        </p:nvSpPr>
        <p:spPr bwMode="auto">
          <a:xfrm>
            <a:off x="2594320" y="5317596"/>
            <a:ext cx="3004181" cy="388793"/>
          </a:xfrm>
          <a:prstGeom prst="homePlate">
            <a:avLst/>
          </a:prstGeom>
          <a:solidFill>
            <a:schemeClr val="bg1"/>
          </a:solidFill>
          <a:ln w="2534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3817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43">
              <a:spcAft>
                <a:spcPts val="300"/>
              </a:spcAft>
              <a:buClr>
                <a:srgbClr val="FFC000"/>
              </a:buClr>
              <a:defRPr/>
            </a:pPr>
            <a:r>
              <a:rPr lang="fr-FR" sz="887" b="1" kern="0" dirty="0">
                <a:solidFill>
                  <a:sysClr val="windowText" lastClr="000000"/>
                </a:solidFill>
                <a:latin typeface="EYInterstate Light" panose="02000506000000020004" pitchFamily="2" charset="0"/>
              </a:rPr>
              <a:t>Éligibilité et alignement pour les 6 objectifs</a:t>
            </a:r>
          </a:p>
        </p:txBody>
      </p:sp>
      <p:sp>
        <p:nvSpPr>
          <p:cNvPr id="198" name="TextBox 150">
            <a:extLst>
              <a:ext uri="{FF2B5EF4-FFF2-40B4-BE49-F238E27FC236}">
                <a16:creationId xmlns:a16="http://schemas.microsoft.com/office/drawing/2014/main" id="{43DB34AE-05DC-45EC-AF5C-0CEC0CB8D20A}"/>
              </a:ext>
            </a:extLst>
          </p:cNvPr>
          <p:cNvSpPr txBox="1">
            <a:spLocks/>
          </p:cNvSpPr>
          <p:nvPr/>
        </p:nvSpPr>
        <p:spPr>
          <a:xfrm>
            <a:off x="817563" y="5313184"/>
            <a:ext cx="1341977" cy="746998"/>
          </a:xfrm>
          <a:prstGeom prst="rect">
            <a:avLst/>
          </a:prstGeom>
          <a:noFill/>
        </p:spPr>
        <p:txBody>
          <a:bodyPr wrap="square" lIns="31908" tIns="31908" rIns="31908" bIns="31908" rtlCol="0">
            <a:spAutoFit/>
          </a:bodyPr>
          <a:lstStyle/>
          <a:p>
            <a:pPr defTabSz="913943">
              <a:defRPr/>
            </a:pPr>
            <a:r>
              <a:rPr lang="fr-FR" sz="887" b="1" i="1" kern="0" dirty="0">
                <a:solidFill>
                  <a:schemeClr val="tx1">
                    <a:lumMod val="60000"/>
                    <a:lumOff val="40000"/>
                  </a:schemeClr>
                </a:solidFill>
                <a:latin typeface="EYInterstate Light" panose="02000506000000020004" pitchFamily="2" charset="0"/>
              </a:rPr>
              <a:t>Publication réglementaire du reporting d'éligibilité dans la déclaration extra-financière 2021</a:t>
            </a:r>
          </a:p>
        </p:txBody>
      </p:sp>
      <p:sp>
        <p:nvSpPr>
          <p:cNvPr id="199" name="5-Point Star 50">
            <a:extLst>
              <a:ext uri="{FF2B5EF4-FFF2-40B4-BE49-F238E27FC236}">
                <a16:creationId xmlns:a16="http://schemas.microsoft.com/office/drawing/2014/main" id="{9EBE26FB-424A-4CCA-AB79-D3BDCFDAF26D}"/>
              </a:ext>
            </a:extLst>
          </p:cNvPr>
          <p:cNvSpPr/>
          <p:nvPr/>
        </p:nvSpPr>
        <p:spPr bwMode="gray">
          <a:xfrm>
            <a:off x="579684" y="5372724"/>
            <a:ext cx="163709" cy="163711"/>
          </a:xfrm>
          <a:prstGeom prst="star5">
            <a:avLst/>
          </a:prstGeom>
          <a:solidFill>
            <a:schemeClr val="tx1">
              <a:lumMod val="60000"/>
              <a:lumOff val="40000"/>
            </a:schemeClr>
          </a:solidFill>
          <a:ln w="11262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285" tIns="27285" rIns="27285" bIns="27285" rtlCol="0" anchor="ctr">
            <a:noAutofit/>
          </a:bodyPr>
          <a:lstStyle/>
          <a:p>
            <a:pPr algn="ctr" defTabSz="781099">
              <a:defRPr/>
            </a:pPr>
            <a:endParaRPr lang="fr-FR" sz="600" b="1" kern="0">
              <a:solidFill>
                <a:srgbClr val="808080"/>
              </a:solidFill>
              <a:latin typeface="EYInterstate Light"/>
            </a:endParaRPr>
          </a:p>
        </p:txBody>
      </p:sp>
      <p:sp>
        <p:nvSpPr>
          <p:cNvPr id="200" name="TextBox 150">
            <a:extLst>
              <a:ext uri="{FF2B5EF4-FFF2-40B4-BE49-F238E27FC236}">
                <a16:creationId xmlns:a16="http://schemas.microsoft.com/office/drawing/2014/main" id="{84756331-C764-4E16-9D25-BE638C4D0800}"/>
              </a:ext>
            </a:extLst>
          </p:cNvPr>
          <p:cNvSpPr txBox="1">
            <a:spLocks/>
          </p:cNvSpPr>
          <p:nvPr/>
        </p:nvSpPr>
        <p:spPr>
          <a:xfrm>
            <a:off x="2806000" y="5775737"/>
            <a:ext cx="2896264" cy="337463"/>
          </a:xfrm>
          <a:prstGeom prst="rect">
            <a:avLst/>
          </a:prstGeom>
          <a:noFill/>
        </p:spPr>
        <p:txBody>
          <a:bodyPr wrap="square" lIns="31908" tIns="31908" rIns="31908" bIns="31908" rtlCol="0">
            <a:spAutoFit/>
          </a:bodyPr>
          <a:lstStyle/>
          <a:p>
            <a:pPr defTabSz="913943">
              <a:defRPr/>
            </a:pPr>
            <a:r>
              <a:rPr lang="fr-FR" sz="887" b="1" i="1" kern="0" dirty="0">
                <a:solidFill>
                  <a:schemeClr val="tx1">
                    <a:lumMod val="60000"/>
                    <a:lumOff val="40000"/>
                  </a:schemeClr>
                </a:solidFill>
                <a:latin typeface="EYInterstate Light" panose="02000506000000020004" pitchFamily="2" charset="0"/>
              </a:rPr>
              <a:t>Publication réglementaire du reporting d'alignement dans la déclaration extra-financière 2022</a:t>
            </a:r>
          </a:p>
        </p:txBody>
      </p:sp>
      <p:sp>
        <p:nvSpPr>
          <p:cNvPr id="201" name="5-Point Star 50">
            <a:extLst>
              <a:ext uri="{FF2B5EF4-FFF2-40B4-BE49-F238E27FC236}">
                <a16:creationId xmlns:a16="http://schemas.microsoft.com/office/drawing/2014/main" id="{A61C2BA9-BF94-40BC-A8D4-E563A41DD209}"/>
              </a:ext>
            </a:extLst>
          </p:cNvPr>
          <p:cNvSpPr/>
          <p:nvPr/>
        </p:nvSpPr>
        <p:spPr bwMode="gray">
          <a:xfrm>
            <a:off x="2645210" y="5787498"/>
            <a:ext cx="163709" cy="163711"/>
          </a:xfrm>
          <a:prstGeom prst="star5">
            <a:avLst/>
          </a:prstGeom>
          <a:solidFill>
            <a:schemeClr val="tx1">
              <a:lumMod val="60000"/>
              <a:lumOff val="40000"/>
            </a:schemeClr>
          </a:solidFill>
          <a:ln w="11262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285" tIns="27285" rIns="27285" bIns="27285" rtlCol="0" anchor="ctr">
            <a:noAutofit/>
          </a:bodyPr>
          <a:lstStyle/>
          <a:p>
            <a:pPr algn="ctr" defTabSz="781099">
              <a:defRPr/>
            </a:pPr>
            <a:endParaRPr lang="fr-FR" sz="400" b="1" kern="0">
              <a:solidFill>
                <a:srgbClr val="808080"/>
              </a:solidFill>
              <a:latin typeface="EYInterstate Light"/>
            </a:endParaRP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655AA15-E5B2-4B06-907F-AA5873CF20F4}"/>
              </a:ext>
            </a:extLst>
          </p:cNvPr>
          <p:cNvGrpSpPr/>
          <p:nvPr/>
        </p:nvGrpSpPr>
        <p:grpSpPr>
          <a:xfrm>
            <a:off x="6681435" y="1830149"/>
            <a:ext cx="4868540" cy="3849603"/>
            <a:chOff x="6681435" y="1530485"/>
            <a:chExt cx="4868540" cy="3849603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B636580-A332-4B22-B4B3-2C7E45DB22A6}"/>
                </a:ext>
              </a:extLst>
            </p:cNvPr>
            <p:cNvSpPr/>
            <p:nvPr/>
          </p:nvSpPr>
          <p:spPr>
            <a:xfrm>
              <a:off x="6689278" y="3756863"/>
              <a:ext cx="245949" cy="717677"/>
            </a:xfrm>
            <a:prstGeom prst="rect">
              <a:avLst/>
            </a:prstGeom>
            <a:solidFill>
              <a:srgbClr val="D2D2DA"/>
            </a:solidFill>
            <a:ln w="844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089" tIns="40545" rIns="81089" bIns="40545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EYInterstate Regular" panose="02000503020000020004" pitchFamily="2" charset="0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204" name="Connector: Elbow 203">
              <a:extLst>
                <a:ext uri="{FF2B5EF4-FFF2-40B4-BE49-F238E27FC236}">
                  <a16:creationId xmlns:a16="http://schemas.microsoft.com/office/drawing/2014/main" id="{21CD5783-0BA5-4462-B0DD-342F500D92DF}"/>
                </a:ext>
              </a:extLst>
            </p:cNvPr>
            <p:cNvCxnSpPr>
              <a:cxnSpLocks/>
              <a:stCxn id="205" idx="1"/>
              <a:endCxn id="246" idx="0"/>
            </p:cNvCxnSpPr>
            <p:nvPr/>
          </p:nvCxnSpPr>
          <p:spPr>
            <a:xfrm rot="10800000" flipV="1">
              <a:off x="7435179" y="1787132"/>
              <a:ext cx="728414" cy="3214499"/>
            </a:xfrm>
            <a:prstGeom prst="bentConnector2">
              <a:avLst/>
            </a:prstGeom>
            <a:noFill/>
            <a:ln w="9525" cap="flat" cmpd="sng" algn="ctr">
              <a:solidFill>
                <a:srgbClr val="2E2E38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CC652BF2-50EA-4D10-B80F-1CD5BBE59BFF}"/>
                </a:ext>
              </a:extLst>
            </p:cNvPr>
            <p:cNvSpPr>
              <a:spLocks/>
            </p:cNvSpPr>
            <p:nvPr/>
          </p:nvSpPr>
          <p:spPr>
            <a:xfrm>
              <a:off x="8163593" y="1530485"/>
              <a:ext cx="2049330" cy="5132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</a:ln>
            <a:effectLst/>
          </p:spPr>
          <p:txBody>
            <a:bodyPr lIns="81089" tIns="40545" rIns="81089" bIns="40545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64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rPr>
                <a:t>Activité éligible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64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rPr>
                <a:t>(listée dans les annexes techniques) ?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099B6347-6398-4B1D-85CF-13B0382CB162}"/>
                </a:ext>
              </a:extLst>
            </p:cNvPr>
            <p:cNvSpPr>
              <a:spLocks/>
            </p:cNvSpPr>
            <p:nvPr/>
          </p:nvSpPr>
          <p:spPr>
            <a:xfrm>
              <a:off x="6904832" y="2121268"/>
              <a:ext cx="1227928" cy="378456"/>
            </a:xfrm>
            <a:prstGeom prst="rect">
              <a:avLst/>
            </a:prstGeom>
            <a:solidFill>
              <a:srgbClr val="2E2E38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81089" tIns="40545" rIns="81089" bIns="40545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64" b="0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rPr>
                <a:t>Contribution substantielle ?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EA72BC1-CA8F-41C5-BE08-B4854B282FA0}"/>
                </a:ext>
              </a:extLst>
            </p:cNvPr>
            <p:cNvSpPr>
              <a:spLocks/>
            </p:cNvSpPr>
            <p:nvPr/>
          </p:nvSpPr>
          <p:spPr>
            <a:xfrm>
              <a:off x="6904832" y="2938375"/>
              <a:ext cx="1227928" cy="378456"/>
            </a:xfrm>
            <a:prstGeom prst="rect">
              <a:avLst/>
            </a:prstGeom>
            <a:solidFill>
              <a:srgbClr val="2E2E38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81089" tIns="40545" rIns="81089" bIns="40545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64" b="0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rPr>
                <a:t>Respect des </a:t>
              </a:r>
              <a:br>
                <a:rPr kumimoji="0" lang="pl-P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EYInterstate Light"/>
                  <a:ea typeface="+mn-ea"/>
                  <a:cs typeface="+mn-cs"/>
                </a:rPr>
              </a:br>
              <a:r>
                <a:rPr kumimoji="0" lang="fr-FR" sz="1064" b="0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rPr>
                <a:t>DNSH ?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3E18C495-760A-455C-94FB-D5B379A646A3}"/>
                </a:ext>
              </a:extLst>
            </p:cNvPr>
            <p:cNvSpPr>
              <a:spLocks/>
            </p:cNvSpPr>
            <p:nvPr/>
          </p:nvSpPr>
          <p:spPr>
            <a:xfrm>
              <a:off x="6904832" y="3756135"/>
              <a:ext cx="1227928" cy="720449"/>
            </a:xfrm>
            <a:prstGeom prst="rect">
              <a:avLst/>
            </a:prstGeom>
            <a:solidFill>
              <a:srgbClr val="2E2E38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81089" tIns="40545" rIns="81089" bIns="40545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64" b="0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rPr>
                <a:t>Respect des garanties sociales minimales ?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BA214E2D-6991-456B-A0CB-B1D5D7242C23}"/>
                </a:ext>
              </a:extLst>
            </p:cNvPr>
            <p:cNvGrpSpPr/>
            <p:nvPr/>
          </p:nvGrpSpPr>
          <p:grpSpPr>
            <a:xfrm>
              <a:off x="6681435" y="5001632"/>
              <a:ext cx="4868540" cy="378456"/>
              <a:chOff x="6950805" y="5001632"/>
              <a:chExt cx="4329799" cy="378456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A5D1E4D6-7FE9-4D5A-9BB3-4C59DF0A8C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939932" y="5001632"/>
                <a:ext cx="1340672" cy="378456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81089" tIns="40545" rIns="81089" bIns="40545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64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EYInterstate Light" panose="02000506000000020004" pitchFamily="2" charset="0"/>
                    <a:ea typeface="+mn-ea"/>
                    <a:cs typeface="+mn-cs"/>
                  </a:rPr>
                  <a:t>Activité non éligible</a:t>
                </a: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F7CB2E0D-6AAC-4E60-B83C-396B9E3C0E1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445368" y="5001632"/>
                <a:ext cx="1340672" cy="378456"/>
              </a:xfrm>
              <a:prstGeom prst="rect">
                <a:avLst/>
              </a:prstGeom>
              <a:solidFill>
                <a:srgbClr val="2E2E38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81089" tIns="40545" rIns="81089" bIns="40545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6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YInterstate Light" panose="02000506000000020004" pitchFamily="2" charset="0"/>
                    <a:ea typeface="+mn-ea"/>
                    <a:cs typeface="+mn-cs"/>
                  </a:rPr>
                  <a:t>Activité éligible non alignée</a:t>
                </a: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9DEF8EE2-4371-4A0C-975D-9A6D7101871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50805" y="5001632"/>
                <a:ext cx="1340672" cy="378456"/>
              </a:xfrm>
              <a:prstGeom prst="rect">
                <a:avLst/>
              </a:prstGeom>
              <a:solidFill>
                <a:srgbClr val="FFE6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81089" tIns="40545" rIns="81089" bIns="40545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6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E38"/>
                    </a:solidFill>
                    <a:effectLst/>
                    <a:uLnTx/>
                    <a:uFillTx/>
                    <a:latin typeface="EYInterstate Light" panose="02000506000000020004" pitchFamily="2" charset="0"/>
                    <a:ea typeface="+mn-ea"/>
                    <a:cs typeface="+mn-cs"/>
                  </a:rPr>
                  <a:t>Activité </a:t>
                </a:r>
                <a:br>
                  <a:rPr kumimoji="0" lang="pl-P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E38"/>
                    </a:solidFill>
                    <a:effectLst/>
                    <a:uLnTx/>
                    <a:uFillTx/>
                    <a:latin typeface="EYInterstate Light"/>
                    <a:ea typeface="+mn-ea"/>
                    <a:cs typeface="+mn-cs"/>
                  </a:rPr>
                </a:br>
                <a:r>
                  <a:rPr kumimoji="0" lang="fr-FR" sz="106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E38"/>
                    </a:solidFill>
                    <a:effectLst/>
                    <a:uLnTx/>
                    <a:uFillTx/>
                    <a:latin typeface="EYInterstate Light" panose="02000506000000020004" pitchFamily="2" charset="0"/>
                    <a:ea typeface="+mn-ea"/>
                    <a:cs typeface="+mn-cs"/>
                  </a:rPr>
                  <a:t>alignée</a:t>
                </a:r>
              </a:p>
            </p:txBody>
          </p:sp>
        </p:grpSp>
        <p:cxnSp>
          <p:nvCxnSpPr>
            <p:cNvPr id="210" name="Connector: Elbow 209">
              <a:extLst>
                <a:ext uri="{FF2B5EF4-FFF2-40B4-BE49-F238E27FC236}">
                  <a16:creationId xmlns:a16="http://schemas.microsoft.com/office/drawing/2014/main" id="{233D3DFE-8E65-44E9-A1D2-BD0F7738B88D}"/>
                </a:ext>
              </a:extLst>
            </p:cNvPr>
            <p:cNvCxnSpPr>
              <a:cxnSpLocks/>
              <a:stCxn id="206" idx="3"/>
              <a:endCxn id="245" idx="0"/>
            </p:cNvCxnSpPr>
            <p:nvPr/>
          </p:nvCxnSpPr>
          <p:spPr>
            <a:xfrm>
              <a:off x="8132760" y="2310496"/>
              <a:ext cx="982945" cy="2691136"/>
            </a:xfrm>
            <a:prstGeom prst="bentConnector2">
              <a:avLst/>
            </a:prstGeom>
            <a:noFill/>
            <a:ln w="9525" cap="flat" cmpd="sng" algn="ctr">
              <a:solidFill>
                <a:srgbClr val="2E2E38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11" name="Connector: Elbow 210">
              <a:extLst>
                <a:ext uri="{FF2B5EF4-FFF2-40B4-BE49-F238E27FC236}">
                  <a16:creationId xmlns:a16="http://schemas.microsoft.com/office/drawing/2014/main" id="{9C66320E-133E-4E8E-AB6D-1B30512FAECB}"/>
                </a:ext>
              </a:extLst>
            </p:cNvPr>
            <p:cNvCxnSpPr>
              <a:cxnSpLocks/>
              <a:stCxn id="205" idx="3"/>
              <a:endCxn id="244" idx="0"/>
            </p:cNvCxnSpPr>
            <p:nvPr/>
          </p:nvCxnSpPr>
          <p:spPr>
            <a:xfrm>
              <a:off x="10212923" y="1787133"/>
              <a:ext cx="583309" cy="3214499"/>
            </a:xfrm>
            <a:prstGeom prst="bentConnector2">
              <a:avLst/>
            </a:prstGeom>
            <a:noFill/>
            <a:ln w="9525" cap="flat" cmpd="sng" algn="ctr">
              <a:solidFill>
                <a:srgbClr val="2E2E38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50649BC2-E1A1-4B96-BADE-67B961783A4B}"/>
                </a:ext>
              </a:extLst>
            </p:cNvPr>
            <p:cNvSpPr/>
            <p:nvPr/>
          </p:nvSpPr>
          <p:spPr>
            <a:xfrm>
              <a:off x="7550493" y="3524492"/>
              <a:ext cx="54844" cy="74230"/>
            </a:xfrm>
            <a:custGeom>
              <a:avLst/>
              <a:gdLst>
                <a:gd name="connsiteX0" fmla="*/ 48583 w 54844"/>
                <a:gd name="connsiteY0" fmla="*/ 74230 h 74230"/>
                <a:gd name="connsiteX1" fmla="*/ 0 w 54844"/>
                <a:gd name="connsiteY1" fmla="*/ 25647 h 74230"/>
                <a:gd name="connsiteX2" fmla="*/ 25687 w 54844"/>
                <a:gd name="connsiteY2" fmla="*/ 0 h 74230"/>
                <a:gd name="connsiteX3" fmla="*/ 54845 w 54844"/>
                <a:gd name="connsiteY3" fmla="*/ 29197 h 74230"/>
                <a:gd name="connsiteX4" fmla="*/ 50657 w 54844"/>
                <a:gd name="connsiteY4" fmla="*/ 33386 h 74230"/>
                <a:gd name="connsiteX5" fmla="*/ 25687 w 54844"/>
                <a:gd name="connsiteY5" fmla="*/ 8376 h 74230"/>
                <a:gd name="connsiteX6" fmla="*/ 8416 w 54844"/>
                <a:gd name="connsiteY6" fmla="*/ 25647 h 74230"/>
                <a:gd name="connsiteX7" fmla="*/ 52771 w 54844"/>
                <a:gd name="connsiteY7" fmla="*/ 70042 h 7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44" h="74230">
                  <a:moveTo>
                    <a:pt x="48583" y="74230"/>
                  </a:moveTo>
                  <a:lnTo>
                    <a:pt x="0" y="25647"/>
                  </a:lnTo>
                  <a:lnTo>
                    <a:pt x="25687" y="0"/>
                  </a:lnTo>
                  <a:lnTo>
                    <a:pt x="54845" y="29197"/>
                  </a:lnTo>
                  <a:lnTo>
                    <a:pt x="50657" y="33386"/>
                  </a:lnTo>
                  <a:lnTo>
                    <a:pt x="25687" y="8376"/>
                  </a:lnTo>
                  <a:lnTo>
                    <a:pt x="8416" y="25647"/>
                  </a:lnTo>
                  <a:lnTo>
                    <a:pt x="52771" y="70042"/>
                  </a:lnTo>
                  <a:close/>
                </a:path>
              </a:pathLst>
            </a:custGeom>
            <a:solidFill>
              <a:srgbClr val="2E2E38"/>
            </a:solidFill>
            <a:ln w="3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E70CA822-BD25-47AC-9363-7054ABE28F52}"/>
                </a:ext>
              </a:extLst>
            </p:cNvPr>
            <p:cNvSpPr/>
            <p:nvPr/>
          </p:nvSpPr>
          <p:spPr>
            <a:xfrm>
              <a:off x="7596962" y="3484565"/>
              <a:ext cx="94811" cy="94772"/>
            </a:xfrm>
            <a:custGeom>
              <a:avLst/>
              <a:gdLst>
                <a:gd name="connsiteX0" fmla="*/ 25647 w 94811"/>
                <a:gd name="connsiteY0" fmla="*/ 94772 h 94772"/>
                <a:gd name="connsiteX1" fmla="*/ 21459 w 94811"/>
                <a:gd name="connsiteY1" fmla="*/ 90584 h 94772"/>
                <a:gd name="connsiteX2" fmla="*/ 86396 w 94811"/>
                <a:gd name="connsiteY2" fmla="*/ 25647 h 94772"/>
                <a:gd name="connsiteX3" fmla="*/ 69125 w 94811"/>
                <a:gd name="connsiteY3" fmla="*/ 8376 h 94772"/>
                <a:gd name="connsiteX4" fmla="*/ 4188 w 94811"/>
                <a:gd name="connsiteY4" fmla="*/ 73313 h 94772"/>
                <a:gd name="connsiteX5" fmla="*/ 0 w 94811"/>
                <a:gd name="connsiteY5" fmla="*/ 69125 h 94772"/>
                <a:gd name="connsiteX6" fmla="*/ 69125 w 94811"/>
                <a:gd name="connsiteY6" fmla="*/ 0 h 94772"/>
                <a:gd name="connsiteX7" fmla="*/ 94812 w 94811"/>
                <a:gd name="connsiteY7" fmla="*/ 25647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811" h="94772">
                  <a:moveTo>
                    <a:pt x="25647" y="94772"/>
                  </a:moveTo>
                  <a:lnTo>
                    <a:pt x="21459" y="90584"/>
                  </a:lnTo>
                  <a:lnTo>
                    <a:pt x="86396" y="25647"/>
                  </a:lnTo>
                  <a:lnTo>
                    <a:pt x="69125" y="8376"/>
                  </a:lnTo>
                  <a:lnTo>
                    <a:pt x="4188" y="73313"/>
                  </a:lnTo>
                  <a:lnTo>
                    <a:pt x="0" y="69125"/>
                  </a:lnTo>
                  <a:lnTo>
                    <a:pt x="69125" y="0"/>
                  </a:lnTo>
                  <a:lnTo>
                    <a:pt x="94812" y="25647"/>
                  </a:lnTo>
                  <a:close/>
                </a:path>
              </a:pathLst>
            </a:custGeom>
            <a:solidFill>
              <a:srgbClr val="2E2E38"/>
            </a:solidFill>
            <a:ln w="3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FA32BEF4-F468-40F0-8070-3D413BBC3D27}"/>
                </a:ext>
              </a:extLst>
            </p:cNvPr>
            <p:cNvSpPr/>
            <p:nvPr/>
          </p:nvSpPr>
          <p:spPr>
            <a:xfrm>
              <a:off x="7505461" y="3427008"/>
              <a:ext cx="3988" cy="3988"/>
            </a:xfrm>
            <a:custGeom>
              <a:avLst/>
              <a:gdLst/>
              <a:ahLst/>
              <a:cxnLst/>
              <a:rect l="l" t="t" r="r" b="b"/>
              <a:pathLst>
                <a:path w="3988" h="3988"/>
              </a:pathLst>
            </a:custGeom>
            <a:solidFill>
              <a:srgbClr val="2E2E38"/>
            </a:solidFill>
            <a:ln w="3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89C63FA8-6B2B-4196-91FE-C0352893ABC6}"/>
                </a:ext>
              </a:extLst>
            </p:cNvPr>
            <p:cNvSpPr/>
            <p:nvPr/>
          </p:nvSpPr>
          <p:spPr>
            <a:xfrm>
              <a:off x="7575502" y="3570961"/>
              <a:ext cx="51334" cy="29835"/>
            </a:xfrm>
            <a:custGeom>
              <a:avLst/>
              <a:gdLst>
                <a:gd name="connsiteX0" fmla="*/ 25647 w 51334"/>
                <a:gd name="connsiteY0" fmla="*/ 29836 h 29835"/>
                <a:gd name="connsiteX1" fmla="*/ 0 w 51334"/>
                <a:gd name="connsiteY1" fmla="*/ 4188 h 29835"/>
                <a:gd name="connsiteX2" fmla="*/ 4188 w 51334"/>
                <a:gd name="connsiteY2" fmla="*/ 0 h 29835"/>
                <a:gd name="connsiteX3" fmla="*/ 25647 w 51334"/>
                <a:gd name="connsiteY3" fmla="*/ 21459 h 29835"/>
                <a:gd name="connsiteX4" fmla="*/ 47107 w 51334"/>
                <a:gd name="connsiteY4" fmla="*/ 0 h 29835"/>
                <a:gd name="connsiteX5" fmla="*/ 51335 w 51334"/>
                <a:gd name="connsiteY5" fmla="*/ 4188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34" h="29835">
                  <a:moveTo>
                    <a:pt x="25647" y="29836"/>
                  </a:moveTo>
                  <a:lnTo>
                    <a:pt x="0" y="4188"/>
                  </a:lnTo>
                  <a:lnTo>
                    <a:pt x="4188" y="0"/>
                  </a:lnTo>
                  <a:lnTo>
                    <a:pt x="25647" y="21459"/>
                  </a:lnTo>
                  <a:lnTo>
                    <a:pt x="47107" y="0"/>
                  </a:lnTo>
                  <a:lnTo>
                    <a:pt x="51335" y="4188"/>
                  </a:lnTo>
                  <a:close/>
                </a:path>
              </a:pathLst>
            </a:custGeom>
            <a:solidFill>
              <a:srgbClr val="2E2E38"/>
            </a:solidFill>
            <a:ln w="3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88AD50F-05D7-4985-B7B0-AA4BD7A6B4E8}"/>
                </a:ext>
              </a:extLst>
            </p:cNvPr>
            <p:cNvCxnSpPr>
              <a:cxnSpLocks/>
              <a:stCxn id="207" idx="3"/>
            </p:cNvCxnSpPr>
            <p:nvPr/>
          </p:nvCxnSpPr>
          <p:spPr>
            <a:xfrm>
              <a:off x="8132760" y="3127603"/>
              <a:ext cx="993964" cy="0"/>
            </a:xfrm>
            <a:prstGeom prst="line">
              <a:avLst/>
            </a:prstGeom>
            <a:noFill/>
            <a:ln w="9525" cap="flat" cmpd="sng" algn="ctr">
              <a:solidFill>
                <a:srgbClr val="2E2E38">
                  <a:lumMod val="60000"/>
                  <a:lumOff val="40000"/>
                </a:srgbClr>
              </a:solidFill>
              <a:prstDash val="solid"/>
              <a:tailEnd type="none"/>
            </a:ln>
            <a:effectLst/>
          </p:spPr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DD08F94-4B46-4C14-8263-0836B09148EF}"/>
                </a:ext>
              </a:extLst>
            </p:cNvPr>
            <p:cNvCxnSpPr>
              <a:cxnSpLocks/>
              <a:stCxn id="208" idx="3"/>
            </p:cNvCxnSpPr>
            <p:nvPr/>
          </p:nvCxnSpPr>
          <p:spPr>
            <a:xfrm>
              <a:off x="8132760" y="4116360"/>
              <a:ext cx="993964" cy="5743"/>
            </a:xfrm>
            <a:prstGeom prst="line">
              <a:avLst/>
            </a:prstGeom>
            <a:noFill/>
            <a:ln w="9525" cap="flat" cmpd="sng" algn="ctr">
              <a:solidFill>
                <a:srgbClr val="2E2E38">
                  <a:lumMod val="60000"/>
                  <a:lumOff val="40000"/>
                </a:srgbClr>
              </a:solidFill>
              <a:prstDash val="solid"/>
              <a:tailEnd type="none"/>
            </a:ln>
            <a:effectLst/>
          </p:spPr>
        </p:cxn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1F6CEC76-24FB-4E14-8678-033DED08F29F}"/>
                </a:ext>
              </a:extLst>
            </p:cNvPr>
            <p:cNvGrpSpPr/>
            <p:nvPr/>
          </p:nvGrpSpPr>
          <p:grpSpPr>
            <a:xfrm>
              <a:off x="7314186" y="1665693"/>
              <a:ext cx="272335" cy="276327"/>
              <a:chOff x="5286434" y="2609850"/>
              <a:chExt cx="1615666" cy="1639347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8D40F49A-AE90-445D-9131-B91AEEEC1D11}"/>
                  </a:ext>
                </a:extLst>
              </p:cNvPr>
              <p:cNvSpPr/>
              <p:nvPr/>
            </p:nvSpPr>
            <p:spPr>
              <a:xfrm>
                <a:off x="5286434" y="2609850"/>
                <a:ext cx="1615666" cy="1639347"/>
              </a:xfrm>
              <a:custGeom>
                <a:avLst/>
                <a:gdLst>
                  <a:gd name="connsiteX0" fmla="*/ 807851 w 1615666"/>
                  <a:gd name="connsiteY0" fmla="*/ 1639348 h 1639347"/>
                  <a:gd name="connsiteX1" fmla="*/ 807851 w 1615666"/>
                  <a:gd name="connsiteY1" fmla="*/ 0 h 1639347"/>
                  <a:gd name="connsiteX2" fmla="*/ 807851 w 1615666"/>
                  <a:gd name="connsiteY2" fmla="*/ 1639348 h 163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5666" h="1639347">
                    <a:moveTo>
                      <a:pt x="807851" y="1639348"/>
                    </a:moveTo>
                    <a:cubicBezTo>
                      <a:pt x="1885033" y="1620012"/>
                      <a:pt x="1884843" y="19145"/>
                      <a:pt x="807851" y="0"/>
                    </a:cubicBezTo>
                    <a:cubicBezTo>
                      <a:pt x="-269331" y="19336"/>
                      <a:pt x="-269236" y="1620203"/>
                      <a:pt x="807851" y="1639348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026A688-248F-460D-AA79-85AA31299987}"/>
                  </a:ext>
                </a:extLst>
              </p:cNvPr>
              <p:cNvSpPr/>
              <p:nvPr/>
            </p:nvSpPr>
            <p:spPr>
              <a:xfrm>
                <a:off x="5566695" y="2995326"/>
                <a:ext cx="1054989" cy="868299"/>
              </a:xfrm>
              <a:custGeom>
                <a:avLst/>
                <a:gdLst>
                  <a:gd name="connsiteX0" fmla="*/ 0 w 1054989"/>
                  <a:gd name="connsiteY0" fmla="*/ 490061 h 868299"/>
                  <a:gd name="connsiteX1" fmla="*/ 186690 w 1054989"/>
                  <a:gd name="connsiteY1" fmla="*/ 676656 h 868299"/>
                  <a:gd name="connsiteX2" fmla="*/ 186690 w 1054989"/>
                  <a:gd name="connsiteY2" fmla="*/ 676656 h 868299"/>
                  <a:gd name="connsiteX3" fmla="*/ 378333 w 1054989"/>
                  <a:gd name="connsiteY3" fmla="*/ 868299 h 868299"/>
                  <a:gd name="connsiteX4" fmla="*/ 569976 w 1054989"/>
                  <a:gd name="connsiteY4" fmla="*/ 676656 h 868299"/>
                  <a:gd name="connsiteX5" fmla="*/ 569976 w 1054989"/>
                  <a:gd name="connsiteY5" fmla="*/ 676656 h 868299"/>
                  <a:gd name="connsiteX6" fmla="*/ 1054989 w 1054989"/>
                  <a:gd name="connsiteY6" fmla="*/ 191738 h 868299"/>
                  <a:gd name="connsiteX7" fmla="*/ 863251 w 1054989"/>
                  <a:gd name="connsiteY7" fmla="*/ 0 h 868299"/>
                  <a:gd name="connsiteX8" fmla="*/ 378333 w 1054989"/>
                  <a:gd name="connsiteY8" fmla="*/ 485013 h 868299"/>
                  <a:gd name="connsiteX9" fmla="*/ 191738 w 1054989"/>
                  <a:gd name="connsiteY9" fmla="*/ 298323 h 868299"/>
                  <a:gd name="connsiteX10" fmla="*/ 0 w 1054989"/>
                  <a:gd name="connsiteY10" fmla="*/ 490061 h 86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89" h="868299">
                    <a:moveTo>
                      <a:pt x="0" y="490061"/>
                    </a:moveTo>
                    <a:lnTo>
                      <a:pt x="186690" y="676656"/>
                    </a:lnTo>
                    <a:lnTo>
                      <a:pt x="186690" y="676656"/>
                    </a:lnTo>
                    <a:lnTo>
                      <a:pt x="378333" y="868299"/>
                    </a:lnTo>
                    <a:lnTo>
                      <a:pt x="569976" y="676656"/>
                    </a:lnTo>
                    <a:lnTo>
                      <a:pt x="569976" y="676656"/>
                    </a:lnTo>
                    <a:lnTo>
                      <a:pt x="1054989" y="191738"/>
                    </a:lnTo>
                    <a:lnTo>
                      <a:pt x="863251" y="0"/>
                    </a:lnTo>
                    <a:lnTo>
                      <a:pt x="378333" y="485013"/>
                    </a:lnTo>
                    <a:lnTo>
                      <a:pt x="191738" y="298323"/>
                    </a:lnTo>
                    <a:lnTo>
                      <a:pt x="0" y="490061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C973F58E-21A9-47AE-9DC0-21B5EBF8B204}"/>
                </a:ext>
              </a:extLst>
            </p:cNvPr>
            <p:cNvGrpSpPr/>
            <p:nvPr/>
          </p:nvGrpSpPr>
          <p:grpSpPr>
            <a:xfrm>
              <a:off x="7314186" y="2581305"/>
              <a:ext cx="272335" cy="276327"/>
              <a:chOff x="5286434" y="2609850"/>
              <a:chExt cx="1615666" cy="1639347"/>
            </a:xfrm>
          </p:grpSpPr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DA540344-88D1-4AE0-AC88-D067D8E2AC8D}"/>
                  </a:ext>
                </a:extLst>
              </p:cNvPr>
              <p:cNvSpPr/>
              <p:nvPr/>
            </p:nvSpPr>
            <p:spPr>
              <a:xfrm>
                <a:off x="5286434" y="2609850"/>
                <a:ext cx="1615666" cy="1639347"/>
              </a:xfrm>
              <a:custGeom>
                <a:avLst/>
                <a:gdLst>
                  <a:gd name="connsiteX0" fmla="*/ 807851 w 1615666"/>
                  <a:gd name="connsiteY0" fmla="*/ 1639348 h 1639347"/>
                  <a:gd name="connsiteX1" fmla="*/ 807851 w 1615666"/>
                  <a:gd name="connsiteY1" fmla="*/ 0 h 1639347"/>
                  <a:gd name="connsiteX2" fmla="*/ 807851 w 1615666"/>
                  <a:gd name="connsiteY2" fmla="*/ 1639348 h 163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5666" h="1639347">
                    <a:moveTo>
                      <a:pt x="807851" y="1639348"/>
                    </a:moveTo>
                    <a:cubicBezTo>
                      <a:pt x="1885033" y="1620012"/>
                      <a:pt x="1884843" y="19145"/>
                      <a:pt x="807851" y="0"/>
                    </a:cubicBezTo>
                    <a:cubicBezTo>
                      <a:pt x="-269331" y="19336"/>
                      <a:pt x="-269236" y="1620203"/>
                      <a:pt x="807851" y="1639348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2519AB20-957D-4542-926E-48E8AE4C3C38}"/>
                  </a:ext>
                </a:extLst>
              </p:cNvPr>
              <p:cNvSpPr/>
              <p:nvPr/>
            </p:nvSpPr>
            <p:spPr>
              <a:xfrm>
                <a:off x="5566695" y="2995326"/>
                <a:ext cx="1054989" cy="868299"/>
              </a:xfrm>
              <a:custGeom>
                <a:avLst/>
                <a:gdLst>
                  <a:gd name="connsiteX0" fmla="*/ 0 w 1054989"/>
                  <a:gd name="connsiteY0" fmla="*/ 490061 h 868299"/>
                  <a:gd name="connsiteX1" fmla="*/ 186690 w 1054989"/>
                  <a:gd name="connsiteY1" fmla="*/ 676656 h 868299"/>
                  <a:gd name="connsiteX2" fmla="*/ 186690 w 1054989"/>
                  <a:gd name="connsiteY2" fmla="*/ 676656 h 868299"/>
                  <a:gd name="connsiteX3" fmla="*/ 378333 w 1054989"/>
                  <a:gd name="connsiteY3" fmla="*/ 868299 h 868299"/>
                  <a:gd name="connsiteX4" fmla="*/ 569976 w 1054989"/>
                  <a:gd name="connsiteY4" fmla="*/ 676656 h 868299"/>
                  <a:gd name="connsiteX5" fmla="*/ 569976 w 1054989"/>
                  <a:gd name="connsiteY5" fmla="*/ 676656 h 868299"/>
                  <a:gd name="connsiteX6" fmla="*/ 1054989 w 1054989"/>
                  <a:gd name="connsiteY6" fmla="*/ 191738 h 868299"/>
                  <a:gd name="connsiteX7" fmla="*/ 863251 w 1054989"/>
                  <a:gd name="connsiteY7" fmla="*/ 0 h 868299"/>
                  <a:gd name="connsiteX8" fmla="*/ 378333 w 1054989"/>
                  <a:gd name="connsiteY8" fmla="*/ 485013 h 868299"/>
                  <a:gd name="connsiteX9" fmla="*/ 191738 w 1054989"/>
                  <a:gd name="connsiteY9" fmla="*/ 298323 h 868299"/>
                  <a:gd name="connsiteX10" fmla="*/ 0 w 1054989"/>
                  <a:gd name="connsiteY10" fmla="*/ 490061 h 86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89" h="868299">
                    <a:moveTo>
                      <a:pt x="0" y="490061"/>
                    </a:moveTo>
                    <a:lnTo>
                      <a:pt x="186690" y="676656"/>
                    </a:lnTo>
                    <a:lnTo>
                      <a:pt x="186690" y="676656"/>
                    </a:lnTo>
                    <a:lnTo>
                      <a:pt x="378333" y="868299"/>
                    </a:lnTo>
                    <a:lnTo>
                      <a:pt x="569976" y="676656"/>
                    </a:lnTo>
                    <a:lnTo>
                      <a:pt x="569976" y="676656"/>
                    </a:lnTo>
                    <a:lnTo>
                      <a:pt x="1054989" y="191738"/>
                    </a:lnTo>
                    <a:lnTo>
                      <a:pt x="863251" y="0"/>
                    </a:lnTo>
                    <a:lnTo>
                      <a:pt x="378333" y="485013"/>
                    </a:lnTo>
                    <a:lnTo>
                      <a:pt x="191738" y="298323"/>
                    </a:lnTo>
                    <a:lnTo>
                      <a:pt x="0" y="490061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D83B4C81-5B0E-4D2D-9BC9-D9F30CB46891}"/>
                </a:ext>
              </a:extLst>
            </p:cNvPr>
            <p:cNvGrpSpPr/>
            <p:nvPr/>
          </p:nvGrpSpPr>
          <p:grpSpPr>
            <a:xfrm>
              <a:off x="7314186" y="3398169"/>
              <a:ext cx="272335" cy="276327"/>
              <a:chOff x="5286434" y="2609850"/>
              <a:chExt cx="1615666" cy="1639347"/>
            </a:xfrm>
          </p:grpSpPr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6DE25DEC-764E-4D0B-8545-848905B0507B}"/>
                  </a:ext>
                </a:extLst>
              </p:cNvPr>
              <p:cNvSpPr/>
              <p:nvPr/>
            </p:nvSpPr>
            <p:spPr>
              <a:xfrm>
                <a:off x="5286434" y="2609850"/>
                <a:ext cx="1615666" cy="1639347"/>
              </a:xfrm>
              <a:custGeom>
                <a:avLst/>
                <a:gdLst>
                  <a:gd name="connsiteX0" fmla="*/ 807851 w 1615666"/>
                  <a:gd name="connsiteY0" fmla="*/ 1639348 h 1639347"/>
                  <a:gd name="connsiteX1" fmla="*/ 807851 w 1615666"/>
                  <a:gd name="connsiteY1" fmla="*/ 0 h 1639347"/>
                  <a:gd name="connsiteX2" fmla="*/ 807851 w 1615666"/>
                  <a:gd name="connsiteY2" fmla="*/ 1639348 h 163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5666" h="1639347">
                    <a:moveTo>
                      <a:pt x="807851" y="1639348"/>
                    </a:moveTo>
                    <a:cubicBezTo>
                      <a:pt x="1885033" y="1620012"/>
                      <a:pt x="1884843" y="19145"/>
                      <a:pt x="807851" y="0"/>
                    </a:cubicBezTo>
                    <a:cubicBezTo>
                      <a:pt x="-269331" y="19336"/>
                      <a:pt x="-269236" y="1620203"/>
                      <a:pt x="807851" y="1639348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E527944-BF9C-4C5F-9C0B-C7B9296F40BC}"/>
                  </a:ext>
                </a:extLst>
              </p:cNvPr>
              <p:cNvSpPr/>
              <p:nvPr/>
            </p:nvSpPr>
            <p:spPr>
              <a:xfrm>
                <a:off x="5566695" y="2995326"/>
                <a:ext cx="1054989" cy="868299"/>
              </a:xfrm>
              <a:custGeom>
                <a:avLst/>
                <a:gdLst>
                  <a:gd name="connsiteX0" fmla="*/ 0 w 1054989"/>
                  <a:gd name="connsiteY0" fmla="*/ 490061 h 868299"/>
                  <a:gd name="connsiteX1" fmla="*/ 186690 w 1054989"/>
                  <a:gd name="connsiteY1" fmla="*/ 676656 h 868299"/>
                  <a:gd name="connsiteX2" fmla="*/ 186690 w 1054989"/>
                  <a:gd name="connsiteY2" fmla="*/ 676656 h 868299"/>
                  <a:gd name="connsiteX3" fmla="*/ 378333 w 1054989"/>
                  <a:gd name="connsiteY3" fmla="*/ 868299 h 868299"/>
                  <a:gd name="connsiteX4" fmla="*/ 569976 w 1054989"/>
                  <a:gd name="connsiteY4" fmla="*/ 676656 h 868299"/>
                  <a:gd name="connsiteX5" fmla="*/ 569976 w 1054989"/>
                  <a:gd name="connsiteY5" fmla="*/ 676656 h 868299"/>
                  <a:gd name="connsiteX6" fmla="*/ 1054989 w 1054989"/>
                  <a:gd name="connsiteY6" fmla="*/ 191738 h 868299"/>
                  <a:gd name="connsiteX7" fmla="*/ 863251 w 1054989"/>
                  <a:gd name="connsiteY7" fmla="*/ 0 h 868299"/>
                  <a:gd name="connsiteX8" fmla="*/ 378333 w 1054989"/>
                  <a:gd name="connsiteY8" fmla="*/ 485013 h 868299"/>
                  <a:gd name="connsiteX9" fmla="*/ 191738 w 1054989"/>
                  <a:gd name="connsiteY9" fmla="*/ 298323 h 868299"/>
                  <a:gd name="connsiteX10" fmla="*/ 0 w 1054989"/>
                  <a:gd name="connsiteY10" fmla="*/ 490061 h 86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89" h="868299">
                    <a:moveTo>
                      <a:pt x="0" y="490061"/>
                    </a:moveTo>
                    <a:lnTo>
                      <a:pt x="186690" y="676656"/>
                    </a:lnTo>
                    <a:lnTo>
                      <a:pt x="186690" y="676656"/>
                    </a:lnTo>
                    <a:lnTo>
                      <a:pt x="378333" y="868299"/>
                    </a:lnTo>
                    <a:lnTo>
                      <a:pt x="569976" y="676656"/>
                    </a:lnTo>
                    <a:lnTo>
                      <a:pt x="569976" y="676656"/>
                    </a:lnTo>
                    <a:lnTo>
                      <a:pt x="1054989" y="191738"/>
                    </a:lnTo>
                    <a:lnTo>
                      <a:pt x="863251" y="0"/>
                    </a:lnTo>
                    <a:lnTo>
                      <a:pt x="378333" y="485013"/>
                    </a:lnTo>
                    <a:lnTo>
                      <a:pt x="191738" y="298323"/>
                    </a:lnTo>
                    <a:lnTo>
                      <a:pt x="0" y="490061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27CB904A-2529-47D3-8BB7-891B37B60C40}"/>
                </a:ext>
              </a:extLst>
            </p:cNvPr>
            <p:cNvGrpSpPr/>
            <p:nvPr/>
          </p:nvGrpSpPr>
          <p:grpSpPr>
            <a:xfrm>
              <a:off x="7314186" y="4552875"/>
              <a:ext cx="272335" cy="276327"/>
              <a:chOff x="5286434" y="2609850"/>
              <a:chExt cx="1615666" cy="1639347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A43D6B22-D30B-4824-A8F4-F18589567118}"/>
                  </a:ext>
                </a:extLst>
              </p:cNvPr>
              <p:cNvSpPr/>
              <p:nvPr/>
            </p:nvSpPr>
            <p:spPr>
              <a:xfrm>
                <a:off x="5286434" y="2609850"/>
                <a:ext cx="1615666" cy="1639347"/>
              </a:xfrm>
              <a:custGeom>
                <a:avLst/>
                <a:gdLst>
                  <a:gd name="connsiteX0" fmla="*/ 807851 w 1615666"/>
                  <a:gd name="connsiteY0" fmla="*/ 1639348 h 1639347"/>
                  <a:gd name="connsiteX1" fmla="*/ 807851 w 1615666"/>
                  <a:gd name="connsiteY1" fmla="*/ 0 h 1639347"/>
                  <a:gd name="connsiteX2" fmla="*/ 807851 w 1615666"/>
                  <a:gd name="connsiteY2" fmla="*/ 1639348 h 163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5666" h="1639347">
                    <a:moveTo>
                      <a:pt x="807851" y="1639348"/>
                    </a:moveTo>
                    <a:cubicBezTo>
                      <a:pt x="1885033" y="1620012"/>
                      <a:pt x="1884843" y="19145"/>
                      <a:pt x="807851" y="0"/>
                    </a:cubicBezTo>
                    <a:cubicBezTo>
                      <a:pt x="-269331" y="19336"/>
                      <a:pt x="-269236" y="1620203"/>
                      <a:pt x="807851" y="1639348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99A9E5B0-20B9-45B8-AE4F-35AF67269FB0}"/>
                  </a:ext>
                </a:extLst>
              </p:cNvPr>
              <p:cNvSpPr/>
              <p:nvPr/>
            </p:nvSpPr>
            <p:spPr>
              <a:xfrm>
                <a:off x="5566695" y="2995326"/>
                <a:ext cx="1054989" cy="868299"/>
              </a:xfrm>
              <a:custGeom>
                <a:avLst/>
                <a:gdLst>
                  <a:gd name="connsiteX0" fmla="*/ 0 w 1054989"/>
                  <a:gd name="connsiteY0" fmla="*/ 490061 h 868299"/>
                  <a:gd name="connsiteX1" fmla="*/ 186690 w 1054989"/>
                  <a:gd name="connsiteY1" fmla="*/ 676656 h 868299"/>
                  <a:gd name="connsiteX2" fmla="*/ 186690 w 1054989"/>
                  <a:gd name="connsiteY2" fmla="*/ 676656 h 868299"/>
                  <a:gd name="connsiteX3" fmla="*/ 378333 w 1054989"/>
                  <a:gd name="connsiteY3" fmla="*/ 868299 h 868299"/>
                  <a:gd name="connsiteX4" fmla="*/ 569976 w 1054989"/>
                  <a:gd name="connsiteY4" fmla="*/ 676656 h 868299"/>
                  <a:gd name="connsiteX5" fmla="*/ 569976 w 1054989"/>
                  <a:gd name="connsiteY5" fmla="*/ 676656 h 868299"/>
                  <a:gd name="connsiteX6" fmla="*/ 1054989 w 1054989"/>
                  <a:gd name="connsiteY6" fmla="*/ 191738 h 868299"/>
                  <a:gd name="connsiteX7" fmla="*/ 863251 w 1054989"/>
                  <a:gd name="connsiteY7" fmla="*/ 0 h 868299"/>
                  <a:gd name="connsiteX8" fmla="*/ 378333 w 1054989"/>
                  <a:gd name="connsiteY8" fmla="*/ 485013 h 868299"/>
                  <a:gd name="connsiteX9" fmla="*/ 191738 w 1054989"/>
                  <a:gd name="connsiteY9" fmla="*/ 298323 h 868299"/>
                  <a:gd name="connsiteX10" fmla="*/ 0 w 1054989"/>
                  <a:gd name="connsiteY10" fmla="*/ 490061 h 86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89" h="868299">
                    <a:moveTo>
                      <a:pt x="0" y="490061"/>
                    </a:moveTo>
                    <a:lnTo>
                      <a:pt x="186690" y="676656"/>
                    </a:lnTo>
                    <a:lnTo>
                      <a:pt x="186690" y="676656"/>
                    </a:lnTo>
                    <a:lnTo>
                      <a:pt x="378333" y="868299"/>
                    </a:lnTo>
                    <a:lnTo>
                      <a:pt x="569976" y="676656"/>
                    </a:lnTo>
                    <a:lnTo>
                      <a:pt x="569976" y="676656"/>
                    </a:lnTo>
                    <a:lnTo>
                      <a:pt x="1054989" y="191738"/>
                    </a:lnTo>
                    <a:lnTo>
                      <a:pt x="863251" y="0"/>
                    </a:lnTo>
                    <a:lnTo>
                      <a:pt x="378333" y="485013"/>
                    </a:lnTo>
                    <a:lnTo>
                      <a:pt x="191738" y="298323"/>
                    </a:lnTo>
                    <a:lnTo>
                      <a:pt x="0" y="490061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3BA5569C-0368-432C-A22E-81AF724A076F}"/>
                </a:ext>
              </a:extLst>
            </p:cNvPr>
            <p:cNvGrpSpPr/>
            <p:nvPr/>
          </p:nvGrpSpPr>
          <p:grpSpPr>
            <a:xfrm>
              <a:off x="8476235" y="3975271"/>
              <a:ext cx="287791" cy="287791"/>
              <a:chOff x="8716041" y="4156186"/>
              <a:chExt cx="287791" cy="287791"/>
            </a:xfrm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DBE9914-B814-4356-8104-B87F6E55965A}"/>
                  </a:ext>
                </a:extLst>
              </p:cNvPr>
              <p:cNvSpPr/>
              <p:nvPr/>
            </p:nvSpPr>
            <p:spPr>
              <a:xfrm rot="18103201">
                <a:off x="8716041" y="4156186"/>
                <a:ext cx="287791" cy="287791"/>
              </a:xfrm>
              <a:custGeom>
                <a:avLst/>
                <a:gdLst>
                  <a:gd name="connsiteX0" fmla="*/ 287791 w 287791"/>
                  <a:gd name="connsiteY0" fmla="*/ 143896 h 287791"/>
                  <a:gd name="connsiteX1" fmla="*/ 143896 w 287791"/>
                  <a:gd name="connsiteY1" fmla="*/ 287791 h 287791"/>
                  <a:gd name="connsiteX2" fmla="*/ 0 w 287791"/>
                  <a:gd name="connsiteY2" fmla="*/ 143896 h 287791"/>
                  <a:gd name="connsiteX3" fmla="*/ 143896 w 287791"/>
                  <a:gd name="connsiteY3" fmla="*/ 0 h 287791"/>
                  <a:gd name="connsiteX4" fmla="*/ 287791 w 287791"/>
                  <a:gd name="connsiteY4" fmla="*/ 143896 h 28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791" h="287791">
                    <a:moveTo>
                      <a:pt x="287791" y="143896"/>
                    </a:moveTo>
                    <a:cubicBezTo>
                      <a:pt x="287791" y="223367"/>
                      <a:pt x="223367" y="287791"/>
                      <a:pt x="143896" y="287791"/>
                    </a:cubicBezTo>
                    <a:cubicBezTo>
                      <a:pt x="64424" y="287791"/>
                      <a:pt x="0" y="223367"/>
                      <a:pt x="0" y="143896"/>
                    </a:cubicBezTo>
                    <a:cubicBezTo>
                      <a:pt x="0" y="64424"/>
                      <a:pt x="64424" y="0"/>
                      <a:pt x="143896" y="0"/>
                    </a:cubicBezTo>
                    <a:cubicBezTo>
                      <a:pt x="223367" y="0"/>
                      <a:pt x="287791" y="64424"/>
                      <a:pt x="287791" y="143896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 w="1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8CD60F6-F63D-4E6E-8CA5-D016D1F6C907}"/>
                  </a:ext>
                </a:extLst>
              </p:cNvPr>
              <p:cNvSpPr/>
              <p:nvPr/>
            </p:nvSpPr>
            <p:spPr>
              <a:xfrm>
                <a:off x="8783724" y="4223838"/>
                <a:ext cx="152444" cy="152444"/>
              </a:xfrm>
              <a:custGeom>
                <a:avLst/>
                <a:gdLst>
                  <a:gd name="connsiteX0" fmla="*/ 152444 w 152444"/>
                  <a:gd name="connsiteY0" fmla="*/ 33658 h 152444"/>
                  <a:gd name="connsiteX1" fmla="*/ 118804 w 152444"/>
                  <a:gd name="connsiteY1" fmla="*/ 0 h 152444"/>
                  <a:gd name="connsiteX2" fmla="*/ 76222 w 152444"/>
                  <a:gd name="connsiteY2" fmla="*/ 42582 h 152444"/>
                  <a:gd name="connsiteX3" fmla="*/ 33658 w 152444"/>
                  <a:gd name="connsiteY3" fmla="*/ 0 h 152444"/>
                  <a:gd name="connsiteX4" fmla="*/ 0 w 152444"/>
                  <a:gd name="connsiteY4" fmla="*/ 33658 h 152444"/>
                  <a:gd name="connsiteX5" fmla="*/ 42564 w 152444"/>
                  <a:gd name="connsiteY5" fmla="*/ 76222 h 152444"/>
                  <a:gd name="connsiteX6" fmla="*/ 0 w 152444"/>
                  <a:gd name="connsiteY6" fmla="*/ 118804 h 152444"/>
                  <a:gd name="connsiteX7" fmla="*/ 33658 w 152444"/>
                  <a:gd name="connsiteY7" fmla="*/ 152444 h 152444"/>
                  <a:gd name="connsiteX8" fmla="*/ 76222 w 152444"/>
                  <a:gd name="connsiteY8" fmla="*/ 109880 h 152444"/>
                  <a:gd name="connsiteX9" fmla="*/ 118804 w 152444"/>
                  <a:gd name="connsiteY9" fmla="*/ 152444 h 152444"/>
                  <a:gd name="connsiteX10" fmla="*/ 152444 w 152444"/>
                  <a:gd name="connsiteY10" fmla="*/ 118804 h 152444"/>
                  <a:gd name="connsiteX11" fmla="*/ 109880 w 152444"/>
                  <a:gd name="connsiteY11" fmla="*/ 76222 h 152444"/>
                  <a:gd name="connsiteX12" fmla="*/ 152444 w 152444"/>
                  <a:gd name="connsiteY12" fmla="*/ 33658 h 152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444" h="152444">
                    <a:moveTo>
                      <a:pt x="152444" y="33658"/>
                    </a:moveTo>
                    <a:lnTo>
                      <a:pt x="118804" y="0"/>
                    </a:lnTo>
                    <a:lnTo>
                      <a:pt x="76222" y="42582"/>
                    </a:lnTo>
                    <a:lnTo>
                      <a:pt x="33658" y="0"/>
                    </a:lnTo>
                    <a:lnTo>
                      <a:pt x="0" y="33658"/>
                    </a:lnTo>
                    <a:lnTo>
                      <a:pt x="42564" y="76222"/>
                    </a:lnTo>
                    <a:lnTo>
                      <a:pt x="0" y="118804"/>
                    </a:lnTo>
                    <a:lnTo>
                      <a:pt x="33658" y="152444"/>
                    </a:lnTo>
                    <a:lnTo>
                      <a:pt x="76222" y="109880"/>
                    </a:lnTo>
                    <a:lnTo>
                      <a:pt x="118804" y="152444"/>
                    </a:lnTo>
                    <a:lnTo>
                      <a:pt x="152444" y="118804"/>
                    </a:lnTo>
                    <a:lnTo>
                      <a:pt x="109880" y="76222"/>
                    </a:lnTo>
                    <a:lnTo>
                      <a:pt x="152444" y="33658"/>
                    </a:lnTo>
                    <a:close/>
                  </a:path>
                </a:pathLst>
              </a:custGeom>
              <a:solidFill>
                <a:srgbClr val="FFFFFF"/>
              </a:solidFill>
              <a:ln w="1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32180E2B-0DC0-4159-A9BC-00AD58F198B5}"/>
                </a:ext>
              </a:extLst>
            </p:cNvPr>
            <p:cNvGrpSpPr/>
            <p:nvPr/>
          </p:nvGrpSpPr>
          <p:grpSpPr>
            <a:xfrm>
              <a:off x="8476235" y="2997203"/>
              <a:ext cx="287791" cy="287791"/>
              <a:chOff x="8716041" y="4156186"/>
              <a:chExt cx="287791" cy="287791"/>
            </a:xfrm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3817C5F4-9B32-4CED-9473-CBCA4B7D513C}"/>
                  </a:ext>
                </a:extLst>
              </p:cNvPr>
              <p:cNvSpPr/>
              <p:nvPr/>
            </p:nvSpPr>
            <p:spPr>
              <a:xfrm rot="18103201">
                <a:off x="8716041" y="4156186"/>
                <a:ext cx="287791" cy="287791"/>
              </a:xfrm>
              <a:custGeom>
                <a:avLst/>
                <a:gdLst>
                  <a:gd name="connsiteX0" fmla="*/ 287791 w 287791"/>
                  <a:gd name="connsiteY0" fmla="*/ 143896 h 287791"/>
                  <a:gd name="connsiteX1" fmla="*/ 143896 w 287791"/>
                  <a:gd name="connsiteY1" fmla="*/ 287791 h 287791"/>
                  <a:gd name="connsiteX2" fmla="*/ 0 w 287791"/>
                  <a:gd name="connsiteY2" fmla="*/ 143896 h 287791"/>
                  <a:gd name="connsiteX3" fmla="*/ 143896 w 287791"/>
                  <a:gd name="connsiteY3" fmla="*/ 0 h 287791"/>
                  <a:gd name="connsiteX4" fmla="*/ 287791 w 287791"/>
                  <a:gd name="connsiteY4" fmla="*/ 143896 h 28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791" h="287791">
                    <a:moveTo>
                      <a:pt x="287791" y="143896"/>
                    </a:moveTo>
                    <a:cubicBezTo>
                      <a:pt x="287791" y="223367"/>
                      <a:pt x="223367" y="287791"/>
                      <a:pt x="143896" y="287791"/>
                    </a:cubicBezTo>
                    <a:cubicBezTo>
                      <a:pt x="64424" y="287791"/>
                      <a:pt x="0" y="223367"/>
                      <a:pt x="0" y="143896"/>
                    </a:cubicBezTo>
                    <a:cubicBezTo>
                      <a:pt x="0" y="64424"/>
                      <a:pt x="64424" y="0"/>
                      <a:pt x="143896" y="0"/>
                    </a:cubicBezTo>
                    <a:cubicBezTo>
                      <a:pt x="223367" y="0"/>
                      <a:pt x="287791" y="64424"/>
                      <a:pt x="287791" y="143896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 w="1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DDAB4640-D6F7-4000-9E84-7CFDC5C22912}"/>
                  </a:ext>
                </a:extLst>
              </p:cNvPr>
              <p:cNvSpPr/>
              <p:nvPr/>
            </p:nvSpPr>
            <p:spPr>
              <a:xfrm>
                <a:off x="8783724" y="4223838"/>
                <a:ext cx="152444" cy="152444"/>
              </a:xfrm>
              <a:custGeom>
                <a:avLst/>
                <a:gdLst>
                  <a:gd name="connsiteX0" fmla="*/ 152444 w 152444"/>
                  <a:gd name="connsiteY0" fmla="*/ 33658 h 152444"/>
                  <a:gd name="connsiteX1" fmla="*/ 118804 w 152444"/>
                  <a:gd name="connsiteY1" fmla="*/ 0 h 152444"/>
                  <a:gd name="connsiteX2" fmla="*/ 76222 w 152444"/>
                  <a:gd name="connsiteY2" fmla="*/ 42582 h 152444"/>
                  <a:gd name="connsiteX3" fmla="*/ 33658 w 152444"/>
                  <a:gd name="connsiteY3" fmla="*/ 0 h 152444"/>
                  <a:gd name="connsiteX4" fmla="*/ 0 w 152444"/>
                  <a:gd name="connsiteY4" fmla="*/ 33658 h 152444"/>
                  <a:gd name="connsiteX5" fmla="*/ 42564 w 152444"/>
                  <a:gd name="connsiteY5" fmla="*/ 76222 h 152444"/>
                  <a:gd name="connsiteX6" fmla="*/ 0 w 152444"/>
                  <a:gd name="connsiteY6" fmla="*/ 118804 h 152444"/>
                  <a:gd name="connsiteX7" fmla="*/ 33658 w 152444"/>
                  <a:gd name="connsiteY7" fmla="*/ 152444 h 152444"/>
                  <a:gd name="connsiteX8" fmla="*/ 76222 w 152444"/>
                  <a:gd name="connsiteY8" fmla="*/ 109880 h 152444"/>
                  <a:gd name="connsiteX9" fmla="*/ 118804 w 152444"/>
                  <a:gd name="connsiteY9" fmla="*/ 152444 h 152444"/>
                  <a:gd name="connsiteX10" fmla="*/ 152444 w 152444"/>
                  <a:gd name="connsiteY10" fmla="*/ 118804 h 152444"/>
                  <a:gd name="connsiteX11" fmla="*/ 109880 w 152444"/>
                  <a:gd name="connsiteY11" fmla="*/ 76222 h 152444"/>
                  <a:gd name="connsiteX12" fmla="*/ 152444 w 152444"/>
                  <a:gd name="connsiteY12" fmla="*/ 33658 h 152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444" h="152444">
                    <a:moveTo>
                      <a:pt x="152444" y="33658"/>
                    </a:moveTo>
                    <a:lnTo>
                      <a:pt x="118804" y="0"/>
                    </a:lnTo>
                    <a:lnTo>
                      <a:pt x="76222" y="42582"/>
                    </a:lnTo>
                    <a:lnTo>
                      <a:pt x="33658" y="0"/>
                    </a:lnTo>
                    <a:lnTo>
                      <a:pt x="0" y="33658"/>
                    </a:lnTo>
                    <a:lnTo>
                      <a:pt x="42564" y="76222"/>
                    </a:lnTo>
                    <a:lnTo>
                      <a:pt x="0" y="118804"/>
                    </a:lnTo>
                    <a:lnTo>
                      <a:pt x="33658" y="152444"/>
                    </a:lnTo>
                    <a:lnTo>
                      <a:pt x="76222" y="109880"/>
                    </a:lnTo>
                    <a:lnTo>
                      <a:pt x="118804" y="152444"/>
                    </a:lnTo>
                    <a:lnTo>
                      <a:pt x="152444" y="118804"/>
                    </a:lnTo>
                    <a:lnTo>
                      <a:pt x="109880" y="76222"/>
                    </a:lnTo>
                    <a:lnTo>
                      <a:pt x="152444" y="33658"/>
                    </a:lnTo>
                    <a:close/>
                  </a:path>
                </a:pathLst>
              </a:custGeom>
              <a:solidFill>
                <a:srgbClr val="FFFFFF"/>
              </a:solidFill>
              <a:ln w="1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859A140B-AABB-4144-84B0-D93B1B9E9B3B}"/>
                </a:ext>
              </a:extLst>
            </p:cNvPr>
            <p:cNvGrpSpPr/>
            <p:nvPr/>
          </p:nvGrpSpPr>
          <p:grpSpPr>
            <a:xfrm>
              <a:off x="8476235" y="2160872"/>
              <a:ext cx="287791" cy="287791"/>
              <a:chOff x="8716041" y="4156186"/>
              <a:chExt cx="287791" cy="287791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E49F84CF-CFD1-4575-BBBA-70AA0FA0ECD5}"/>
                  </a:ext>
                </a:extLst>
              </p:cNvPr>
              <p:cNvSpPr/>
              <p:nvPr/>
            </p:nvSpPr>
            <p:spPr>
              <a:xfrm rot="18103201">
                <a:off x="8716041" y="4156186"/>
                <a:ext cx="287791" cy="287791"/>
              </a:xfrm>
              <a:custGeom>
                <a:avLst/>
                <a:gdLst>
                  <a:gd name="connsiteX0" fmla="*/ 287791 w 287791"/>
                  <a:gd name="connsiteY0" fmla="*/ 143896 h 287791"/>
                  <a:gd name="connsiteX1" fmla="*/ 143896 w 287791"/>
                  <a:gd name="connsiteY1" fmla="*/ 287791 h 287791"/>
                  <a:gd name="connsiteX2" fmla="*/ 0 w 287791"/>
                  <a:gd name="connsiteY2" fmla="*/ 143896 h 287791"/>
                  <a:gd name="connsiteX3" fmla="*/ 143896 w 287791"/>
                  <a:gd name="connsiteY3" fmla="*/ 0 h 287791"/>
                  <a:gd name="connsiteX4" fmla="*/ 287791 w 287791"/>
                  <a:gd name="connsiteY4" fmla="*/ 143896 h 28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791" h="287791">
                    <a:moveTo>
                      <a:pt x="287791" y="143896"/>
                    </a:moveTo>
                    <a:cubicBezTo>
                      <a:pt x="287791" y="223367"/>
                      <a:pt x="223367" y="287791"/>
                      <a:pt x="143896" y="287791"/>
                    </a:cubicBezTo>
                    <a:cubicBezTo>
                      <a:pt x="64424" y="287791"/>
                      <a:pt x="0" y="223367"/>
                      <a:pt x="0" y="143896"/>
                    </a:cubicBezTo>
                    <a:cubicBezTo>
                      <a:pt x="0" y="64424"/>
                      <a:pt x="64424" y="0"/>
                      <a:pt x="143896" y="0"/>
                    </a:cubicBezTo>
                    <a:cubicBezTo>
                      <a:pt x="223367" y="0"/>
                      <a:pt x="287791" y="64424"/>
                      <a:pt x="287791" y="143896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 w="1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51A7967E-E82D-4052-956C-9A14F37B63A3}"/>
                  </a:ext>
                </a:extLst>
              </p:cNvPr>
              <p:cNvSpPr/>
              <p:nvPr/>
            </p:nvSpPr>
            <p:spPr>
              <a:xfrm>
                <a:off x="8783724" y="4223838"/>
                <a:ext cx="152444" cy="152444"/>
              </a:xfrm>
              <a:custGeom>
                <a:avLst/>
                <a:gdLst>
                  <a:gd name="connsiteX0" fmla="*/ 152444 w 152444"/>
                  <a:gd name="connsiteY0" fmla="*/ 33658 h 152444"/>
                  <a:gd name="connsiteX1" fmla="*/ 118804 w 152444"/>
                  <a:gd name="connsiteY1" fmla="*/ 0 h 152444"/>
                  <a:gd name="connsiteX2" fmla="*/ 76222 w 152444"/>
                  <a:gd name="connsiteY2" fmla="*/ 42582 h 152444"/>
                  <a:gd name="connsiteX3" fmla="*/ 33658 w 152444"/>
                  <a:gd name="connsiteY3" fmla="*/ 0 h 152444"/>
                  <a:gd name="connsiteX4" fmla="*/ 0 w 152444"/>
                  <a:gd name="connsiteY4" fmla="*/ 33658 h 152444"/>
                  <a:gd name="connsiteX5" fmla="*/ 42564 w 152444"/>
                  <a:gd name="connsiteY5" fmla="*/ 76222 h 152444"/>
                  <a:gd name="connsiteX6" fmla="*/ 0 w 152444"/>
                  <a:gd name="connsiteY6" fmla="*/ 118804 h 152444"/>
                  <a:gd name="connsiteX7" fmla="*/ 33658 w 152444"/>
                  <a:gd name="connsiteY7" fmla="*/ 152444 h 152444"/>
                  <a:gd name="connsiteX8" fmla="*/ 76222 w 152444"/>
                  <a:gd name="connsiteY8" fmla="*/ 109880 h 152444"/>
                  <a:gd name="connsiteX9" fmla="*/ 118804 w 152444"/>
                  <a:gd name="connsiteY9" fmla="*/ 152444 h 152444"/>
                  <a:gd name="connsiteX10" fmla="*/ 152444 w 152444"/>
                  <a:gd name="connsiteY10" fmla="*/ 118804 h 152444"/>
                  <a:gd name="connsiteX11" fmla="*/ 109880 w 152444"/>
                  <a:gd name="connsiteY11" fmla="*/ 76222 h 152444"/>
                  <a:gd name="connsiteX12" fmla="*/ 152444 w 152444"/>
                  <a:gd name="connsiteY12" fmla="*/ 33658 h 152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444" h="152444">
                    <a:moveTo>
                      <a:pt x="152444" y="33658"/>
                    </a:moveTo>
                    <a:lnTo>
                      <a:pt x="118804" y="0"/>
                    </a:lnTo>
                    <a:lnTo>
                      <a:pt x="76222" y="42582"/>
                    </a:lnTo>
                    <a:lnTo>
                      <a:pt x="33658" y="0"/>
                    </a:lnTo>
                    <a:lnTo>
                      <a:pt x="0" y="33658"/>
                    </a:lnTo>
                    <a:lnTo>
                      <a:pt x="42564" y="76222"/>
                    </a:lnTo>
                    <a:lnTo>
                      <a:pt x="0" y="118804"/>
                    </a:lnTo>
                    <a:lnTo>
                      <a:pt x="33658" y="152444"/>
                    </a:lnTo>
                    <a:lnTo>
                      <a:pt x="76222" y="109880"/>
                    </a:lnTo>
                    <a:lnTo>
                      <a:pt x="118804" y="152444"/>
                    </a:lnTo>
                    <a:lnTo>
                      <a:pt x="152444" y="118804"/>
                    </a:lnTo>
                    <a:lnTo>
                      <a:pt x="109880" y="76222"/>
                    </a:lnTo>
                    <a:lnTo>
                      <a:pt x="152444" y="33658"/>
                    </a:lnTo>
                    <a:close/>
                  </a:path>
                </a:pathLst>
              </a:custGeom>
              <a:solidFill>
                <a:srgbClr val="FFFFFF"/>
              </a:solidFill>
              <a:ln w="1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00D297E3-8954-4235-9204-8E107754D0A9}"/>
                </a:ext>
              </a:extLst>
            </p:cNvPr>
            <p:cNvGrpSpPr/>
            <p:nvPr/>
          </p:nvGrpSpPr>
          <p:grpSpPr>
            <a:xfrm>
              <a:off x="10679161" y="1675258"/>
              <a:ext cx="287791" cy="287791"/>
              <a:chOff x="8716041" y="4156186"/>
              <a:chExt cx="287791" cy="28779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BD64B174-4F29-4DED-949D-A453BA21D4F2}"/>
                  </a:ext>
                </a:extLst>
              </p:cNvPr>
              <p:cNvSpPr/>
              <p:nvPr/>
            </p:nvSpPr>
            <p:spPr>
              <a:xfrm rot="18103201">
                <a:off x="8716041" y="4156186"/>
                <a:ext cx="287791" cy="287791"/>
              </a:xfrm>
              <a:custGeom>
                <a:avLst/>
                <a:gdLst>
                  <a:gd name="connsiteX0" fmla="*/ 287791 w 287791"/>
                  <a:gd name="connsiteY0" fmla="*/ 143896 h 287791"/>
                  <a:gd name="connsiteX1" fmla="*/ 143896 w 287791"/>
                  <a:gd name="connsiteY1" fmla="*/ 287791 h 287791"/>
                  <a:gd name="connsiteX2" fmla="*/ 0 w 287791"/>
                  <a:gd name="connsiteY2" fmla="*/ 143896 h 287791"/>
                  <a:gd name="connsiteX3" fmla="*/ 143896 w 287791"/>
                  <a:gd name="connsiteY3" fmla="*/ 0 h 287791"/>
                  <a:gd name="connsiteX4" fmla="*/ 287791 w 287791"/>
                  <a:gd name="connsiteY4" fmla="*/ 143896 h 28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791" h="287791">
                    <a:moveTo>
                      <a:pt x="287791" y="143896"/>
                    </a:moveTo>
                    <a:cubicBezTo>
                      <a:pt x="287791" y="223367"/>
                      <a:pt x="223367" y="287791"/>
                      <a:pt x="143896" y="287791"/>
                    </a:cubicBezTo>
                    <a:cubicBezTo>
                      <a:pt x="64424" y="287791"/>
                      <a:pt x="0" y="223367"/>
                      <a:pt x="0" y="143896"/>
                    </a:cubicBezTo>
                    <a:cubicBezTo>
                      <a:pt x="0" y="64424"/>
                      <a:pt x="64424" y="0"/>
                      <a:pt x="143896" y="0"/>
                    </a:cubicBezTo>
                    <a:cubicBezTo>
                      <a:pt x="223367" y="0"/>
                      <a:pt x="287791" y="64424"/>
                      <a:pt x="287791" y="143896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 w="1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8B35E49-ABBE-42D4-91C1-E71823917161}"/>
                  </a:ext>
                </a:extLst>
              </p:cNvPr>
              <p:cNvSpPr/>
              <p:nvPr/>
            </p:nvSpPr>
            <p:spPr>
              <a:xfrm>
                <a:off x="8783724" y="4223838"/>
                <a:ext cx="152444" cy="152444"/>
              </a:xfrm>
              <a:custGeom>
                <a:avLst/>
                <a:gdLst>
                  <a:gd name="connsiteX0" fmla="*/ 152444 w 152444"/>
                  <a:gd name="connsiteY0" fmla="*/ 33658 h 152444"/>
                  <a:gd name="connsiteX1" fmla="*/ 118804 w 152444"/>
                  <a:gd name="connsiteY1" fmla="*/ 0 h 152444"/>
                  <a:gd name="connsiteX2" fmla="*/ 76222 w 152444"/>
                  <a:gd name="connsiteY2" fmla="*/ 42582 h 152444"/>
                  <a:gd name="connsiteX3" fmla="*/ 33658 w 152444"/>
                  <a:gd name="connsiteY3" fmla="*/ 0 h 152444"/>
                  <a:gd name="connsiteX4" fmla="*/ 0 w 152444"/>
                  <a:gd name="connsiteY4" fmla="*/ 33658 h 152444"/>
                  <a:gd name="connsiteX5" fmla="*/ 42564 w 152444"/>
                  <a:gd name="connsiteY5" fmla="*/ 76222 h 152444"/>
                  <a:gd name="connsiteX6" fmla="*/ 0 w 152444"/>
                  <a:gd name="connsiteY6" fmla="*/ 118804 h 152444"/>
                  <a:gd name="connsiteX7" fmla="*/ 33658 w 152444"/>
                  <a:gd name="connsiteY7" fmla="*/ 152444 h 152444"/>
                  <a:gd name="connsiteX8" fmla="*/ 76222 w 152444"/>
                  <a:gd name="connsiteY8" fmla="*/ 109880 h 152444"/>
                  <a:gd name="connsiteX9" fmla="*/ 118804 w 152444"/>
                  <a:gd name="connsiteY9" fmla="*/ 152444 h 152444"/>
                  <a:gd name="connsiteX10" fmla="*/ 152444 w 152444"/>
                  <a:gd name="connsiteY10" fmla="*/ 118804 h 152444"/>
                  <a:gd name="connsiteX11" fmla="*/ 109880 w 152444"/>
                  <a:gd name="connsiteY11" fmla="*/ 76222 h 152444"/>
                  <a:gd name="connsiteX12" fmla="*/ 152444 w 152444"/>
                  <a:gd name="connsiteY12" fmla="*/ 33658 h 152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444" h="152444">
                    <a:moveTo>
                      <a:pt x="152444" y="33658"/>
                    </a:moveTo>
                    <a:lnTo>
                      <a:pt x="118804" y="0"/>
                    </a:lnTo>
                    <a:lnTo>
                      <a:pt x="76222" y="42582"/>
                    </a:lnTo>
                    <a:lnTo>
                      <a:pt x="33658" y="0"/>
                    </a:lnTo>
                    <a:lnTo>
                      <a:pt x="0" y="33658"/>
                    </a:lnTo>
                    <a:lnTo>
                      <a:pt x="42564" y="76222"/>
                    </a:lnTo>
                    <a:lnTo>
                      <a:pt x="0" y="118804"/>
                    </a:lnTo>
                    <a:lnTo>
                      <a:pt x="33658" y="152444"/>
                    </a:lnTo>
                    <a:lnTo>
                      <a:pt x="76222" y="109880"/>
                    </a:lnTo>
                    <a:lnTo>
                      <a:pt x="118804" y="152444"/>
                    </a:lnTo>
                    <a:lnTo>
                      <a:pt x="152444" y="118804"/>
                    </a:lnTo>
                    <a:lnTo>
                      <a:pt x="109880" y="76222"/>
                    </a:lnTo>
                    <a:lnTo>
                      <a:pt x="152444" y="33658"/>
                    </a:lnTo>
                    <a:close/>
                  </a:path>
                </a:pathLst>
              </a:custGeom>
              <a:solidFill>
                <a:srgbClr val="FFFFFF"/>
              </a:solidFill>
              <a:ln w="1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F17D7294-E69A-468D-8E36-089C4C77F39B}"/>
                </a:ext>
              </a:extLst>
            </p:cNvPr>
            <p:cNvSpPr/>
            <p:nvPr/>
          </p:nvSpPr>
          <p:spPr>
            <a:xfrm>
              <a:off x="6689278" y="2120722"/>
              <a:ext cx="247612" cy="379548"/>
            </a:xfrm>
            <a:prstGeom prst="rect">
              <a:avLst/>
            </a:prstGeom>
            <a:solidFill>
              <a:srgbClr val="D2D2DA"/>
            </a:solidFill>
            <a:ln w="844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089" tIns="40545" rIns="81089" bIns="40545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EYInterstate Regular" panose="02000503020000020004" pitchFamily="2" charset="0"/>
                  <a:ea typeface="+mn-ea"/>
                  <a:cs typeface="+mn-cs"/>
                </a:rPr>
                <a:t>1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Regular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05C36A8-6249-4657-81D4-432EA38391C8}"/>
                </a:ext>
              </a:extLst>
            </p:cNvPr>
            <p:cNvSpPr/>
            <p:nvPr/>
          </p:nvSpPr>
          <p:spPr>
            <a:xfrm>
              <a:off x="6689278" y="2939103"/>
              <a:ext cx="245949" cy="377000"/>
            </a:xfrm>
            <a:prstGeom prst="rect">
              <a:avLst/>
            </a:prstGeom>
            <a:solidFill>
              <a:srgbClr val="D2D2DA"/>
            </a:solidFill>
            <a:ln w="844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089" tIns="40545" rIns="81089" bIns="40545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EYInterstate Regular" panose="02000503020000020004" pitchFamily="2" charset="0"/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34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B2A27E-2072-47F3-B836-43C4EAC8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092" y="294200"/>
            <a:ext cx="10049341" cy="590400"/>
          </a:xfrm>
        </p:spPr>
        <p:txBody>
          <a:bodyPr/>
          <a:lstStyle/>
          <a:p>
            <a:r>
              <a:rPr lang="fr-FR" dirty="0"/>
              <a:t>Quels indicateurs reporter, selon quel calendrier, par qui 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F174F77-D4BE-4442-8B41-D846A936EE47}"/>
              </a:ext>
            </a:extLst>
          </p:cNvPr>
          <p:cNvSpPr/>
          <p:nvPr/>
        </p:nvSpPr>
        <p:spPr>
          <a:xfrm>
            <a:off x="499566" y="24521"/>
            <a:ext cx="972000" cy="972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600" b="1">
                <a:solidFill>
                  <a:schemeClr val="tx1"/>
                </a:solidFill>
              </a:rPr>
              <a:t>Taxo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1E6F120-559B-48CC-9BBE-75FC84CB57F3}"/>
              </a:ext>
            </a:extLst>
          </p:cNvPr>
          <p:cNvSpPr/>
          <p:nvPr/>
        </p:nvSpPr>
        <p:spPr>
          <a:xfrm>
            <a:off x="587375" y="1796010"/>
            <a:ext cx="4523563" cy="4214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defTabSz="913943">
              <a:defRPr/>
            </a:pPr>
            <a:r>
              <a:rPr lang="en-GB" sz="1399" kern="0" dirty="0">
                <a:solidFill>
                  <a:schemeClr val="tx2"/>
                </a:solidFill>
                <a:latin typeface="EYInterstate" panose="02000803030000020004" pitchFamily="2" charset="0"/>
              </a:rPr>
              <a:t>Trois </a:t>
            </a:r>
            <a:r>
              <a:rPr lang="en-GB" sz="1399" kern="0" dirty="0" err="1">
                <a:solidFill>
                  <a:schemeClr val="tx2"/>
                </a:solidFill>
                <a:latin typeface="EYInterstate" panose="02000803030000020004" pitchFamily="2" charset="0"/>
              </a:rPr>
              <a:t>indicateurs</a:t>
            </a:r>
            <a:r>
              <a:rPr lang="en-GB" sz="1399" kern="0" dirty="0">
                <a:solidFill>
                  <a:schemeClr val="tx2"/>
                </a:solidFill>
                <a:latin typeface="EYInterstate" panose="02000803030000020004" pitchFamily="2" charset="0"/>
              </a:rPr>
              <a:t> à reporter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DEFB7BF-8F2A-41BD-98E7-ACEA2A57E7DE}"/>
              </a:ext>
            </a:extLst>
          </p:cNvPr>
          <p:cNvSpPr/>
          <p:nvPr/>
        </p:nvSpPr>
        <p:spPr>
          <a:xfrm>
            <a:off x="626049" y="2297822"/>
            <a:ext cx="4969455" cy="682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E600"/>
              </a:buClr>
              <a:buSzTx/>
              <a:buFont typeface="EYInterstate Light" panose="02000506000000020004" pitchFamily="2" charset="0"/>
              <a:buChar char="•"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Chiffre d’affaires (CA)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E600"/>
              </a:buClr>
              <a:buSzTx/>
              <a:buFont typeface="EYInterstate Light" panose="02000506000000020004" pitchFamily="2" charset="0"/>
              <a:buChar char="•"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Dépenses d’investissement (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CapEx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E600"/>
              </a:buClr>
              <a:buSzTx/>
              <a:buFont typeface="EYInterstate Light" panose="02000506000000020004" pitchFamily="2" charset="0"/>
              <a:buChar char="•"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Dépenses d’exploitation (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OpEx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65E41AE-BDD0-41A7-B01C-2888502D4F52}"/>
              </a:ext>
            </a:extLst>
          </p:cNvPr>
          <p:cNvCxnSpPr>
            <a:cxnSpLocks/>
          </p:cNvCxnSpPr>
          <p:nvPr/>
        </p:nvCxnSpPr>
        <p:spPr>
          <a:xfrm>
            <a:off x="5308109" y="1926077"/>
            <a:ext cx="0" cy="3404681"/>
          </a:xfrm>
          <a:prstGeom prst="line">
            <a:avLst/>
          </a:prstGeom>
          <a:noFill/>
          <a:ln w="9525" cap="flat" cmpd="sng" algn="ctr">
            <a:solidFill>
              <a:srgbClr val="2E2E38">
                <a:lumMod val="20000"/>
                <a:lumOff val="80000"/>
              </a:srgbClr>
            </a:solidFill>
            <a:prstDash val="solid"/>
            <a:tailEnd type="none"/>
          </a:ln>
          <a:effectLst/>
        </p:spPr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5185911-CF82-42C3-9D0F-6592BAA4850B}"/>
              </a:ext>
            </a:extLst>
          </p:cNvPr>
          <p:cNvSpPr/>
          <p:nvPr/>
        </p:nvSpPr>
        <p:spPr>
          <a:xfrm>
            <a:off x="6058215" y="1796010"/>
            <a:ext cx="5507736" cy="4214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defTabSz="913943">
              <a:defRPr/>
            </a:pPr>
            <a:r>
              <a:rPr lang="fr-FR" sz="1399" kern="0" dirty="0">
                <a:solidFill>
                  <a:schemeClr val="tx2"/>
                </a:solidFill>
                <a:latin typeface="EYInterstate" panose="02000803030000020004" pitchFamily="2" charset="0"/>
              </a:rPr>
              <a:t>Une mise en application progressive</a:t>
            </a:r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76AEA81D-454A-4320-ACA6-707069584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65299"/>
              </p:ext>
            </p:extLst>
          </p:nvPr>
        </p:nvGraphicFramePr>
        <p:xfrm>
          <a:off x="6055039" y="2366498"/>
          <a:ext cx="5510911" cy="2903663"/>
        </p:xfrm>
        <a:graphic>
          <a:graphicData uri="http://schemas.openxmlformats.org/drawingml/2006/table">
            <a:tbl>
              <a:tblPr/>
              <a:tblGrid>
                <a:gridCol w="1467198">
                  <a:extLst>
                    <a:ext uri="{9D8B030D-6E8A-4147-A177-3AD203B41FA5}">
                      <a16:colId xmlns:a16="http://schemas.microsoft.com/office/drawing/2014/main" val="1528324231"/>
                    </a:ext>
                  </a:extLst>
                </a:gridCol>
                <a:gridCol w="1760621">
                  <a:extLst>
                    <a:ext uri="{9D8B030D-6E8A-4147-A177-3AD203B41FA5}">
                      <a16:colId xmlns:a16="http://schemas.microsoft.com/office/drawing/2014/main" val="2531164139"/>
                    </a:ext>
                  </a:extLst>
                </a:gridCol>
                <a:gridCol w="2283092">
                  <a:extLst>
                    <a:ext uri="{9D8B030D-6E8A-4147-A177-3AD203B41FA5}">
                      <a16:colId xmlns:a16="http://schemas.microsoft.com/office/drawing/2014/main" val="1144946773"/>
                    </a:ext>
                  </a:extLst>
                </a:gridCol>
              </a:tblGrid>
              <a:tr h="971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marL="0" marR="0" lvl="0" indent="0" algn="ctr" defTabSz="913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A"/>
                        </a:solidFill>
                        <a:effectLst/>
                        <a:uLnTx/>
                        <a:uFillTx/>
                        <a:latin typeface="EYInterstate" panose="02000803030000020004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EYInterstate" panose="02000803030000020004" pitchFamily="2" charset="0"/>
                          <a:ea typeface="+mn-ea"/>
                          <a:cs typeface="+mn-cs"/>
                        </a:rPr>
                        <a:t>Publication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A"/>
                        </a:solidFill>
                        <a:effectLst/>
                        <a:uLnTx/>
                        <a:uFillTx/>
                        <a:latin typeface="EYInterstate" panose="02000803030000020004" pitchFamily="2" charset="0"/>
                        <a:ea typeface="+mn-ea"/>
                        <a:cs typeface="+mn-cs"/>
                      </a:endParaRPr>
                    </a:p>
                  </a:txBody>
                  <a:tcPr marL="5770" marR="5770" marT="63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YInterstate" panose="02000803030000020004" pitchFamily="2" charset="0"/>
                        </a:rPr>
                        <a:t>Indicateurs à publier </a:t>
                      </a:r>
                      <a:b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YInterstate" panose="02000803030000020004" pitchFamily="2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YInterstate" panose="02000803030000020004" pitchFamily="2" charset="0"/>
                        </a:rPr>
                        <a:t>dans la DPEF</a:t>
                      </a:r>
                    </a:p>
                  </a:txBody>
                  <a:tcPr marL="5770" marR="5770" marT="6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YInterstate" panose="02000803030000020004" pitchFamily="2" charset="0"/>
                        </a:rPr>
                        <a:t>Objectifs environnementaux couverts</a:t>
                      </a:r>
                    </a:p>
                  </a:txBody>
                  <a:tcPr marL="5770" marR="5770" marT="6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338339"/>
                  </a:ext>
                </a:extLst>
              </a:tr>
              <a:tr h="603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fr-FR" sz="1200" b="0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er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Jan. 2022</a:t>
                      </a:r>
                    </a:p>
                  </a:txBody>
                  <a:tcPr marL="5770" marR="5770" marT="6347" marB="0" anchor="ctr">
                    <a:lnL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Part du CA, Capex, Opex </a:t>
                      </a:r>
                    </a:p>
                    <a:p>
                      <a:pPr algn="ctr" fontAlgn="ctr"/>
                      <a:r>
                        <a:rPr lang="fr-FR" sz="1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éligibles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à la taxonomie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 objectifs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pl-P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climatiques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902919"/>
                  </a:ext>
                </a:extLst>
              </a:tr>
              <a:tr h="753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fr-FR" sz="1200" b="0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er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Jan. 2023</a:t>
                      </a:r>
                    </a:p>
                  </a:txBody>
                  <a:tcPr marL="5770" marR="5770" marT="6347" marB="0" anchor="ctr">
                    <a:lnL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Part du CA, Capex, </a:t>
                      </a:r>
                      <a:br>
                        <a:rPr lang="pl-P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Opex </a:t>
                      </a:r>
                      <a:r>
                        <a:rPr lang="fr-FR" sz="1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éligibles et alignés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pl-P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avec la taxonomie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objectifs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lang="pl-P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environnementaux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871826"/>
                  </a:ext>
                </a:extLst>
              </a:tr>
              <a:tr h="575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r>
                        <a:rPr lang="fr-F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EYInterstate Light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200" b="1" i="0" u="none" strike="noStrike" kern="1200" baseline="30000" dirty="0">
                          <a:solidFill>
                            <a:schemeClr val="bg1"/>
                          </a:solidFill>
                          <a:effectLst/>
                          <a:latin typeface="EYInterstate Ligh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EYInterstate Light"/>
                          <a:ea typeface="+mn-ea"/>
                          <a:cs typeface="+mn-cs"/>
                        </a:rPr>
                        <a:t> Jan. 2024</a:t>
                      </a:r>
                    </a:p>
                  </a:txBody>
                  <a:tcPr marL="5770" marR="5770" marT="6347" marB="0" anchor="ctr">
                    <a:lnL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1pPr>
                      <a:lvl2pPr marL="4569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2pPr>
                      <a:lvl3pPr marL="913943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3pPr>
                      <a:lvl4pPr marL="1370914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4pPr>
                      <a:lvl5pPr marL="1827886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5pPr>
                      <a:lvl6pPr marL="2284857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6pPr>
                      <a:lvl7pPr marL="2741828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7pPr>
                      <a:lvl8pPr marL="3198800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8pPr>
                      <a:lvl9pPr marL="3655771" algn="l" defTabSz="91394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EYInterstate Light"/>
                        </a:defRPr>
                      </a:lvl9pPr>
                    </a:lstStyle>
                    <a:p>
                      <a:pPr algn="ctr" fontAlgn="ctr"/>
                      <a:r>
                        <a:rPr lang="fr-FR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Obligation explicite de vérification externe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marL="5770" marR="5770" marT="6347" marB="0" anchor="ctr">
                    <a:lnL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12345"/>
                  </a:ext>
                </a:extLst>
              </a:tr>
            </a:tbl>
          </a:graphicData>
        </a:graphic>
      </p:graphicFrame>
      <p:sp>
        <p:nvSpPr>
          <p:cNvPr id="80" name="Rectangle 8">
            <a:extLst>
              <a:ext uri="{FF2B5EF4-FFF2-40B4-BE49-F238E27FC236}">
                <a16:creationId xmlns:a16="http://schemas.microsoft.com/office/drawing/2014/main" id="{DDD7CD41-BB5B-4706-A8C4-1B861D1D61A9}"/>
              </a:ext>
            </a:extLst>
          </p:cNvPr>
          <p:cNvSpPr/>
          <p:nvPr/>
        </p:nvSpPr>
        <p:spPr>
          <a:xfrm>
            <a:off x="587375" y="3914674"/>
            <a:ext cx="5394266" cy="2423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500"/>
              </a:spcBef>
              <a:buClr>
                <a:srgbClr val="FFE600"/>
              </a:buClr>
            </a:pPr>
            <a:r>
              <a:rPr lang="en-US" sz="1200" b="1" kern="0" dirty="0" err="1">
                <a:solidFill>
                  <a:schemeClr val="bg1"/>
                </a:solidFill>
              </a:rPr>
              <a:t>Aujourd’hui</a:t>
            </a:r>
            <a:r>
              <a:rPr lang="en-US" sz="1200" b="1" kern="0" dirty="0">
                <a:solidFill>
                  <a:schemeClr val="bg1"/>
                </a:solidFill>
              </a:rPr>
              <a:t> :</a:t>
            </a:r>
          </a:p>
          <a:p>
            <a:pPr marL="171450" indent="-171450">
              <a:spcBef>
                <a:spcPts val="500"/>
              </a:spcBef>
              <a:buClr>
                <a:srgbClr val="FFE600"/>
              </a:buClr>
              <a:buFont typeface="EYInterstate Light" panose="02000506000000020004" pitchFamily="2" charset="0"/>
              <a:buChar char="•"/>
            </a:pPr>
            <a:r>
              <a:rPr lang="en-US" sz="1200" b="1" kern="0" dirty="0" err="1">
                <a:solidFill>
                  <a:schemeClr val="bg1"/>
                </a:solidFill>
              </a:rPr>
              <a:t>Entité</a:t>
            </a:r>
            <a:r>
              <a:rPr lang="en-US" sz="1200" b="1" kern="0" dirty="0">
                <a:solidFill>
                  <a:schemeClr val="bg1"/>
                </a:solidFill>
              </a:rPr>
              <a:t> </a:t>
            </a:r>
            <a:r>
              <a:rPr lang="en-US" sz="1200" b="1" kern="0" dirty="0" err="1">
                <a:solidFill>
                  <a:schemeClr val="bg1"/>
                </a:solidFill>
              </a:rPr>
              <a:t>d’Intérêt</a:t>
            </a:r>
            <a:r>
              <a:rPr lang="en-US" sz="1200" b="1" kern="0" dirty="0">
                <a:solidFill>
                  <a:schemeClr val="bg1"/>
                </a:solidFill>
              </a:rPr>
              <a:t> Public (EIP)</a:t>
            </a:r>
          </a:p>
          <a:p>
            <a:pPr marL="171450" indent="-171450">
              <a:spcBef>
                <a:spcPts val="500"/>
              </a:spcBef>
              <a:buClr>
                <a:srgbClr val="FFE600"/>
              </a:buClr>
              <a:buFont typeface="EYInterstate Light" panose="02000506000000020004" pitchFamily="2" charset="0"/>
              <a:buChar char="•"/>
            </a:pPr>
            <a:r>
              <a:rPr lang="en-US" sz="1200" b="1" kern="0" dirty="0">
                <a:solidFill>
                  <a:schemeClr val="bg1"/>
                </a:solidFill>
              </a:rPr>
              <a:t>&gt; 500 </a:t>
            </a:r>
            <a:r>
              <a:rPr lang="en-US" sz="1200" b="1" kern="0" dirty="0" err="1">
                <a:solidFill>
                  <a:schemeClr val="bg1"/>
                </a:solidFill>
              </a:rPr>
              <a:t>employés</a:t>
            </a:r>
            <a:endParaRPr lang="fr-FR" sz="1200" b="1" kern="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500"/>
              </a:spcBef>
              <a:buClr>
                <a:srgbClr val="FFE600"/>
              </a:buClr>
              <a:buFont typeface="EYInterstate Light" panose="02000506000000020004" pitchFamily="2" charset="0"/>
              <a:buChar char="•"/>
            </a:pPr>
            <a:r>
              <a:rPr lang="fr-FR" sz="1200" b="1" kern="0" dirty="0">
                <a:solidFill>
                  <a:schemeClr val="bg1"/>
                </a:solidFill>
              </a:rPr>
              <a:t>Total bilan &gt;20 M€ ou total chiffre d'affaires &gt; 40M€</a:t>
            </a:r>
          </a:p>
          <a:p>
            <a:pPr>
              <a:spcBef>
                <a:spcPts val="500"/>
              </a:spcBef>
              <a:buClr>
                <a:srgbClr val="FFE600"/>
              </a:buClr>
            </a:pPr>
            <a:endParaRPr lang="fr-FR" sz="1200" b="1" kern="0" dirty="0">
              <a:solidFill>
                <a:schemeClr val="bg1"/>
              </a:solidFill>
            </a:endParaRPr>
          </a:p>
          <a:p>
            <a:pPr>
              <a:spcBef>
                <a:spcPts val="500"/>
              </a:spcBef>
              <a:buClr>
                <a:srgbClr val="FFE600"/>
              </a:buClr>
            </a:pPr>
            <a:r>
              <a:rPr lang="fr-FR" sz="1200" b="1" kern="0" dirty="0">
                <a:solidFill>
                  <a:schemeClr val="bg1"/>
                </a:solidFill>
              </a:rPr>
              <a:t>A partir de 2024 (2 des 3 seuils) :</a:t>
            </a:r>
          </a:p>
          <a:p>
            <a:pPr marL="171450" indent="-171450">
              <a:spcBef>
                <a:spcPts val="500"/>
              </a:spcBef>
              <a:buClr>
                <a:srgbClr val="FFE600"/>
              </a:buClr>
              <a:buFont typeface="EYInterstate Light" panose="02000506000000020004" pitchFamily="2" charset="0"/>
              <a:buChar char="•"/>
            </a:pPr>
            <a:r>
              <a:rPr lang="en-US" sz="1200" b="1" kern="0" dirty="0">
                <a:solidFill>
                  <a:schemeClr val="bg1"/>
                </a:solidFill>
              </a:rPr>
              <a:t>&gt; 250 </a:t>
            </a:r>
            <a:r>
              <a:rPr lang="en-US" sz="1200" b="1" kern="0" dirty="0" err="1">
                <a:solidFill>
                  <a:schemeClr val="bg1"/>
                </a:solidFill>
              </a:rPr>
              <a:t>employés</a:t>
            </a:r>
            <a:endParaRPr lang="fr-FR" sz="1200" b="1" kern="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500"/>
              </a:spcBef>
              <a:buClr>
                <a:srgbClr val="FFE600"/>
              </a:buClr>
              <a:buFont typeface="EYInterstate Light" panose="02000506000000020004" pitchFamily="2" charset="0"/>
              <a:buChar char="•"/>
            </a:pPr>
            <a:r>
              <a:rPr lang="fr-FR" sz="1200" b="1" kern="0" dirty="0">
                <a:solidFill>
                  <a:schemeClr val="bg1"/>
                </a:solidFill>
              </a:rPr>
              <a:t>Total bilan &gt;20 M€ ou total chiffre d'affaires &gt; 40M€</a:t>
            </a:r>
          </a:p>
          <a:p>
            <a:pPr marL="171450" indent="-171450">
              <a:spcBef>
                <a:spcPts val="500"/>
              </a:spcBef>
              <a:buClr>
                <a:srgbClr val="FFE600"/>
              </a:buClr>
              <a:buFont typeface="EYInterstate Light" panose="02000506000000020004" pitchFamily="2" charset="0"/>
              <a:buChar char="•"/>
            </a:pPr>
            <a:r>
              <a:rPr lang="fr-FR" sz="1200" b="1" kern="0" dirty="0">
                <a:solidFill>
                  <a:schemeClr val="bg1"/>
                </a:solidFill>
              </a:rPr>
              <a:t>Ou entreprises soumises à la CSRD</a:t>
            </a:r>
          </a:p>
          <a:p>
            <a:pPr>
              <a:spcBef>
                <a:spcPts val="500"/>
              </a:spcBef>
              <a:buClr>
                <a:srgbClr val="FFE600"/>
              </a:buClr>
            </a:pP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C208281-24F9-4DA9-8461-A34F38AF567A}"/>
              </a:ext>
            </a:extLst>
          </p:cNvPr>
          <p:cNvSpPr/>
          <p:nvPr/>
        </p:nvSpPr>
        <p:spPr>
          <a:xfrm>
            <a:off x="594739" y="3470853"/>
            <a:ext cx="4516199" cy="4214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defTabSz="913943">
              <a:defRPr/>
            </a:pPr>
            <a:r>
              <a:rPr lang="fr-FR" sz="1399" kern="0" dirty="0">
                <a:solidFill>
                  <a:schemeClr val="tx2"/>
                </a:solidFill>
                <a:latin typeface="EYInterstate" panose="02000803030000020004" pitchFamily="2" charset="0"/>
              </a:rPr>
              <a:t>Entreprises concernées </a:t>
            </a:r>
          </a:p>
        </p:txBody>
      </p:sp>
    </p:spTree>
    <p:extLst>
      <p:ext uri="{BB962C8B-B14F-4D97-AF65-F5344CB8AC3E}">
        <p14:creationId xmlns:p14="http://schemas.microsoft.com/office/powerpoint/2010/main" val="369942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B2A27E-2072-47F3-B836-43C4EAC8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56" y="294200"/>
            <a:ext cx="10004077" cy="590400"/>
          </a:xfrm>
        </p:spPr>
        <p:txBody>
          <a:bodyPr/>
          <a:lstStyle/>
          <a:p>
            <a:r>
              <a:rPr lang="fr-FR" dirty="0"/>
              <a:t>Synthèse : mise en place progressive de la taxonomie à partir de l’exercice 2022</a:t>
            </a:r>
            <a:endParaRPr lang="fr-FR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90F369-B1DB-403C-BA6C-78C2298C92E6}"/>
              </a:ext>
            </a:extLst>
          </p:cNvPr>
          <p:cNvSpPr txBox="1"/>
          <p:nvPr/>
        </p:nvSpPr>
        <p:spPr>
          <a:xfrm>
            <a:off x="291182" y="2037548"/>
            <a:ext cx="10817420" cy="307468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fr-FR" sz="1600" kern="0" dirty="0" err="1">
                <a:solidFill>
                  <a:srgbClr val="FFFFFF"/>
                </a:solidFill>
              </a:rPr>
              <a:t>Reporting</a:t>
            </a:r>
            <a:r>
              <a:rPr lang="fr-FR" sz="1600" kern="0" dirty="0">
                <a:solidFill>
                  <a:srgbClr val="FFFFFF"/>
                </a:solidFill>
              </a:rPr>
              <a:t> et communication sur 2 objectifs climatiques à partir de 2022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fr-FR" sz="1600" kern="0" dirty="0">
                <a:solidFill>
                  <a:srgbClr val="FFFFFF"/>
                </a:solidFill>
              </a:rPr>
              <a:t>Puis sur les 4 autres objectifs à partir de 2024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Une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augmentatio</a:t>
            </a:r>
            <a:r>
              <a:rPr lang="fr-FR" sz="1600" kern="0" dirty="0">
                <a:solidFill>
                  <a:srgbClr val="FFFFFF"/>
                </a:solidFill>
              </a:rPr>
              <a:t>n progressive des entreprises soumises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Une vérification par les commissaires aux comptes à partir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de l’exercice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2024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tabLst/>
              <a:defRPr/>
            </a:pPr>
            <a:endParaRPr lang="fr-FR" sz="1600" kern="0" dirty="0">
              <a:solidFill>
                <a:srgbClr val="FFFFFF"/>
              </a:solidFill>
            </a:endParaRP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tabLst/>
              <a:defRPr/>
            </a:pPr>
            <a:r>
              <a:rPr kumimoji="0" lang="fr-FR" sz="1600" b="1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Pour répondre à la taxonomie :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Identifier ses activités éligibles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fr-FR" sz="1600" kern="0" dirty="0">
                <a:solidFill>
                  <a:srgbClr val="FFFFFF"/>
                </a:solidFill>
              </a:rPr>
              <a:t>Analyser les systèmes d’information et de </a:t>
            </a:r>
            <a:r>
              <a:rPr lang="fr-FR" sz="1600" kern="0" dirty="0" err="1">
                <a:solidFill>
                  <a:srgbClr val="FFFFFF"/>
                </a:solidFill>
              </a:rPr>
              <a:t>reporting</a:t>
            </a:r>
            <a:r>
              <a:rPr lang="fr-FR" sz="1600" kern="0" dirty="0">
                <a:solidFill>
                  <a:srgbClr val="FFFFFF"/>
                </a:solidFill>
              </a:rPr>
              <a:t> pour identifier les données disponibles</a:t>
            </a:r>
          </a:p>
          <a:p>
            <a:pPr marL="356616" marR="0" lvl="0" indent="-356616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fr-FR" sz="1600" kern="0" dirty="0">
                <a:solidFill>
                  <a:srgbClr val="FFFFFF"/>
                </a:solidFill>
              </a:rPr>
              <a:t>Définir l’alignement des activités en fonction des critères précisés dans les annexes techniques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77536-221A-4346-9A1E-DF82091EA2D2}"/>
              </a:ext>
            </a:extLst>
          </p:cNvPr>
          <p:cNvSpPr/>
          <p:nvPr/>
        </p:nvSpPr>
        <p:spPr>
          <a:xfrm>
            <a:off x="499566" y="24521"/>
            <a:ext cx="972000" cy="972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600" b="1" dirty="0" err="1">
                <a:solidFill>
                  <a:schemeClr val="tx1"/>
                </a:solidFill>
              </a:rPr>
              <a:t>Taxo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46412"/>
      </p:ext>
    </p:extLst>
  </p:cSld>
  <p:clrMapOvr>
    <a:masterClrMapping/>
  </p:clrMapOvr>
</p:sld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2FA11718318458D3FEFD99652D643" ma:contentTypeVersion="2" ma:contentTypeDescription="Crée un document." ma:contentTypeScope="" ma:versionID="130896ad964909eb12efa8c3ae4f717a">
  <xsd:schema xmlns:xsd="http://www.w3.org/2001/XMLSchema" xmlns:xs="http://www.w3.org/2001/XMLSchema" xmlns:p="http://schemas.microsoft.com/office/2006/metadata/properties" xmlns:ns2="fdb2fb4d-a82d-40da-b743-7bd9040082fb" targetNamespace="http://schemas.microsoft.com/office/2006/metadata/properties" ma:root="true" ma:fieldsID="be93cd12f6dbce1c65feb7ebab91ab5d" ns2:_="">
    <xsd:import namespace="fdb2fb4d-a82d-40da-b743-7bd9040082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2fb4d-a82d-40da-b743-7bd9040082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0334AC-793A-440B-99C6-2DB12A0AF8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2fb4d-a82d-40da-b743-7bd9040082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7BACA5-A283-4E96-83FF-458A687FAB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A992E2-0758-4896-8BDC-50D39E80814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b2fb4d-a82d-40da-b743-7bd9040082f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1339</Words>
  <Application>Microsoft Office PowerPoint</Application>
  <PresentationFormat>Custom</PresentationFormat>
  <Paragraphs>234</Paragraphs>
  <Slides>9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EYInterstate</vt:lpstr>
      <vt:lpstr>EYInterstate Light</vt:lpstr>
      <vt:lpstr>EYInterstate Regular</vt:lpstr>
      <vt:lpstr>EY dark background</vt:lpstr>
      <vt:lpstr>Nouveautés règlementaires CSRD et taxonomie</vt:lpstr>
      <vt:lpstr>Les évolutions réglementaires CSRD et Taxonomie s’intègrent dans le cadre d’attentes des parties prenantes et d’opportunités business</vt:lpstr>
      <vt:lpstr>Des tendances réglementaires fortes qui poussent à développer le rôle de la fonction finance sur les informations extra-financières</vt:lpstr>
      <vt:lpstr>La CSRD va structurer les obligations de reporting</vt:lpstr>
      <vt:lpstr>Calendrier d’application : les obligations de la CSRD seront mises en œuvre de manière échelonnée au cours de la prochaine décennie</vt:lpstr>
      <vt:lpstr>Synthèse : Obligation progressive de reporting de durabilité à partir de l’exercice 2024</vt:lpstr>
      <vt:lpstr>la taxonomie demande l'évaluation de la durabilité des activités et investissements de l'entreprise selon des critères techniques</vt:lpstr>
      <vt:lpstr>Quels indicateurs reporter, selon quel calendrier, par qui ?</vt:lpstr>
      <vt:lpstr>Synthèse : mise en place progressive de la taxonomie à partir de l’exercice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Assurance Leadership Forum:  Winning in the turn</dc:title>
  <dc:creator/>
  <cp:keywords/>
  <cp:lastModifiedBy/>
  <cp:revision>61</cp:revision>
  <dcterms:created xsi:type="dcterms:W3CDTF">2016-03-16T05:57:48Z</dcterms:created>
  <dcterms:modified xsi:type="dcterms:W3CDTF">2022-11-16T22:32:17Z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0x0101004432FA11718318458D3FEFD99652D643</vt:lpwstr>
  </property>
  <property fmtid="{D5CDD505-2E9C-101B-9397-08002B2CF9AE}" pid="3" name="WppReportDate">
    <vt:lpwstr/>
  </property>
  <property fmtid="{D5CDD505-2E9C-101B-9397-08002B2CF9AE}" pid="4" name="WppReportVersion">
    <vt:lpwstr>Version 1.0</vt:lpwstr>
  </property>
  <property fmtid="{D5CDD505-2E9C-101B-9397-08002B2CF9AE}" pid="5" name="WppReportDraft">
    <vt:lpwstr>(Draft)</vt:lpwstr>
  </property>
  <property fmtid="{D5CDD505-2E9C-101B-9397-08002B2CF9AE}" pid="6" name="WppReportCurrencySymbol">
    <vt:lpwstr>€</vt:lpwstr>
  </property>
  <property fmtid="{D5CDD505-2E9C-101B-9397-08002B2CF9AE}" pid="7" name="WppReportDashboardTitleText">
    <vt:lpwstr>Dashboard</vt:lpwstr>
  </property>
  <property fmtid="{D5CDD505-2E9C-101B-9397-08002B2CF9AE}" pid="8" name="WppReportShortPageNumberFormat">
    <vt:lpwstr>Page &lt;#&gt;</vt:lpwstr>
  </property>
  <property fmtid="{D5CDD505-2E9C-101B-9397-08002B2CF9AE}" pid="9" name="WppReportLongPageNumberFormat">
    <vt:lpwstr>Page &lt;#&gt; of &lt;PageCount&gt;</vt:lpwstr>
  </property>
  <property fmtid="{D5CDD505-2E9C-101B-9397-08002B2CF9AE}" pid="10" name="WppReportTocTitleText">
    <vt:lpwstr>Table of contents</vt:lpwstr>
  </property>
  <property fmtid="{D5CDD505-2E9C-101B-9397-08002B2CF9AE}" pid="11" name="WppReportIsTocUpdateRecommended">
    <vt:bool>true</vt:bool>
  </property>
  <property fmtid="{D5CDD505-2E9C-101B-9397-08002B2CF9AE}" pid="12" name="WppReportPropertiesLastWrittenToDocument">
    <vt:filetime>2022-03-27T18:43:15Z</vt:filetime>
  </property>
</Properties>
</file>