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"/>
  </p:notesMasterIdLst>
  <p:handoutMasterIdLst>
    <p:handoutMasterId r:id="rId9"/>
  </p:handoutMasterIdLst>
  <p:sldIdLst>
    <p:sldId id="257" r:id="rId3"/>
    <p:sldId id="264" r:id="rId4"/>
    <p:sldId id="261" r:id="rId5"/>
    <p:sldId id="259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0B88-9FC2-42F2-8C96-BEBFC8508536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ED567-5FB0-4815-ADDC-5B21426F6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0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80C4-1A64-4189-8B81-E2827E5F71A9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78D2-AAF9-434B-93AD-067D9080C3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4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8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3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4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1">
    <p:bg>
      <p:bgPr>
        <a:solidFill>
          <a:srgbClr val="1A1A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3" descr="Espace réservé du contenu 3">
            <a:extLst>
              <a:ext uri="{FF2B5EF4-FFF2-40B4-BE49-F238E27FC236}">
                <a16:creationId xmlns:a16="http://schemas.microsoft.com/office/drawing/2014/main" id="{6D1A20B0-4C5F-4496-98A8-54D7FB89E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45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1057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EF873B2D-D297-46AB-82DB-506EF33F9967}"/>
              </a:ext>
            </a:extLst>
          </p:cNvPr>
          <p:cNvSpPr/>
          <p:nvPr userDrawn="1"/>
        </p:nvSpPr>
        <p:spPr>
          <a:xfrm>
            <a:off x="-1" y="11057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6924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D41B-EEF7-AC45-90F8-6BDBEBA1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50" y="4194136"/>
            <a:ext cx="8726748" cy="2336721"/>
          </a:xfrm>
        </p:spPr>
        <p:txBody>
          <a:bodyPr>
            <a:noAutofit/>
          </a:bodyPr>
          <a:lstStyle>
            <a:lvl1pPr algn="l">
              <a:defRPr sz="4533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21064FFA-8ADE-434A-B195-C63C3825C0E5}"/>
              </a:ext>
            </a:extLst>
          </p:cNvPr>
          <p:cNvSpPr txBox="1"/>
          <p:nvPr userDrawn="1"/>
        </p:nvSpPr>
        <p:spPr>
          <a:xfrm>
            <a:off x="4544932" y="6368297"/>
            <a:ext cx="74565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sz="1200" dirty="0"/>
              <a:t>SECURE YOUR FUTURE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401772B-28C1-422B-BB5A-03B6091CAF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0" y="2797344"/>
            <a:ext cx="3183917" cy="1056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F1A779-9C60-4BED-94D4-FBD711960C93}"/>
              </a:ext>
            </a:extLst>
          </p:cNvPr>
          <p:cNvSpPr txBox="1"/>
          <p:nvPr userDrawn="1"/>
        </p:nvSpPr>
        <p:spPr>
          <a:xfrm>
            <a:off x="537341" y="34445"/>
            <a:ext cx="60960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indent="0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du </a:t>
            </a: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/>
              </a:rPr>
              <a:t>document : Interne S3</a:t>
            </a:r>
          </a:p>
        </p:txBody>
      </p:sp>
    </p:spTree>
    <p:extLst>
      <p:ext uri="{BB962C8B-B14F-4D97-AF65-F5344CB8AC3E}">
        <p14:creationId xmlns:p14="http://schemas.microsoft.com/office/powerpoint/2010/main" val="364097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e_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>
            <a:extLst>
              <a:ext uri="{FF2B5EF4-FFF2-40B4-BE49-F238E27FC236}">
                <a16:creationId xmlns:a16="http://schemas.microsoft.com/office/drawing/2014/main" id="{562F46C6-F06B-B04A-AA8B-0A60C7598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9" y="522935"/>
            <a:ext cx="10956361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grpSp>
        <p:nvGrpSpPr>
          <p:cNvPr id="28" name="Groupe 27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  <p:pic>
          <p:nvPicPr>
            <p:cNvPr id="34" name="Image 3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977" y="12739106"/>
              <a:ext cx="670156" cy="683785"/>
            </a:xfrm>
            <a:prstGeom prst="rect">
              <a:avLst/>
            </a:prstGeom>
          </p:spPr>
        </p:pic>
      </p:grp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2F474582-3259-449A-AA72-8FEAFB437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64501" y="6541473"/>
            <a:ext cx="309379" cy="24109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592" y="1909484"/>
            <a:ext cx="10947585" cy="44600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F1A779-9C60-4BED-94D4-FBD711960C93}"/>
              </a:ext>
            </a:extLst>
          </p:cNvPr>
          <p:cNvSpPr txBox="1"/>
          <p:nvPr userDrawn="1"/>
        </p:nvSpPr>
        <p:spPr>
          <a:xfrm>
            <a:off x="537341" y="34445"/>
            <a:ext cx="60960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indent="0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du </a:t>
            </a: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/>
              </a:rPr>
              <a:t>document : </a:t>
            </a:r>
            <a:r>
              <a:rPr kumimoji="0" lang="en-US" sz="800" b="0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/>
              </a:rPr>
              <a:t>Externe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97889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ndeau_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529350F-1F3A-084C-AF23-2F1D2A56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AE75A680-10F4-2240-A193-AE36A11C5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DBCB7432-EC62-5341-832D-815CF38C59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06502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Clr>
                <a:srgbClr val="DD873F"/>
              </a:buClr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Clr>
                <a:srgbClr val="DD873F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Clr>
                <a:srgbClr val="DD873F"/>
              </a:buClr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7740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1">
    <p:bg>
      <p:bgPr>
        <a:solidFill>
          <a:srgbClr val="1A1A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96E04B7-43E8-FC4F-97DB-F9478909F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21" y="-32989"/>
            <a:ext cx="12250321" cy="6929289"/>
          </a:xfrm>
          <a:prstGeom prst="rect">
            <a:avLst/>
          </a:prstGeom>
        </p:spPr>
      </p:pic>
      <p:sp>
        <p:nvSpPr>
          <p:cNvPr id="17" name="Rectangle">
            <a:extLst>
              <a:ext uri="{FF2B5EF4-FFF2-40B4-BE49-F238E27FC236}">
                <a16:creationId xmlns:a16="http://schemas.microsoft.com/office/drawing/2014/main" id="{EC004274-48EA-0A47-B37D-FEBCBAB607A6}"/>
              </a:ext>
            </a:extLst>
          </p:cNvPr>
          <p:cNvSpPr/>
          <p:nvPr userDrawn="1"/>
        </p:nvSpPr>
        <p:spPr>
          <a:xfrm flipV="1">
            <a:off x="1556297" y="6363651"/>
            <a:ext cx="10750004" cy="22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DDA54404-C4DD-644C-954C-7F1E51A6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9" y="6110487"/>
            <a:ext cx="1312707" cy="57457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687D41B-EEF7-AC45-90F8-6BDBEBA17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362" y="2041280"/>
            <a:ext cx="8726748" cy="2336721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Electronique</a:t>
            </a:r>
            <a:br>
              <a:rPr lang="fr-FR" dirty="0"/>
            </a:br>
            <a:r>
              <a:rPr lang="fr-FR" dirty="0"/>
              <a:t>Energie &amp;</a:t>
            </a:r>
            <a:br>
              <a:rPr lang="fr-FR" dirty="0"/>
            </a:br>
            <a:r>
              <a:rPr lang="fr-FR" dirty="0"/>
              <a:t>Cybersécurité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D8081C19-1D39-4240-ADC7-6C413C522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362" y="4394325"/>
            <a:ext cx="8727281" cy="4865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SECURE YOUR FUTURE</a:t>
            </a:r>
          </a:p>
        </p:txBody>
      </p:sp>
    </p:spTree>
    <p:extLst>
      <p:ext uri="{BB962C8B-B14F-4D97-AF65-F5344CB8AC3E}">
        <p14:creationId xmlns:p14="http://schemas.microsoft.com/office/powerpoint/2010/main" val="14794836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9">
            <a:extLst>
              <a:ext uri="{FF2B5EF4-FFF2-40B4-BE49-F238E27FC236}">
                <a16:creationId xmlns:a16="http://schemas.microsoft.com/office/drawing/2014/main" id="{A76A91E6-9B50-B44C-88E1-85791270F1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00" y="0"/>
            <a:ext cx="12149601" cy="685800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4717D5-D110-DB42-976C-6D875DB13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0E69339-A929-4B4B-AD88-882F78E1C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2627" y="2712419"/>
            <a:ext cx="8726748" cy="716581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0D4F7D21-6A81-554A-AC14-C27FC2F4BD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2405" y="3466441"/>
            <a:ext cx="8727281" cy="9191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SOUS-TITRE SUR UNE LIGNE</a:t>
            </a:r>
          </a:p>
        </p:txBody>
      </p:sp>
    </p:spTree>
    <p:extLst>
      <p:ext uri="{BB962C8B-B14F-4D97-AF65-F5344CB8AC3E}">
        <p14:creationId xmlns:p14="http://schemas.microsoft.com/office/powerpoint/2010/main" val="19763529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9">
            <a:extLst>
              <a:ext uri="{FF2B5EF4-FFF2-40B4-BE49-F238E27FC236}">
                <a16:creationId xmlns:a16="http://schemas.microsoft.com/office/drawing/2014/main" id="{A76A91E6-9B50-B44C-88E1-85791270F1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00" y="0"/>
            <a:ext cx="12149601" cy="685800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anchor="ctr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4717D5-D110-DB42-976C-6D875DB13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“">
            <a:extLst>
              <a:ext uri="{FF2B5EF4-FFF2-40B4-BE49-F238E27FC236}">
                <a16:creationId xmlns:a16="http://schemas.microsoft.com/office/drawing/2014/main" id="{1FADC76D-408A-A748-911F-7C9DC53234EC}"/>
              </a:ext>
            </a:extLst>
          </p:cNvPr>
          <p:cNvSpPr txBox="1"/>
          <p:nvPr userDrawn="1"/>
        </p:nvSpPr>
        <p:spPr>
          <a:xfrm>
            <a:off x="1201290" y="1593972"/>
            <a:ext cx="2822025" cy="272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825500">
              <a:spcBef>
                <a:spcPts val="0"/>
              </a:spcBef>
              <a:defRPr sz="50000" spc="15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74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AB492E1-B51D-DE49-B7B6-BB8596CA14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018" y="2198187"/>
            <a:ext cx="8726748" cy="152052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Ajouter une citation sur une ou plusieurs lignes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9C96F921-AD29-FA46-BDFD-15389F464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6927" y="4284419"/>
            <a:ext cx="3264839" cy="3615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kumimoji="0" lang="fr-FR" sz="1500" b="0" i="0" u="none" strike="noStrike" cap="none" spc="45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Regular"/>
              </a:defRPr>
            </a:lvl1pPr>
          </a:lstStyle>
          <a:p>
            <a:pPr lvl="0"/>
            <a:r>
              <a:rPr lang="fr-FR" dirty="0"/>
              <a:t>Nom et Prénom de l’auteur</a:t>
            </a:r>
          </a:p>
        </p:txBody>
      </p:sp>
    </p:spTree>
    <p:extLst>
      <p:ext uri="{BB962C8B-B14F-4D97-AF65-F5344CB8AC3E}">
        <p14:creationId xmlns:p14="http://schemas.microsoft.com/office/powerpoint/2010/main" val="11382107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BB530AA3-C90D-F04A-9A9D-5D256128EAB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75952" y="2141472"/>
            <a:ext cx="10760283" cy="27178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76195" y="2563668"/>
            <a:ext cx="10760283" cy="3621232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F822D938-1F93-0D4A-B1F0-ACA35A6A2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9" y="522935"/>
            <a:ext cx="10794129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67AC94FA-14B3-C04D-8B99-1447B99A43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47209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DE8067-8877-4844-ADB4-5BC9D99C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3087" y="6500563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BB530AA3-C90D-F04A-9A9D-5D256128EAB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42350" y="2472827"/>
            <a:ext cx="5324245" cy="27178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B499F796-AE8F-AA47-A155-4982CEC548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222" y="2486680"/>
            <a:ext cx="5324245" cy="27178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62F46C6-F06B-B04A-AA8B-0A60C7598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9" y="522935"/>
            <a:ext cx="10956361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grpSp>
        <p:nvGrpSpPr>
          <p:cNvPr id="28" name="Groupe 27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887684"/>
            <a:ext cx="5324247" cy="3481869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4221" y="2892468"/>
            <a:ext cx="5324247" cy="3481869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D4EB0C4B-8FF7-BE46-A636-1C09A995F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54638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93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sp>
        <p:nvSpPr>
          <p:cNvPr id="25" name="Titre 2">
            <a:extLst>
              <a:ext uri="{FF2B5EF4-FFF2-40B4-BE49-F238E27FC236}">
                <a16:creationId xmlns:a16="http://schemas.microsoft.com/office/drawing/2014/main" id="{1EB53B1F-78B0-E04B-9674-76EF573B5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7EDD0E81-E9FC-F549-85E8-792AABC5C4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92800" y="0"/>
            <a:ext cx="6299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None/>
              <a:defRPr lang="fr-FR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1" name="Numéro de diapositive"/>
          <p:cNvSpPr txBox="1">
            <a:spLocks/>
          </p:cNvSpPr>
          <p:nvPr userDrawn="1"/>
        </p:nvSpPr>
        <p:spPr>
          <a:xfrm>
            <a:off x="5525684" y="6538004"/>
            <a:ext cx="258084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fr-FR" sz="9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‹N°›</a:t>
            </a:fld>
            <a:endParaRPr lang="fr-FR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F657766E-6DD9-374D-A8DF-6D6667606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31793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id="{4F49E7C1-25CD-374A-8FAE-2E3093E97A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6909" y="0"/>
            <a:ext cx="554595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8297" y="2264236"/>
            <a:ext cx="4860455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sp>
        <p:nvSpPr>
          <p:cNvPr id="33" name="Titre 2">
            <a:extLst>
              <a:ext uri="{FF2B5EF4-FFF2-40B4-BE49-F238E27FC236}">
                <a16:creationId xmlns:a16="http://schemas.microsoft.com/office/drawing/2014/main" id="{D37D746A-BD08-B74B-B82E-D4B31ABA7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8365" y="545842"/>
            <a:ext cx="4860379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33DC59F3-9E13-A641-836F-F453DEDA7DB7}"/>
              </a:ext>
            </a:extLst>
          </p:cNvPr>
          <p:cNvSpPr/>
          <p:nvPr userDrawn="1"/>
        </p:nvSpPr>
        <p:spPr>
          <a:xfrm>
            <a:off x="6168000" y="643407"/>
            <a:ext cx="95657" cy="1054160"/>
          </a:xfrm>
          <a:prstGeom prst="rect">
            <a:avLst/>
          </a:prstGeom>
          <a:solidFill>
            <a:srgbClr val="2E313F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defRPr>
                <a:solidFill>
                  <a:srgbClr val="2E313F"/>
                </a:solidFill>
              </a:defRPr>
            </a:pP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429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6" name="Groupe 35"/>
          <p:cNvGrpSpPr/>
          <p:nvPr userDrawn="1"/>
        </p:nvGrpSpPr>
        <p:grpSpPr>
          <a:xfrm>
            <a:off x="-2" y="0"/>
            <a:ext cx="571339" cy="6858000"/>
            <a:chOff x="-1" y="-1"/>
            <a:chExt cx="1142676" cy="13716001"/>
          </a:xfrm>
        </p:grpSpPr>
        <p:sp>
          <p:nvSpPr>
            <p:cNvPr id="37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4" y="6380076"/>
              <a:ext cx="11222467" cy="553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8364" y="2705100"/>
            <a:ext cx="4860387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3AFDAFBB-7CD6-D543-83C5-3F57FCA4F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71458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Picture Placeholder 1">
            <a:extLst>
              <a:ext uri="{FF2B5EF4-FFF2-40B4-BE49-F238E27FC236}">
                <a16:creationId xmlns:a16="http://schemas.microsoft.com/office/drawing/2014/main" id="{DF9573AE-CE41-EE46-BA16-48398DA6A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902"/>
                </a:lnTo>
                <a:cubicBezTo>
                  <a:pt x="282" y="9575"/>
                  <a:pt x="1145" y="10297"/>
                  <a:pt x="1128" y="10800"/>
                </a:cubicBezTo>
                <a:cubicBezTo>
                  <a:pt x="1111" y="11303"/>
                  <a:pt x="301" y="12049"/>
                  <a:pt x="0" y="126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C42A38AC-8D50-3B46-BF6B-C8C0474D228B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2698"/>
                </a:lnTo>
                <a:cubicBezTo>
                  <a:pt x="301" y="12049"/>
                  <a:pt x="1111" y="11303"/>
                  <a:pt x="1128" y="10800"/>
                </a:cubicBezTo>
                <a:cubicBezTo>
                  <a:pt x="1145" y="10297"/>
                  <a:pt x="282" y="9575"/>
                  <a:pt x="0" y="890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itre 2">
            <a:extLst>
              <a:ext uri="{FF2B5EF4-FFF2-40B4-BE49-F238E27FC236}">
                <a16:creationId xmlns:a16="http://schemas.microsoft.com/office/drawing/2014/main" id="{F74FDEB3-3171-084E-965F-D14CD14A6E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286FA924-4736-0549-9EE0-C0228B965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905" y="686638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01. Premier élément</a:t>
            </a:r>
          </a:p>
        </p:txBody>
      </p:sp>
      <p:sp>
        <p:nvSpPr>
          <p:cNvPr id="34" name="Espace réservé du texte 32">
            <a:extLst>
              <a:ext uri="{FF2B5EF4-FFF2-40B4-BE49-F238E27FC236}">
                <a16:creationId xmlns:a16="http://schemas.microsoft.com/office/drawing/2014/main" id="{2FC23C15-69BA-6245-9063-515791BEB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05" y="972603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5" name="Espace réservé du texte 32">
            <a:extLst>
              <a:ext uri="{FF2B5EF4-FFF2-40B4-BE49-F238E27FC236}">
                <a16:creationId xmlns:a16="http://schemas.microsoft.com/office/drawing/2014/main" id="{6EDA7E4B-57BF-B04B-85D5-7240B331A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905" y="2148924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02. Deuxième élément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A4ADD76E-831D-1641-B6EE-44F44AFEF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7905" y="2434888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7" name="Espace réservé du texte 32">
            <a:extLst>
              <a:ext uri="{FF2B5EF4-FFF2-40B4-BE49-F238E27FC236}">
                <a16:creationId xmlns:a16="http://schemas.microsoft.com/office/drawing/2014/main" id="{789393D8-387F-F840-9149-12C56ED1D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7905" y="3614533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03. Troisième élément</a:t>
            </a:r>
          </a:p>
        </p:txBody>
      </p:sp>
      <p:sp>
        <p:nvSpPr>
          <p:cNvPr id="38" name="Espace réservé du texte 32">
            <a:extLst>
              <a:ext uri="{FF2B5EF4-FFF2-40B4-BE49-F238E27FC236}">
                <a16:creationId xmlns:a16="http://schemas.microsoft.com/office/drawing/2014/main" id="{FD7FE275-EC38-3C44-85BC-066756BA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905" y="3900497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9" name="Espace réservé du texte 32">
            <a:extLst>
              <a:ext uri="{FF2B5EF4-FFF2-40B4-BE49-F238E27FC236}">
                <a16:creationId xmlns:a16="http://schemas.microsoft.com/office/drawing/2014/main" id="{73D13D7E-1DFE-B143-8643-794277C1D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05" y="5082525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04. Quatrième élément</a:t>
            </a:r>
          </a:p>
        </p:txBody>
      </p:sp>
      <p:sp>
        <p:nvSpPr>
          <p:cNvPr id="40" name="Espace réservé du texte 32">
            <a:extLst>
              <a:ext uri="{FF2B5EF4-FFF2-40B4-BE49-F238E27FC236}">
                <a16:creationId xmlns:a16="http://schemas.microsoft.com/office/drawing/2014/main" id="{63CFBFF9-EFC0-3E47-BA28-07A6BD5F2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7905" y="5368489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45" name="Espace réservé du contenu 43">
            <a:extLst>
              <a:ext uri="{FF2B5EF4-FFF2-40B4-BE49-F238E27FC236}">
                <a16:creationId xmlns:a16="http://schemas.microsoft.com/office/drawing/2014/main" id="{C3A6848A-9881-1344-B9CB-66FCC0C2D2D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33341" y="2148409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6" name="Espace réservé du contenu 43">
            <a:extLst>
              <a:ext uri="{FF2B5EF4-FFF2-40B4-BE49-F238E27FC236}">
                <a16:creationId xmlns:a16="http://schemas.microsoft.com/office/drawing/2014/main" id="{B1AB9EF3-C0B6-4841-AAB6-5E7085D45D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33341" y="697128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7" name="Espace réservé du contenu 43">
            <a:extLst>
              <a:ext uri="{FF2B5EF4-FFF2-40B4-BE49-F238E27FC236}">
                <a16:creationId xmlns:a16="http://schemas.microsoft.com/office/drawing/2014/main" id="{D20ABC76-8B53-1B4C-BD4E-077164D07B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628398" y="3607993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8" name="Espace réservé du contenu 43">
            <a:extLst>
              <a:ext uri="{FF2B5EF4-FFF2-40B4-BE49-F238E27FC236}">
                <a16:creationId xmlns:a16="http://schemas.microsoft.com/office/drawing/2014/main" id="{E52EF70A-AAC2-4940-81D9-FF182D28E2C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28398" y="5067577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1" name="Groupe 50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52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9A8AE77D-8E9D-514C-97B1-2025280BCD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901128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DE8067-8877-4844-ADB4-5BC9D99C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Placeholder 1" descr="Picture Placeholder 1">
            <a:extLst>
              <a:ext uri="{FF2B5EF4-FFF2-40B4-BE49-F238E27FC236}">
                <a16:creationId xmlns:a16="http://schemas.microsoft.com/office/drawing/2014/main" id="{DF9573AE-CE41-EE46-BA16-48398DA6A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902"/>
                </a:lnTo>
                <a:cubicBezTo>
                  <a:pt x="282" y="9575"/>
                  <a:pt x="1145" y="10297"/>
                  <a:pt x="1128" y="10800"/>
                </a:cubicBezTo>
                <a:cubicBezTo>
                  <a:pt x="1111" y="11303"/>
                  <a:pt x="301" y="12049"/>
                  <a:pt x="0" y="126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C42A38AC-8D50-3B46-BF6B-C8C0474D228B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2698"/>
                </a:lnTo>
                <a:cubicBezTo>
                  <a:pt x="301" y="12049"/>
                  <a:pt x="1111" y="11303"/>
                  <a:pt x="1128" y="10800"/>
                </a:cubicBezTo>
                <a:cubicBezTo>
                  <a:pt x="1145" y="10297"/>
                  <a:pt x="282" y="9575"/>
                  <a:pt x="0" y="8902"/>
                </a:cubicBezTo>
                <a:close/>
              </a:path>
            </a:pathLst>
          </a:custGeom>
          <a:solidFill>
            <a:srgbClr val="3169B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itre 2">
            <a:extLst>
              <a:ext uri="{FF2B5EF4-FFF2-40B4-BE49-F238E27FC236}">
                <a16:creationId xmlns:a16="http://schemas.microsoft.com/office/drawing/2014/main" id="{F74FDEB3-3171-084E-965F-D14CD14A6E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286FA924-4736-0549-9EE0-C0228B965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905" y="686638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01. Premier élément</a:t>
            </a:r>
          </a:p>
        </p:txBody>
      </p:sp>
      <p:sp>
        <p:nvSpPr>
          <p:cNvPr id="34" name="Espace réservé du texte 32">
            <a:extLst>
              <a:ext uri="{FF2B5EF4-FFF2-40B4-BE49-F238E27FC236}">
                <a16:creationId xmlns:a16="http://schemas.microsoft.com/office/drawing/2014/main" id="{2FC23C15-69BA-6245-9063-515791BEB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05" y="972603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5" name="Espace réservé du texte 32">
            <a:extLst>
              <a:ext uri="{FF2B5EF4-FFF2-40B4-BE49-F238E27FC236}">
                <a16:creationId xmlns:a16="http://schemas.microsoft.com/office/drawing/2014/main" id="{6EDA7E4B-57BF-B04B-85D5-7240B331A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905" y="2148924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02. Deuxième élément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A4ADD76E-831D-1641-B6EE-44F44AFEF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7905" y="2434888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7" name="Espace réservé du texte 32">
            <a:extLst>
              <a:ext uri="{FF2B5EF4-FFF2-40B4-BE49-F238E27FC236}">
                <a16:creationId xmlns:a16="http://schemas.microsoft.com/office/drawing/2014/main" id="{789393D8-387F-F840-9149-12C56ED1D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7905" y="3614533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03. Troisième élément</a:t>
            </a:r>
          </a:p>
        </p:txBody>
      </p:sp>
      <p:sp>
        <p:nvSpPr>
          <p:cNvPr id="38" name="Espace réservé du texte 32">
            <a:extLst>
              <a:ext uri="{FF2B5EF4-FFF2-40B4-BE49-F238E27FC236}">
                <a16:creationId xmlns:a16="http://schemas.microsoft.com/office/drawing/2014/main" id="{FD7FE275-EC38-3C44-85BC-066756BA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905" y="3900497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9" name="Espace réservé du texte 32">
            <a:extLst>
              <a:ext uri="{FF2B5EF4-FFF2-40B4-BE49-F238E27FC236}">
                <a16:creationId xmlns:a16="http://schemas.microsoft.com/office/drawing/2014/main" id="{73D13D7E-1DFE-B143-8643-794277C1D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05" y="5082525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04. Quatrième élément</a:t>
            </a:r>
          </a:p>
        </p:txBody>
      </p:sp>
      <p:sp>
        <p:nvSpPr>
          <p:cNvPr id="40" name="Espace réservé du texte 32">
            <a:extLst>
              <a:ext uri="{FF2B5EF4-FFF2-40B4-BE49-F238E27FC236}">
                <a16:creationId xmlns:a16="http://schemas.microsoft.com/office/drawing/2014/main" id="{63CFBFF9-EFC0-3E47-BA28-07A6BD5F2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7905" y="5368489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45" name="Espace réservé du contenu 43">
            <a:extLst>
              <a:ext uri="{FF2B5EF4-FFF2-40B4-BE49-F238E27FC236}">
                <a16:creationId xmlns:a16="http://schemas.microsoft.com/office/drawing/2014/main" id="{C3A6848A-9881-1344-B9CB-66FCC0C2D2D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33341" y="2148409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6" name="Espace réservé du contenu 43">
            <a:extLst>
              <a:ext uri="{FF2B5EF4-FFF2-40B4-BE49-F238E27FC236}">
                <a16:creationId xmlns:a16="http://schemas.microsoft.com/office/drawing/2014/main" id="{B1AB9EF3-C0B6-4841-AAB6-5E7085D45D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33341" y="697128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7" name="Espace réservé du contenu 43">
            <a:extLst>
              <a:ext uri="{FF2B5EF4-FFF2-40B4-BE49-F238E27FC236}">
                <a16:creationId xmlns:a16="http://schemas.microsoft.com/office/drawing/2014/main" id="{D20ABC76-8B53-1B4C-BD4E-077164D07B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628398" y="3607993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8" name="Espace réservé du contenu 43">
            <a:extLst>
              <a:ext uri="{FF2B5EF4-FFF2-40B4-BE49-F238E27FC236}">
                <a16:creationId xmlns:a16="http://schemas.microsoft.com/office/drawing/2014/main" id="{E52EF70A-AAC2-4940-81D9-FF182D28E2C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28398" y="5067577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grpSp>
        <p:nvGrpSpPr>
          <p:cNvPr id="50" name="Groupe 49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51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9E73F168-DC13-9149-8974-196B49BAE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6056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DE8067-8877-4844-ADB4-5BC9D99C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8187" y="6486709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Placeholder 1" descr="Picture Placeholder 1">
            <a:extLst>
              <a:ext uri="{FF2B5EF4-FFF2-40B4-BE49-F238E27FC236}">
                <a16:creationId xmlns:a16="http://schemas.microsoft.com/office/drawing/2014/main" id="{DF9573AE-CE41-EE46-BA16-48398DA6A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902"/>
                </a:lnTo>
                <a:cubicBezTo>
                  <a:pt x="282" y="9575"/>
                  <a:pt x="1145" y="10297"/>
                  <a:pt x="1128" y="10800"/>
                </a:cubicBezTo>
                <a:cubicBezTo>
                  <a:pt x="1111" y="11303"/>
                  <a:pt x="301" y="12049"/>
                  <a:pt x="0" y="126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C42A38AC-8D50-3B46-BF6B-C8C0474D228B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2698"/>
                </a:lnTo>
                <a:cubicBezTo>
                  <a:pt x="301" y="12049"/>
                  <a:pt x="1111" y="11303"/>
                  <a:pt x="1128" y="10800"/>
                </a:cubicBezTo>
                <a:cubicBezTo>
                  <a:pt x="1145" y="10297"/>
                  <a:pt x="282" y="9575"/>
                  <a:pt x="0" y="8902"/>
                </a:cubicBezTo>
                <a:close/>
              </a:path>
            </a:pathLst>
          </a:custGeom>
          <a:solidFill>
            <a:srgbClr val="FFD20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F74FDEB3-3171-084E-965F-D14CD14A6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9" name="Espace réservé du texte 32">
            <a:extLst>
              <a:ext uri="{FF2B5EF4-FFF2-40B4-BE49-F238E27FC236}">
                <a16:creationId xmlns:a16="http://schemas.microsoft.com/office/drawing/2014/main" id="{286FA924-4736-0549-9EE0-C0228B965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905" y="686638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01. Premier élément</a:t>
            </a:r>
          </a:p>
        </p:txBody>
      </p:sp>
      <p:sp>
        <p:nvSpPr>
          <p:cNvPr id="10" name="Espace réservé du texte 32">
            <a:extLst>
              <a:ext uri="{FF2B5EF4-FFF2-40B4-BE49-F238E27FC236}">
                <a16:creationId xmlns:a16="http://schemas.microsoft.com/office/drawing/2014/main" id="{2FC23C15-69BA-6245-9063-515791BEB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05" y="972603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1" name="Espace réservé du texte 32">
            <a:extLst>
              <a:ext uri="{FF2B5EF4-FFF2-40B4-BE49-F238E27FC236}">
                <a16:creationId xmlns:a16="http://schemas.microsoft.com/office/drawing/2014/main" id="{6EDA7E4B-57BF-B04B-85D5-7240B331A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905" y="2148924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02. Deuxième élément</a:t>
            </a:r>
          </a:p>
        </p:txBody>
      </p:sp>
      <p:sp>
        <p:nvSpPr>
          <p:cNvPr id="12" name="Espace réservé du texte 32">
            <a:extLst>
              <a:ext uri="{FF2B5EF4-FFF2-40B4-BE49-F238E27FC236}">
                <a16:creationId xmlns:a16="http://schemas.microsoft.com/office/drawing/2014/main" id="{A4ADD76E-831D-1641-B6EE-44F44AFEF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7905" y="2434888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3" name="Espace réservé du texte 32">
            <a:extLst>
              <a:ext uri="{FF2B5EF4-FFF2-40B4-BE49-F238E27FC236}">
                <a16:creationId xmlns:a16="http://schemas.microsoft.com/office/drawing/2014/main" id="{789393D8-387F-F840-9149-12C56ED1D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7905" y="3614533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03. Troisième élément</a:t>
            </a:r>
          </a:p>
        </p:txBody>
      </p:sp>
      <p:sp>
        <p:nvSpPr>
          <p:cNvPr id="14" name="Espace réservé du texte 32">
            <a:extLst>
              <a:ext uri="{FF2B5EF4-FFF2-40B4-BE49-F238E27FC236}">
                <a16:creationId xmlns:a16="http://schemas.microsoft.com/office/drawing/2014/main" id="{FD7FE275-EC38-3C44-85BC-066756BA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905" y="3900497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73D13D7E-1DFE-B143-8643-794277C1D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05" y="5082525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04. Quatrième élément</a:t>
            </a:r>
          </a:p>
        </p:txBody>
      </p:sp>
      <p:sp>
        <p:nvSpPr>
          <p:cNvPr id="16" name="Espace réservé du texte 32">
            <a:extLst>
              <a:ext uri="{FF2B5EF4-FFF2-40B4-BE49-F238E27FC236}">
                <a16:creationId xmlns:a16="http://schemas.microsoft.com/office/drawing/2014/main" id="{63CFBFF9-EFC0-3E47-BA28-07A6BD5F2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7905" y="5368489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7" name="Espace réservé du contenu 43">
            <a:extLst>
              <a:ext uri="{FF2B5EF4-FFF2-40B4-BE49-F238E27FC236}">
                <a16:creationId xmlns:a16="http://schemas.microsoft.com/office/drawing/2014/main" id="{C3A6848A-9881-1344-B9CB-66FCC0C2D2D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33341" y="2148409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18" name="Espace réservé du contenu 43">
            <a:extLst>
              <a:ext uri="{FF2B5EF4-FFF2-40B4-BE49-F238E27FC236}">
                <a16:creationId xmlns:a16="http://schemas.microsoft.com/office/drawing/2014/main" id="{B1AB9EF3-C0B6-4841-AAB6-5E7085D45D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33341" y="697128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19" name="Espace réservé du contenu 43">
            <a:extLst>
              <a:ext uri="{FF2B5EF4-FFF2-40B4-BE49-F238E27FC236}">
                <a16:creationId xmlns:a16="http://schemas.microsoft.com/office/drawing/2014/main" id="{D20ABC76-8B53-1B4C-BD4E-077164D07B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628398" y="3607993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0" name="Espace réservé du contenu 43">
            <a:extLst>
              <a:ext uri="{FF2B5EF4-FFF2-40B4-BE49-F238E27FC236}">
                <a16:creationId xmlns:a16="http://schemas.microsoft.com/office/drawing/2014/main" id="{E52EF70A-AAC2-4940-81D9-FF182D28E2C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28398" y="5067577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grpSp>
        <p:nvGrpSpPr>
          <p:cNvPr id="32" name="Groupe 31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CF94ED30-1EC1-8E4C-A3D5-BF69016205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32315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DE8067-8877-4844-ADB4-5BC9D99C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8187" y="6486709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Placeholder 1" descr="Picture Placeholder 1">
            <a:extLst>
              <a:ext uri="{FF2B5EF4-FFF2-40B4-BE49-F238E27FC236}">
                <a16:creationId xmlns:a16="http://schemas.microsoft.com/office/drawing/2014/main" id="{DF9573AE-CE41-EE46-BA16-48398DA6A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902"/>
                </a:lnTo>
                <a:cubicBezTo>
                  <a:pt x="282" y="9575"/>
                  <a:pt x="1145" y="10297"/>
                  <a:pt x="1128" y="10800"/>
                </a:cubicBezTo>
                <a:cubicBezTo>
                  <a:pt x="1111" y="11303"/>
                  <a:pt x="301" y="12049"/>
                  <a:pt x="0" y="126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C42A38AC-8D50-3B46-BF6B-C8C0474D228B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2698"/>
                </a:lnTo>
                <a:cubicBezTo>
                  <a:pt x="301" y="12049"/>
                  <a:pt x="1111" y="11303"/>
                  <a:pt x="1128" y="10800"/>
                </a:cubicBezTo>
                <a:cubicBezTo>
                  <a:pt x="1145" y="10297"/>
                  <a:pt x="282" y="9575"/>
                  <a:pt x="0" y="890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F74FDEB3-3171-084E-965F-D14CD14A6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9" name="Espace réservé du texte 32">
            <a:extLst>
              <a:ext uri="{FF2B5EF4-FFF2-40B4-BE49-F238E27FC236}">
                <a16:creationId xmlns:a16="http://schemas.microsoft.com/office/drawing/2014/main" id="{286FA924-4736-0549-9EE0-C0228B965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905" y="686638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01. Premier élément</a:t>
            </a:r>
          </a:p>
        </p:txBody>
      </p:sp>
      <p:sp>
        <p:nvSpPr>
          <p:cNvPr id="10" name="Espace réservé du texte 32">
            <a:extLst>
              <a:ext uri="{FF2B5EF4-FFF2-40B4-BE49-F238E27FC236}">
                <a16:creationId xmlns:a16="http://schemas.microsoft.com/office/drawing/2014/main" id="{2FC23C15-69BA-6245-9063-515791BEB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05" y="972603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1" name="Espace réservé du texte 32">
            <a:extLst>
              <a:ext uri="{FF2B5EF4-FFF2-40B4-BE49-F238E27FC236}">
                <a16:creationId xmlns:a16="http://schemas.microsoft.com/office/drawing/2014/main" id="{6EDA7E4B-57BF-B04B-85D5-7240B331A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905" y="2148924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02. Deuxième élément</a:t>
            </a:r>
          </a:p>
        </p:txBody>
      </p:sp>
      <p:sp>
        <p:nvSpPr>
          <p:cNvPr id="12" name="Espace réservé du texte 32">
            <a:extLst>
              <a:ext uri="{FF2B5EF4-FFF2-40B4-BE49-F238E27FC236}">
                <a16:creationId xmlns:a16="http://schemas.microsoft.com/office/drawing/2014/main" id="{A4ADD76E-831D-1641-B6EE-44F44AFEF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7905" y="2434888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3" name="Espace réservé du texte 32">
            <a:extLst>
              <a:ext uri="{FF2B5EF4-FFF2-40B4-BE49-F238E27FC236}">
                <a16:creationId xmlns:a16="http://schemas.microsoft.com/office/drawing/2014/main" id="{789393D8-387F-F840-9149-12C56ED1D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7905" y="3614533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03. Troisième élément</a:t>
            </a:r>
          </a:p>
        </p:txBody>
      </p:sp>
      <p:sp>
        <p:nvSpPr>
          <p:cNvPr id="14" name="Espace réservé du texte 32">
            <a:extLst>
              <a:ext uri="{FF2B5EF4-FFF2-40B4-BE49-F238E27FC236}">
                <a16:creationId xmlns:a16="http://schemas.microsoft.com/office/drawing/2014/main" id="{FD7FE275-EC38-3C44-85BC-066756BA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905" y="3900497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73D13D7E-1DFE-B143-8643-794277C1D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05" y="5082525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04. Quatrième élément</a:t>
            </a:r>
          </a:p>
        </p:txBody>
      </p:sp>
      <p:sp>
        <p:nvSpPr>
          <p:cNvPr id="16" name="Espace réservé du texte 32">
            <a:extLst>
              <a:ext uri="{FF2B5EF4-FFF2-40B4-BE49-F238E27FC236}">
                <a16:creationId xmlns:a16="http://schemas.microsoft.com/office/drawing/2014/main" id="{63CFBFF9-EFC0-3E47-BA28-07A6BD5F2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7905" y="5368489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17" name="Espace réservé du contenu 43">
            <a:extLst>
              <a:ext uri="{FF2B5EF4-FFF2-40B4-BE49-F238E27FC236}">
                <a16:creationId xmlns:a16="http://schemas.microsoft.com/office/drawing/2014/main" id="{C3A6848A-9881-1344-B9CB-66FCC0C2D2D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33341" y="2148409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18" name="Espace réservé du contenu 43">
            <a:extLst>
              <a:ext uri="{FF2B5EF4-FFF2-40B4-BE49-F238E27FC236}">
                <a16:creationId xmlns:a16="http://schemas.microsoft.com/office/drawing/2014/main" id="{B1AB9EF3-C0B6-4841-AAB6-5E7085D45D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33341" y="697128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19" name="Espace réservé du contenu 43">
            <a:extLst>
              <a:ext uri="{FF2B5EF4-FFF2-40B4-BE49-F238E27FC236}">
                <a16:creationId xmlns:a16="http://schemas.microsoft.com/office/drawing/2014/main" id="{D20ABC76-8B53-1B4C-BD4E-077164D07B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628398" y="3607993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0" name="Espace réservé du contenu 43">
            <a:extLst>
              <a:ext uri="{FF2B5EF4-FFF2-40B4-BE49-F238E27FC236}">
                <a16:creationId xmlns:a16="http://schemas.microsoft.com/office/drawing/2014/main" id="{E52EF70A-AAC2-4940-81D9-FF182D28E2C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28398" y="5067577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grpSp>
        <p:nvGrpSpPr>
          <p:cNvPr id="32" name="Groupe 31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49751B67-6741-704D-BD73-FA2018FDBE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74463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_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FDE8067-8877-4844-ADB4-5BC9D99C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8187" y="6486709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Picture Placeholder 1" descr="Picture Placeholder 1">
            <a:extLst>
              <a:ext uri="{FF2B5EF4-FFF2-40B4-BE49-F238E27FC236}">
                <a16:creationId xmlns:a16="http://schemas.microsoft.com/office/drawing/2014/main" id="{DF9573AE-CE41-EE46-BA16-48398DA6A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902"/>
                </a:lnTo>
                <a:cubicBezTo>
                  <a:pt x="282" y="9575"/>
                  <a:pt x="1145" y="10297"/>
                  <a:pt x="1128" y="10800"/>
                </a:cubicBezTo>
                <a:cubicBezTo>
                  <a:pt x="1111" y="11303"/>
                  <a:pt x="301" y="12049"/>
                  <a:pt x="0" y="126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C42A38AC-8D50-3B46-BF6B-C8C0474D228B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2698"/>
                </a:lnTo>
                <a:cubicBezTo>
                  <a:pt x="301" y="12049"/>
                  <a:pt x="1111" y="11303"/>
                  <a:pt x="1128" y="10800"/>
                </a:cubicBezTo>
                <a:cubicBezTo>
                  <a:pt x="1145" y="10297"/>
                  <a:pt x="282" y="9575"/>
                  <a:pt x="0" y="8902"/>
                </a:cubicBezTo>
                <a:close/>
              </a:path>
            </a:pathLst>
          </a:custGeom>
          <a:solidFill>
            <a:srgbClr val="DF1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itre 2">
            <a:extLst>
              <a:ext uri="{FF2B5EF4-FFF2-40B4-BE49-F238E27FC236}">
                <a16:creationId xmlns:a16="http://schemas.microsoft.com/office/drawing/2014/main" id="{F74FDEB3-3171-084E-965F-D14CD14A6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29" name="Espace réservé du texte 32">
            <a:extLst>
              <a:ext uri="{FF2B5EF4-FFF2-40B4-BE49-F238E27FC236}">
                <a16:creationId xmlns:a16="http://schemas.microsoft.com/office/drawing/2014/main" id="{286FA924-4736-0549-9EE0-C0228B965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905" y="686638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01. Premier élément</a:t>
            </a:r>
          </a:p>
        </p:txBody>
      </p:sp>
      <p:sp>
        <p:nvSpPr>
          <p:cNvPr id="31" name="Espace réservé du texte 32">
            <a:extLst>
              <a:ext uri="{FF2B5EF4-FFF2-40B4-BE49-F238E27FC236}">
                <a16:creationId xmlns:a16="http://schemas.microsoft.com/office/drawing/2014/main" id="{2FC23C15-69BA-6245-9063-515791BEB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05" y="972603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2" name="Espace réservé du texte 32">
            <a:extLst>
              <a:ext uri="{FF2B5EF4-FFF2-40B4-BE49-F238E27FC236}">
                <a16:creationId xmlns:a16="http://schemas.microsoft.com/office/drawing/2014/main" id="{6EDA7E4B-57BF-B04B-85D5-7240B331A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905" y="2148924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02. Deuxième élément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4ADD76E-831D-1641-B6EE-44F44AFEF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7905" y="2434888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4" name="Espace réservé du texte 32">
            <a:extLst>
              <a:ext uri="{FF2B5EF4-FFF2-40B4-BE49-F238E27FC236}">
                <a16:creationId xmlns:a16="http://schemas.microsoft.com/office/drawing/2014/main" id="{789393D8-387F-F840-9149-12C56ED1D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7905" y="3614533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03. Troisième élément</a:t>
            </a:r>
          </a:p>
        </p:txBody>
      </p:sp>
      <p:sp>
        <p:nvSpPr>
          <p:cNvPr id="35" name="Espace réservé du texte 32">
            <a:extLst>
              <a:ext uri="{FF2B5EF4-FFF2-40B4-BE49-F238E27FC236}">
                <a16:creationId xmlns:a16="http://schemas.microsoft.com/office/drawing/2014/main" id="{FD7FE275-EC38-3C44-85BC-066756BA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905" y="3900497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73D13D7E-1DFE-B143-8643-794277C1D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05" y="5082525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04. Quatrième élément</a:t>
            </a:r>
          </a:p>
        </p:txBody>
      </p:sp>
      <p:sp>
        <p:nvSpPr>
          <p:cNvPr id="37" name="Espace réservé du texte 32">
            <a:extLst>
              <a:ext uri="{FF2B5EF4-FFF2-40B4-BE49-F238E27FC236}">
                <a16:creationId xmlns:a16="http://schemas.microsoft.com/office/drawing/2014/main" id="{63CFBFF9-EFC0-3E47-BA28-07A6BD5F2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7905" y="5368489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8" name="Espace réservé du contenu 43">
            <a:extLst>
              <a:ext uri="{FF2B5EF4-FFF2-40B4-BE49-F238E27FC236}">
                <a16:creationId xmlns:a16="http://schemas.microsoft.com/office/drawing/2014/main" id="{C3A6848A-9881-1344-B9CB-66FCC0C2D2D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33341" y="2148409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39" name="Espace réservé du contenu 43">
            <a:extLst>
              <a:ext uri="{FF2B5EF4-FFF2-40B4-BE49-F238E27FC236}">
                <a16:creationId xmlns:a16="http://schemas.microsoft.com/office/drawing/2014/main" id="{B1AB9EF3-C0B6-4841-AAB6-5E7085D45D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33341" y="697128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0" name="Espace réservé du contenu 43">
            <a:extLst>
              <a:ext uri="{FF2B5EF4-FFF2-40B4-BE49-F238E27FC236}">
                <a16:creationId xmlns:a16="http://schemas.microsoft.com/office/drawing/2014/main" id="{D20ABC76-8B53-1B4C-BD4E-077164D07B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628398" y="3607993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1" name="Espace réservé du contenu 43">
            <a:extLst>
              <a:ext uri="{FF2B5EF4-FFF2-40B4-BE49-F238E27FC236}">
                <a16:creationId xmlns:a16="http://schemas.microsoft.com/office/drawing/2014/main" id="{E52EF70A-AAC2-4940-81D9-FF182D28E2C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28398" y="5067577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DF1028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grpSp>
        <p:nvGrpSpPr>
          <p:cNvPr id="51" name="Groupe 50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52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35F324C1-3A3F-014E-BC98-A76FF3CC3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551101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>
            <a:extLst>
              <a:ext uri="{FF2B5EF4-FFF2-40B4-BE49-F238E27FC236}">
                <a16:creationId xmlns:a16="http://schemas.microsoft.com/office/drawing/2014/main" id="{F6F8B7A4-8E98-4648-A4DB-A0AABE163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9" y="522935"/>
            <a:ext cx="45571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25" name="Espace réservé du numéro de diapositive 2">
            <a:extLst>
              <a:ext uri="{FF2B5EF4-FFF2-40B4-BE49-F238E27FC236}">
                <a16:creationId xmlns:a16="http://schemas.microsoft.com/office/drawing/2014/main" id="{DFDE8067-8877-4844-ADB4-5BC9D99C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8187" y="6486709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6" name="Picture Placeholder 1" descr="Picture Placeholder 1">
            <a:extLst>
              <a:ext uri="{FF2B5EF4-FFF2-40B4-BE49-F238E27FC236}">
                <a16:creationId xmlns:a16="http://schemas.microsoft.com/office/drawing/2014/main" id="{DF9573AE-CE41-EE46-BA16-48398DA6A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902"/>
                </a:lnTo>
                <a:cubicBezTo>
                  <a:pt x="282" y="9575"/>
                  <a:pt x="1145" y="10297"/>
                  <a:pt x="1128" y="10800"/>
                </a:cubicBezTo>
                <a:cubicBezTo>
                  <a:pt x="1111" y="11303"/>
                  <a:pt x="301" y="12049"/>
                  <a:pt x="0" y="12698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C42A38AC-8D50-3B46-BF6B-C8C0474D228B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2698"/>
                </a:lnTo>
                <a:cubicBezTo>
                  <a:pt x="301" y="12049"/>
                  <a:pt x="1111" y="11303"/>
                  <a:pt x="1128" y="10800"/>
                </a:cubicBezTo>
                <a:cubicBezTo>
                  <a:pt x="1145" y="10297"/>
                  <a:pt x="282" y="9575"/>
                  <a:pt x="0" y="8902"/>
                </a:cubicBezTo>
                <a:close/>
              </a:path>
            </a:pathLst>
          </a:custGeom>
          <a:solidFill>
            <a:srgbClr val="EC812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Espace réservé du texte 32">
            <a:extLst>
              <a:ext uri="{FF2B5EF4-FFF2-40B4-BE49-F238E27FC236}">
                <a16:creationId xmlns:a16="http://schemas.microsoft.com/office/drawing/2014/main" id="{286FA924-4736-0549-9EE0-C0228B965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905" y="686638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01. Premier élément</a:t>
            </a:r>
          </a:p>
        </p:txBody>
      </p:sp>
      <p:sp>
        <p:nvSpPr>
          <p:cNvPr id="31" name="Espace réservé du texte 32">
            <a:extLst>
              <a:ext uri="{FF2B5EF4-FFF2-40B4-BE49-F238E27FC236}">
                <a16:creationId xmlns:a16="http://schemas.microsoft.com/office/drawing/2014/main" id="{2FC23C15-69BA-6245-9063-515791BEB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05" y="972603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2" name="Espace réservé du texte 32">
            <a:extLst>
              <a:ext uri="{FF2B5EF4-FFF2-40B4-BE49-F238E27FC236}">
                <a16:creationId xmlns:a16="http://schemas.microsoft.com/office/drawing/2014/main" id="{6EDA7E4B-57BF-B04B-85D5-7240B331A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905" y="2148924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02. Deuxième élément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4ADD76E-831D-1641-B6EE-44F44AFEFA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7905" y="2434888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4" name="Espace réservé du texte 32">
            <a:extLst>
              <a:ext uri="{FF2B5EF4-FFF2-40B4-BE49-F238E27FC236}">
                <a16:creationId xmlns:a16="http://schemas.microsoft.com/office/drawing/2014/main" id="{789393D8-387F-F840-9149-12C56ED1D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7905" y="3614533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03. Troisième élément</a:t>
            </a:r>
          </a:p>
        </p:txBody>
      </p:sp>
      <p:sp>
        <p:nvSpPr>
          <p:cNvPr id="35" name="Espace réservé du texte 32">
            <a:extLst>
              <a:ext uri="{FF2B5EF4-FFF2-40B4-BE49-F238E27FC236}">
                <a16:creationId xmlns:a16="http://schemas.microsoft.com/office/drawing/2014/main" id="{FD7FE275-EC38-3C44-85BC-066756BA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905" y="3900497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73D13D7E-1DFE-B143-8643-794277C1D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05" y="5082525"/>
            <a:ext cx="3867944" cy="27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pPr lvl="0"/>
            <a:r>
              <a:rPr lang="fr-FR" dirty="0"/>
              <a:t>04. Quatrième élément</a:t>
            </a:r>
          </a:p>
        </p:txBody>
      </p:sp>
      <p:sp>
        <p:nvSpPr>
          <p:cNvPr id="37" name="Espace réservé du texte 32">
            <a:extLst>
              <a:ext uri="{FF2B5EF4-FFF2-40B4-BE49-F238E27FC236}">
                <a16:creationId xmlns:a16="http://schemas.microsoft.com/office/drawing/2014/main" id="{63CFBFF9-EFC0-3E47-BA28-07A6BD5F2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7905" y="5368489"/>
            <a:ext cx="3867944" cy="6055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8" name="Espace réservé du contenu 43">
            <a:extLst>
              <a:ext uri="{FF2B5EF4-FFF2-40B4-BE49-F238E27FC236}">
                <a16:creationId xmlns:a16="http://schemas.microsoft.com/office/drawing/2014/main" id="{C3A6848A-9881-1344-B9CB-66FCC0C2D2D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33341" y="2148409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39" name="Espace réservé du contenu 43">
            <a:extLst>
              <a:ext uri="{FF2B5EF4-FFF2-40B4-BE49-F238E27FC236}">
                <a16:creationId xmlns:a16="http://schemas.microsoft.com/office/drawing/2014/main" id="{B1AB9EF3-C0B6-4841-AAB6-5E7085D45D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33341" y="697128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0" name="Espace réservé du contenu 43">
            <a:extLst>
              <a:ext uri="{FF2B5EF4-FFF2-40B4-BE49-F238E27FC236}">
                <a16:creationId xmlns:a16="http://schemas.microsoft.com/office/drawing/2014/main" id="{D20ABC76-8B53-1B4C-BD4E-077164D07B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628398" y="3607993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1" name="Espace réservé du contenu 43">
            <a:extLst>
              <a:ext uri="{FF2B5EF4-FFF2-40B4-BE49-F238E27FC236}">
                <a16:creationId xmlns:a16="http://schemas.microsoft.com/office/drawing/2014/main" id="{E52EF70A-AAC2-4940-81D9-FF182D28E2C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28398" y="5067577"/>
            <a:ext cx="933451" cy="9009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Insérer icone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E7444AE3-C2F2-F24A-A6D7-E4C4CF75B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348" y="2308021"/>
            <a:ext cx="4658800" cy="2043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kumimoji="0" lang="fr-FR" sz="1600" b="0" i="0" u="none" strike="noStrike" cap="none" spc="31" normalizeH="0" baseline="0" dirty="0">
                <a:ln>
                  <a:noFill/>
                </a:ln>
                <a:solidFill>
                  <a:srgbClr val="EC812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Troisième niveau de titre</a:t>
            </a:r>
          </a:p>
        </p:txBody>
      </p:sp>
      <p:grpSp>
        <p:nvGrpSpPr>
          <p:cNvPr id="49" name="Groupe 48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50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70510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A7CB8CEE-12C3-2240-AF25-8EB7B1A6E8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58089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onnes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5BB858C5-5DD3-0944-B212-3BEE5785AB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43448" y="2216943"/>
            <a:ext cx="2667000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3" name="Espace réservé pour une image  29">
            <a:extLst>
              <a:ext uri="{FF2B5EF4-FFF2-40B4-BE49-F238E27FC236}">
                <a16:creationId xmlns:a16="http://schemas.microsoft.com/office/drawing/2014/main" id="{26424237-8FFF-DA47-9524-2656C10691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6461" y="2216943"/>
            <a:ext cx="2667000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1" name="Espace réservé pour une image  29">
            <a:extLst>
              <a:ext uri="{FF2B5EF4-FFF2-40B4-BE49-F238E27FC236}">
                <a16:creationId xmlns:a16="http://schemas.microsoft.com/office/drawing/2014/main" id="{6C8B97EB-ED33-A140-8F79-659B120EB7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09520" y="2216943"/>
            <a:ext cx="2667000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8" name="Espace réservé du texte 13">
            <a:extLst>
              <a:ext uri="{FF2B5EF4-FFF2-40B4-BE49-F238E27FC236}">
                <a16:creationId xmlns:a16="http://schemas.microsoft.com/office/drawing/2014/main" id="{CE308EB3-4AD0-2445-9047-21291F7AEA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798" y="5535867"/>
            <a:ext cx="2680212" cy="71253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6309" y="5179741"/>
            <a:ext cx="2680212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9A774CE6-BEF6-334A-8F83-16E3FD2130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4416" y="5179739"/>
            <a:ext cx="2685489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CE0C3E68-26D9-2747-B359-093A80E95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45452" y="5179739"/>
            <a:ext cx="2678209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1EF36BBB-D01A-734E-97C2-308E373A5D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9693" y="5529414"/>
            <a:ext cx="2680212" cy="71253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D0898E11-A03C-1241-99D6-2269537013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43449" y="5519978"/>
            <a:ext cx="2680212" cy="71253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21" name="Titre 2">
            <a:extLst>
              <a:ext uri="{FF2B5EF4-FFF2-40B4-BE49-F238E27FC236}">
                <a16:creationId xmlns:a16="http://schemas.microsoft.com/office/drawing/2014/main" id="{5CFA252F-D0D7-8B4E-ACA3-14E73E170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10838375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8" name="Groupe 27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6464CAFE-0188-4643-BC29-90771D89A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274553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colonn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id="{5BB858C5-5DD3-0944-B212-3BEE5785AB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43444" y="2118410"/>
            <a:ext cx="2329104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28" name="Espace réservé pour une image  29">
            <a:extLst>
              <a:ext uri="{FF2B5EF4-FFF2-40B4-BE49-F238E27FC236}">
                <a16:creationId xmlns:a16="http://schemas.microsoft.com/office/drawing/2014/main" id="{26424237-8FFF-DA47-9524-2656C10691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59544" y="2118410"/>
            <a:ext cx="2329104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29" name="Espace réservé pour une image  29">
            <a:extLst>
              <a:ext uri="{FF2B5EF4-FFF2-40B4-BE49-F238E27FC236}">
                <a16:creationId xmlns:a16="http://schemas.microsoft.com/office/drawing/2014/main" id="{6C8B97EB-ED33-A140-8F79-659B120EB7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98329" y="2118410"/>
            <a:ext cx="2329104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CE308EB3-4AD0-2445-9047-21291F7AEA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86607" y="5437333"/>
            <a:ext cx="2340643" cy="7125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kumimoji="0" lang="fr-FR" sz="10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5117" y="5081206"/>
            <a:ext cx="2340643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9A774CE6-BEF6-334A-8F83-16E3FD2130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67497" y="5081206"/>
            <a:ext cx="2345251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CE0C3E68-26D9-2747-B359-093A80E95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5448" y="5081206"/>
            <a:ext cx="2338893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1EF36BBB-D01A-734E-97C2-308E373A5D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72775" y="5430881"/>
            <a:ext cx="2340643" cy="7125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kumimoji="0" lang="fr-FR" sz="10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0898E11-A03C-1241-99D6-2269537013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444" y="5421443"/>
            <a:ext cx="2340643" cy="7125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kumimoji="0" lang="fr-FR" sz="10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36" name="Espace réservé pour une image  29">
            <a:extLst>
              <a:ext uri="{FF2B5EF4-FFF2-40B4-BE49-F238E27FC236}">
                <a16:creationId xmlns:a16="http://schemas.microsoft.com/office/drawing/2014/main" id="{4B01A1A7-331C-6B48-9558-4793A6EA3E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220979" y="2118410"/>
            <a:ext cx="2329104" cy="2941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0024B5A-11DE-1642-86E6-5510466BB9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2982" y="5081206"/>
            <a:ext cx="2338893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1D6F7226-CF5E-CC41-9F1D-AD3B0ECB9A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979" y="5421443"/>
            <a:ext cx="2340643" cy="7125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kumimoji="0" lang="fr-FR" sz="10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39" name="Titre 2">
            <a:extLst>
              <a:ext uri="{FF2B5EF4-FFF2-40B4-BE49-F238E27FC236}">
                <a16:creationId xmlns:a16="http://schemas.microsoft.com/office/drawing/2014/main" id="{9414A558-4653-1546-A800-19AB501D6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50" y="522935"/>
            <a:ext cx="4386193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1" name="Groupe 40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42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49433AD2-D99D-FE45-9E67-9201E50B3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93983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131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olonnes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6AFB791-5681-7842-AD8B-E68B892B3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264" y="2409826"/>
            <a:ext cx="2565401" cy="378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D0D56508-701E-934D-8C27-4DC01912B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1817" y="2409826"/>
            <a:ext cx="2565401" cy="378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A88F342-BE4E-7D41-85E8-17B7BD30E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5120" y="2409826"/>
            <a:ext cx="2565401" cy="378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409B5363-0AFF-C041-9A09-CB9F9B7F01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8674" y="2412184"/>
            <a:ext cx="2565401" cy="378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4CDA7C0B-0275-A84D-9E18-69C36EB70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50" y="522935"/>
            <a:ext cx="4386193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265" y="2061405"/>
            <a:ext cx="2565401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9A774CE6-BEF6-334A-8F83-16E3FD2130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7738" y="2061405"/>
            <a:ext cx="2559231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CE0C3E68-26D9-2747-B359-093A80E95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25120" y="2061403"/>
            <a:ext cx="2565401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CE0C3E68-26D9-2747-B359-093A80E95A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8673" y="2061403"/>
            <a:ext cx="2565401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2393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DD5C833A-50FB-4149-BEF7-667F4CF65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094360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olonnes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8CE274-F3DF-514B-AAFE-30F1080C1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23937" y="6486709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348F36C7-98D5-9D4C-88B2-607213487F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464" y="2401643"/>
            <a:ext cx="1993901" cy="3790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12BB4B64-3ED4-4D46-980E-393764B83F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7880" y="2401643"/>
            <a:ext cx="1993901" cy="3790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4EF972CB-C274-4A42-91D4-0F350219F5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21296" y="2401643"/>
            <a:ext cx="1993901" cy="3790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91C15F3-39B6-B94B-8F28-D42F25024B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4714" y="2401643"/>
            <a:ext cx="1993901" cy="3790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E1D83A5-A226-DD44-99DD-29DA15BA7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8130" y="2401643"/>
            <a:ext cx="1993901" cy="3790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72217709-6083-464F-8DF3-D2DFD98D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50" y="522935"/>
            <a:ext cx="4386193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4463" y="2061405"/>
            <a:ext cx="1994400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53433" y="2065409"/>
            <a:ext cx="1994400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4743" y="2061405"/>
            <a:ext cx="1994400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4215" y="2061405"/>
            <a:ext cx="1994400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286F448A-F18F-B84A-AEFB-2B62513FB3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7631" y="2059321"/>
            <a:ext cx="1994400" cy="340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0" lang="fr-FR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INSÉRER TEXTE</a:t>
            </a:r>
          </a:p>
        </p:txBody>
      </p:sp>
      <p:grpSp>
        <p:nvGrpSpPr>
          <p:cNvPr id="32" name="Groupe 31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5E7460C2-C724-E645-968D-010E348E6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677125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6C1550-FAB1-AE41-A41D-2A117A6DF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66787" y="6505758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522E4C66-75E7-624B-B49D-CBA622A3576A}"/>
              </a:ext>
            </a:extLst>
          </p:cNvPr>
          <p:cNvSpPr txBox="1"/>
          <p:nvPr userDrawn="1"/>
        </p:nvSpPr>
        <p:spPr>
          <a:xfrm>
            <a:off x="2444751" y="3778250"/>
            <a:ext cx="7794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CB8A5973-DEFA-AD4B-A927-2437E3EBECEE}"/>
              </a:ext>
            </a:extLst>
          </p:cNvPr>
          <p:cNvSpPr txBox="1"/>
          <p:nvPr userDrawn="1"/>
        </p:nvSpPr>
        <p:spPr>
          <a:xfrm>
            <a:off x="3608389" y="3778250"/>
            <a:ext cx="77946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30%</a:t>
            </a: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D05C5953-8889-6745-901B-3D61A888B423}"/>
              </a:ext>
            </a:extLst>
          </p:cNvPr>
          <p:cNvSpPr txBox="1"/>
          <p:nvPr userDrawn="1"/>
        </p:nvSpPr>
        <p:spPr>
          <a:xfrm>
            <a:off x="4772025" y="3778250"/>
            <a:ext cx="7794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32%</a:t>
            </a:r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E98A18B4-4CBF-3247-93E1-0BE648B8F327}"/>
              </a:ext>
            </a:extLst>
          </p:cNvPr>
          <p:cNvSpPr txBox="1"/>
          <p:nvPr userDrawn="1"/>
        </p:nvSpPr>
        <p:spPr>
          <a:xfrm>
            <a:off x="5934075" y="3778250"/>
            <a:ext cx="78105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75%</a:t>
            </a: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0DC85209-8681-8A47-8E19-3A2F67915531}"/>
              </a:ext>
            </a:extLst>
          </p:cNvPr>
          <p:cNvSpPr txBox="1"/>
          <p:nvPr userDrawn="1"/>
        </p:nvSpPr>
        <p:spPr>
          <a:xfrm>
            <a:off x="7097714" y="3778250"/>
            <a:ext cx="77946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45%</a:t>
            </a: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30E283FA-F5E3-BF40-957D-CA8776D5C92A}"/>
              </a:ext>
            </a:extLst>
          </p:cNvPr>
          <p:cNvSpPr txBox="1"/>
          <p:nvPr userDrawn="1"/>
        </p:nvSpPr>
        <p:spPr>
          <a:xfrm>
            <a:off x="8261351" y="3778250"/>
            <a:ext cx="7794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60%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63320574-DF93-464D-9F6A-76D6C34662E9}"/>
              </a:ext>
            </a:extLst>
          </p:cNvPr>
          <p:cNvSpPr txBox="1"/>
          <p:nvPr userDrawn="1"/>
        </p:nvSpPr>
        <p:spPr>
          <a:xfrm>
            <a:off x="9424989" y="3778250"/>
            <a:ext cx="77946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sz="1600"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</a:p>
        </p:txBody>
      </p:sp>
      <p:sp>
        <p:nvSpPr>
          <p:cNvPr id="68" name="Espace réservé du texte 13">
            <a:extLst>
              <a:ext uri="{FF2B5EF4-FFF2-40B4-BE49-F238E27FC236}">
                <a16:creationId xmlns:a16="http://schemas.microsoft.com/office/drawing/2014/main" id="{BB90042A-D564-2949-9D7D-F6CD72F02C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6437" y="5836526"/>
            <a:ext cx="8130075" cy="591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porta. Duis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, </a:t>
            </a:r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et, </a:t>
            </a:r>
            <a:r>
              <a:rPr lang="fr-FR" dirty="0" err="1"/>
              <a:t>suscipit</a:t>
            </a:r>
            <a:r>
              <a:rPr lang="fr-FR" dirty="0"/>
              <a:t> massa </a:t>
            </a:r>
            <a:r>
              <a:rPr lang="fr-FR" dirty="0" err="1"/>
              <a:t>Donec</a:t>
            </a:r>
            <a:r>
              <a:rPr lang="fr-FR" dirty="0"/>
              <a:t> mollis </a:t>
            </a:r>
            <a:r>
              <a:rPr lang="fr-FR" dirty="0" err="1"/>
              <a:t>fermentum</a:t>
            </a:r>
            <a:r>
              <a:rPr lang="fr-FR" dirty="0"/>
              <a:t> mi nec.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78918CC4-395E-334F-82C5-8730291021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23975" y="1983263"/>
            <a:ext cx="9792495" cy="37217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None/>
              <a:defRPr lang="fr-FR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3" name="Titre 2">
            <a:extLst>
              <a:ext uri="{FF2B5EF4-FFF2-40B4-BE49-F238E27FC236}">
                <a16:creationId xmlns:a16="http://schemas.microsoft.com/office/drawing/2014/main" id="{325C6B5D-DF77-FB4C-B411-F0180EA46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50" y="522935"/>
            <a:ext cx="4386193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grpSp>
        <p:nvGrpSpPr>
          <p:cNvPr id="28" name="Groupe 27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8F68D713-83D4-C24E-B1FD-63CCA8ACA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540311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imag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29">
            <a:extLst>
              <a:ext uri="{FF2B5EF4-FFF2-40B4-BE49-F238E27FC236}">
                <a16:creationId xmlns:a16="http://schemas.microsoft.com/office/drawing/2014/main" id="{210CD169-4E73-FF46-AC44-FF8ABBB31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8263" y="2189018"/>
            <a:ext cx="4789811" cy="4003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B97D24E6-586A-124B-A0FF-14DEF58DE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50" y="522935"/>
            <a:ext cx="4386193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2F66E9D-D729-4D4B-A893-49101CD11F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2876" y="576517"/>
            <a:ext cx="5553025" cy="5615561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43C61FC-0E10-E047-BD5F-A57DF3C7A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623974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5C4CB3-34F5-1141-B6AB-5715BA11F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63454" y="6306269"/>
            <a:ext cx="309379" cy="2410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texte 32">
            <a:extLst>
              <a:ext uri="{FF2B5EF4-FFF2-40B4-BE49-F238E27FC236}">
                <a16:creationId xmlns:a16="http://schemas.microsoft.com/office/drawing/2014/main" id="{B14046CF-DA51-FC4B-9B5D-7DE9A1E647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6392" y="4806538"/>
            <a:ext cx="1833536" cy="14075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29" name="Espace réservé du texte 32">
            <a:extLst>
              <a:ext uri="{FF2B5EF4-FFF2-40B4-BE49-F238E27FC236}">
                <a16:creationId xmlns:a16="http://schemas.microsoft.com/office/drawing/2014/main" id="{078C9B08-1497-1D4B-9747-BDA77A00CF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7716" y="4795095"/>
            <a:ext cx="1833536" cy="14075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0" name="Espace réservé du texte 32">
            <a:extLst>
              <a:ext uri="{FF2B5EF4-FFF2-40B4-BE49-F238E27FC236}">
                <a16:creationId xmlns:a16="http://schemas.microsoft.com/office/drawing/2014/main" id="{5E5F339A-88D8-044C-84E4-E6D32128FA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33601" y="4795095"/>
            <a:ext cx="1833536" cy="14075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1" name="Espace réservé du texte 32">
            <a:extLst>
              <a:ext uri="{FF2B5EF4-FFF2-40B4-BE49-F238E27FC236}">
                <a16:creationId xmlns:a16="http://schemas.microsoft.com/office/drawing/2014/main" id="{2BA5B406-1A35-7140-B950-EC08E3A3D8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28824" y="4806538"/>
            <a:ext cx="1833536" cy="14075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2" name="Espace réservé du texte 32">
            <a:extLst>
              <a:ext uri="{FF2B5EF4-FFF2-40B4-BE49-F238E27FC236}">
                <a16:creationId xmlns:a16="http://schemas.microsoft.com/office/drawing/2014/main" id="{047257D5-7EE6-8949-920A-C6373238EC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30149" y="4806538"/>
            <a:ext cx="1833536" cy="14075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 kumimoji="0" lang="fr-FR" sz="12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cursus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portauis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var.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CEB61886-BC27-0941-B1B8-3137C312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3276" y="2512507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45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pPr lvl="0"/>
            <a:r>
              <a:rPr lang="fr-FR" dirty="0"/>
              <a:t>Nom et Prénom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DB72E2D7-49B4-7D48-8D2F-A5FC193000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3276" y="2796323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51" b="0" i="0" u="none" strike="noStrike" cap="none" spc="37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Ajouter Fonction</a:t>
            </a:r>
          </a:p>
        </p:txBody>
      </p:sp>
      <p:sp>
        <p:nvSpPr>
          <p:cNvPr id="50" name="Espace réservé pour une image  48">
            <a:extLst>
              <a:ext uri="{FF2B5EF4-FFF2-40B4-BE49-F238E27FC236}">
                <a16:creationId xmlns:a16="http://schemas.microsoft.com/office/drawing/2014/main" id="{90816A8F-2E06-4646-B3F5-DC7B12A90F7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89143" y="3133649"/>
            <a:ext cx="2089968" cy="1555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AJOUTER IMAGE</a:t>
            </a:r>
          </a:p>
        </p:txBody>
      </p:sp>
      <p:sp>
        <p:nvSpPr>
          <p:cNvPr id="51" name="Espace réservé pour une image  48">
            <a:extLst>
              <a:ext uri="{FF2B5EF4-FFF2-40B4-BE49-F238E27FC236}">
                <a16:creationId xmlns:a16="http://schemas.microsoft.com/office/drawing/2014/main" id="{4F73A634-37B7-2B45-B947-66E037611C6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89501" y="3133649"/>
            <a:ext cx="2089968" cy="15557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AJOUTER IMAGE</a:t>
            </a:r>
          </a:p>
        </p:txBody>
      </p:sp>
      <p:sp>
        <p:nvSpPr>
          <p:cNvPr id="52" name="Espace réservé pour une image  48">
            <a:extLst>
              <a:ext uri="{FF2B5EF4-FFF2-40B4-BE49-F238E27FC236}">
                <a16:creationId xmlns:a16="http://schemas.microsoft.com/office/drawing/2014/main" id="{7CD2BF04-6872-4942-A4EA-04AC368300B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89860" y="3137370"/>
            <a:ext cx="2089968" cy="1555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AJOUTER IMAGE</a:t>
            </a:r>
          </a:p>
        </p:txBody>
      </p:sp>
      <p:sp>
        <p:nvSpPr>
          <p:cNvPr id="53" name="Espace réservé pour une image  48">
            <a:extLst>
              <a:ext uri="{FF2B5EF4-FFF2-40B4-BE49-F238E27FC236}">
                <a16:creationId xmlns:a16="http://schemas.microsoft.com/office/drawing/2014/main" id="{73A9E1F8-FFFF-5B43-A7D6-45AF35EADDD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400609" y="3132019"/>
            <a:ext cx="2089968" cy="15557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AJOUTER IMAGE</a:t>
            </a:r>
          </a:p>
        </p:txBody>
      </p:sp>
      <p:sp>
        <p:nvSpPr>
          <p:cNvPr id="54" name="Espace réservé pour une image  48">
            <a:extLst>
              <a:ext uri="{FF2B5EF4-FFF2-40B4-BE49-F238E27FC236}">
                <a16:creationId xmlns:a16="http://schemas.microsoft.com/office/drawing/2014/main" id="{2B22BDAA-DC51-994E-A40B-467597946C3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492401" y="3137370"/>
            <a:ext cx="2089968" cy="1555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AJOUTER IMAGE</a:t>
            </a:r>
          </a:p>
        </p:txBody>
      </p:sp>
      <p:sp>
        <p:nvSpPr>
          <p:cNvPr id="55" name="Espace réservé du texte 3">
            <a:extLst>
              <a:ext uri="{FF2B5EF4-FFF2-40B4-BE49-F238E27FC236}">
                <a16:creationId xmlns:a16="http://schemas.microsoft.com/office/drawing/2014/main" id="{7527922C-FE64-2A42-AD04-8E847F70D1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8264" y="2512507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45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pPr lvl="0"/>
            <a:r>
              <a:rPr lang="fr-FR" dirty="0"/>
              <a:t>Nom et Prénom</a:t>
            </a:r>
          </a:p>
        </p:txBody>
      </p:sp>
      <p:sp>
        <p:nvSpPr>
          <p:cNvPr id="56" name="Espace réservé du texte 3">
            <a:extLst>
              <a:ext uri="{FF2B5EF4-FFF2-40B4-BE49-F238E27FC236}">
                <a16:creationId xmlns:a16="http://schemas.microsoft.com/office/drawing/2014/main" id="{CC6527DF-C0B9-FE49-BD8D-56045E8CF2B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264" y="2796323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51" b="0" i="0" u="none" strike="noStrike" cap="none" spc="37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Ajouter Fonction</a:t>
            </a:r>
          </a:p>
        </p:txBody>
      </p:sp>
      <p:sp>
        <p:nvSpPr>
          <p:cNvPr id="57" name="Espace réservé du texte 3">
            <a:extLst>
              <a:ext uri="{FF2B5EF4-FFF2-40B4-BE49-F238E27FC236}">
                <a16:creationId xmlns:a16="http://schemas.microsoft.com/office/drawing/2014/main" id="{CF8F5BE9-486E-2141-864F-D70438E739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7111" y="2512507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45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pPr lvl="0"/>
            <a:r>
              <a:rPr lang="fr-FR" dirty="0"/>
              <a:t>Nom et Prénom</a:t>
            </a:r>
          </a:p>
        </p:txBody>
      </p:sp>
      <p:sp>
        <p:nvSpPr>
          <p:cNvPr id="58" name="Espace réservé du texte 3">
            <a:extLst>
              <a:ext uri="{FF2B5EF4-FFF2-40B4-BE49-F238E27FC236}">
                <a16:creationId xmlns:a16="http://schemas.microsoft.com/office/drawing/2014/main" id="{A4C6C829-DAA6-124B-9392-DCCED07C02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17111" y="2796323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51" b="0" i="0" u="none" strike="noStrike" cap="none" spc="37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Ajouter Fonction</a:t>
            </a:r>
          </a:p>
        </p:txBody>
      </p:sp>
      <p:sp>
        <p:nvSpPr>
          <p:cNvPr id="59" name="Espace réservé du texte 3">
            <a:extLst>
              <a:ext uri="{FF2B5EF4-FFF2-40B4-BE49-F238E27FC236}">
                <a16:creationId xmlns:a16="http://schemas.microsoft.com/office/drawing/2014/main" id="{191F5A27-3CC8-C24E-BD9C-14AD458085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31400" y="2512507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45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pPr lvl="0"/>
            <a:r>
              <a:rPr lang="fr-FR" dirty="0"/>
              <a:t>Nom et Prénom</a:t>
            </a:r>
          </a:p>
        </p:txBody>
      </p:sp>
      <p:sp>
        <p:nvSpPr>
          <p:cNvPr id="60" name="Espace réservé du texte 3">
            <a:extLst>
              <a:ext uri="{FF2B5EF4-FFF2-40B4-BE49-F238E27FC236}">
                <a16:creationId xmlns:a16="http://schemas.microsoft.com/office/drawing/2014/main" id="{6F9FEC0C-8FD1-AF43-B9BC-666A30B63E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31400" y="2796323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51" b="0" i="0" u="none" strike="noStrike" cap="none" spc="37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Ajouter Fonction</a:t>
            </a:r>
          </a:p>
        </p:txBody>
      </p:sp>
      <p:sp>
        <p:nvSpPr>
          <p:cNvPr id="61" name="Espace réservé du texte 3">
            <a:extLst>
              <a:ext uri="{FF2B5EF4-FFF2-40B4-BE49-F238E27FC236}">
                <a16:creationId xmlns:a16="http://schemas.microsoft.com/office/drawing/2014/main" id="{48381978-CD03-E442-A4D9-4D2D120D50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45691" y="2512507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45" normalizeH="0" baseline="0" dirty="0">
                <a:ln>
                  <a:noFill/>
                </a:ln>
                <a:solidFill>
                  <a:srgbClr val="3169B9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pPr lvl="0"/>
            <a:r>
              <a:rPr lang="fr-FR" dirty="0"/>
              <a:t>Nom et Prénom</a:t>
            </a:r>
          </a:p>
        </p:txBody>
      </p:sp>
      <p:sp>
        <p:nvSpPr>
          <p:cNvPr id="62" name="Espace réservé du texte 3">
            <a:extLst>
              <a:ext uri="{FF2B5EF4-FFF2-40B4-BE49-F238E27FC236}">
                <a16:creationId xmlns:a16="http://schemas.microsoft.com/office/drawing/2014/main" id="{731B8320-48CF-3A4E-9D46-B83BD203316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5691" y="2796323"/>
            <a:ext cx="1755680" cy="2390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51" b="0" i="0" u="none" strike="noStrike" cap="none" spc="37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Roboto Regular"/>
              </a:defRPr>
            </a:lvl1pPr>
          </a:lstStyle>
          <a:p>
            <a:pPr lvl="0"/>
            <a:r>
              <a:rPr lang="fr-FR" dirty="0"/>
              <a:t>Ajouter Fonction</a:t>
            </a:r>
          </a:p>
        </p:txBody>
      </p:sp>
      <p:sp>
        <p:nvSpPr>
          <p:cNvPr id="38" name="Titre 2">
            <a:extLst>
              <a:ext uri="{FF2B5EF4-FFF2-40B4-BE49-F238E27FC236}">
                <a16:creationId xmlns:a16="http://schemas.microsoft.com/office/drawing/2014/main" id="{AFD2C72E-7023-A54A-B1D3-8A9408630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50" y="522935"/>
            <a:ext cx="4386193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46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33" name="Image" descr="Image">
            <a:extLst>
              <a:ext uri="{FF2B5EF4-FFF2-40B4-BE49-F238E27FC236}">
                <a16:creationId xmlns:a16="http://schemas.microsoft.com/office/drawing/2014/main" id="{99B8ADE3-3911-BE4B-9E92-39F90C288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39898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>
            <a:extLst>
              <a:ext uri="{FF2B5EF4-FFF2-40B4-BE49-F238E27FC236}">
                <a16:creationId xmlns:a16="http://schemas.microsoft.com/office/drawing/2014/main" id="{F822D938-1F93-0D4A-B1F0-ACA35A6A2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9" y="522935"/>
            <a:ext cx="10794129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rgbClr val="2E313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6625D1A-3092-894E-8984-AD017A746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48523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>
            <a:extLst>
              <a:ext uri="{FF2B5EF4-FFF2-40B4-BE49-F238E27FC236}">
                <a16:creationId xmlns:a16="http://schemas.microsoft.com/office/drawing/2014/main" id="{F822D938-1F93-0D4A-B1F0-ACA35A6A2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9" y="522935"/>
            <a:ext cx="10794129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0"/>
            <a:ext cx="571339" cy="6858000"/>
            <a:chOff x="-1" y="-1"/>
            <a:chExt cx="1142676" cy="13716001"/>
          </a:xfrm>
        </p:grpSpPr>
        <p:sp>
          <p:nvSpPr>
            <p:cNvPr id="10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4" y="6380076"/>
              <a:ext cx="11222467" cy="553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1EEF86B-21BB-3A46-8EF1-762EF4837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23353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deau_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1" y="0"/>
            <a:ext cx="666996" cy="6858000"/>
            <a:chOff x="-1" y="-1"/>
            <a:chExt cx="1333991" cy="13716001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A678B8-6137-6B44-B87A-F9AB2C346EDF}"/>
                </a:ext>
              </a:extLst>
            </p:cNvPr>
            <p:cNvSpPr/>
            <p:nvPr userDrawn="1"/>
          </p:nvSpPr>
          <p:spPr>
            <a:xfrm>
              <a:off x="1142675" y="1286814"/>
              <a:ext cx="191315" cy="2108320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2E313F"/>
                  </a:solidFill>
                </a:defRPr>
              </a:pPr>
              <a:endParaRPr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6" y="6380076"/>
              <a:ext cx="11222467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529350F-1F3A-084C-AF23-2F1D2A56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AE75A680-10F4-2240-A193-AE36A11C5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348" y="522935"/>
            <a:ext cx="4658800" cy="12492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0" lang="fr-FR" sz="4000" b="0" i="0" u="none" strike="noStrike" cap="all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PRINCIPAL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DBCB7432-EC62-5341-832D-815CF38C59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9" y="2065020"/>
            <a:ext cx="4683069" cy="3664453"/>
          </a:xfrm>
          <a:prstGeom prst="rect">
            <a:avLst/>
          </a:prstGeom>
        </p:spPr>
        <p:txBody>
          <a:bodyPr>
            <a:normAutofit/>
          </a:bodyPr>
          <a:lstStyle>
            <a:lvl1pPr marL="241294" marR="0" indent="-241294" algn="l" defTabSz="1219139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►"/>
              <a:tabLst/>
              <a:defRPr kumimoji="0" lang="fr-FR" sz="1467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590536" indent="-228594">
              <a:spcAft>
                <a:spcPts val="400"/>
              </a:spcAft>
              <a:buClr>
                <a:srgbClr val="DD873F"/>
              </a:buClr>
              <a:buFont typeface="Arial" panose="020B0604020202020204" pitchFamily="34" charset="0"/>
              <a:buChar char="⁞"/>
              <a:defRPr sz="1333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33946" indent="-243411">
              <a:spcAft>
                <a:spcPts val="400"/>
              </a:spcAft>
              <a:buClr>
                <a:srgbClr val="DD873F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75240" indent="-184146">
              <a:spcAft>
                <a:spcPts val="400"/>
              </a:spcAft>
              <a:buClr>
                <a:srgbClr val="DD873F"/>
              </a:buClr>
              <a:buSzPct val="100000"/>
              <a:buFont typeface="Courier New" panose="02070309020205020404" pitchFamily="49" charset="0"/>
              <a:buChar char="o"/>
              <a:defRPr sz="1067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fr-FR" dirty="0" err="1"/>
              <a:t>Loremfs</a:t>
            </a:r>
            <a:endParaRPr lang="fr-FR" dirty="0"/>
          </a:p>
          <a:p>
            <a:pPr lvl="1"/>
            <a:r>
              <a:rPr lang="fr-FR" dirty="0" err="1"/>
              <a:t>Sfds</a:t>
            </a:r>
            <a:endParaRPr lang="fr-FR" dirty="0"/>
          </a:p>
          <a:p>
            <a:pPr lvl="2"/>
            <a:r>
              <a:rPr lang="fr-FR" dirty="0" err="1"/>
              <a:t>Dds</a:t>
            </a:r>
            <a:endParaRPr lang="fr-FR" dirty="0"/>
          </a:p>
          <a:p>
            <a:pPr lvl="3"/>
            <a:r>
              <a:rPr lang="fr-FR" dirty="0" err="1"/>
              <a:t>Dsfsd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09994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_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6" name="Groupe 25"/>
          <p:cNvGrpSpPr/>
          <p:nvPr userDrawn="1"/>
        </p:nvGrpSpPr>
        <p:grpSpPr>
          <a:xfrm>
            <a:off x="0" y="0"/>
            <a:ext cx="571339" cy="6858000"/>
            <a:chOff x="-1" y="-1"/>
            <a:chExt cx="1142676" cy="13716001"/>
          </a:xfrm>
        </p:grpSpPr>
        <p:sp>
          <p:nvSpPr>
            <p:cNvPr id="28" name="Rectangle"/>
            <p:cNvSpPr/>
            <p:nvPr userDrawn="1"/>
          </p:nvSpPr>
          <p:spPr>
            <a:xfrm>
              <a:off x="-1" y="-1"/>
              <a:ext cx="1142676" cy="13716001"/>
            </a:xfrm>
            <a:prstGeom prst="rect">
              <a:avLst/>
            </a:prstGeom>
            <a:solidFill>
              <a:srgbClr val="3F4651">
                <a:alpha val="6294"/>
              </a:srgb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SECURE YOUR FUTURE">
              <a:extLst>
                <a:ext uri="{FF2B5EF4-FFF2-40B4-BE49-F238E27FC236}">
                  <a16:creationId xmlns:a16="http://schemas.microsoft.com/office/drawing/2014/main" id="{2AC125C2-4644-9A49-972C-401425ED04EE}"/>
                </a:ext>
              </a:extLst>
            </p:cNvPr>
            <p:cNvSpPr txBox="1"/>
            <p:nvPr userDrawn="1"/>
          </p:nvSpPr>
          <p:spPr>
            <a:xfrm rot="16200494">
              <a:off x="-5004324" y="6380076"/>
              <a:ext cx="11222467" cy="553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700" spc="525">
                  <a:solidFill>
                    <a:srgbClr val="5D5D5D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algn="ctr"/>
              <a:r>
                <a:rPr sz="1200" spc="600" baseline="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 YOUR FUTURE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C3E1AE6-D266-6949-8DC5-88282E044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76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13" y="6384384"/>
            <a:ext cx="309975" cy="343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235831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269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2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19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76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71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24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BAA9-5C68-4F9C-B200-D40FB2A476A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91F4-A843-4928-83BA-4DF62D5DC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1" y="539751"/>
            <a:ext cx="10985500" cy="71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fr-FR" dirty="0"/>
              <a:t>TITRE DE DIAPOSITIVE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38187" y="6486709"/>
            <a:ext cx="30937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093">
              <a:lnSpc>
                <a:spcPct val="100000"/>
              </a:lnSpc>
              <a:spcBef>
                <a:spcPts val="0"/>
              </a:spcBef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1" y="2124253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47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transition spd="med"/>
  <p:txStyles>
    <p:titleStyle>
      <a:lvl1pPr marL="0" marR="0" indent="0" algn="l" defTabSz="1219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lang="fr-FR" sz="4000" b="1" i="0" u="none" strike="noStrike" cap="none" spc="0" normalizeH="0" baseline="0" dirty="0">
          <a:ln>
            <a:noFill/>
          </a:ln>
          <a:solidFill>
            <a:srgbClr val="454547"/>
          </a:solidFill>
          <a:effectLst/>
          <a:uFillTx/>
          <a:latin typeface="Segoe UI" panose="020B0502040204020203" pitchFamily="34" charset="0"/>
          <a:ea typeface="+mn-ea"/>
          <a:cs typeface="Segoe UI" panose="020B0502040204020203" pitchFamily="34" charset="0"/>
          <a:sym typeface="Helvetica Neue"/>
        </a:defRPr>
      </a:lvl1pPr>
      <a:lvl2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13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 typeface="Arial" panose="020B0604020202020204" pitchFamily="34" charset="0"/>
        <a:buNone/>
        <a:tabLst/>
        <a:defRPr kumimoji="0" lang="fr-FR" sz="1200" b="0" i="0" u="none" strike="noStrike" cap="none" spc="0" normalizeH="0" baseline="0" dirty="0">
          <a:ln>
            <a:noFill/>
          </a:ln>
          <a:solidFill>
            <a:schemeClr val="accent6"/>
          </a:solidFill>
          <a:effectLst/>
          <a:uFillTx/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Helvetica Neue"/>
        </a:defRPr>
      </a:lvl1pPr>
      <a:lvl2pPr marL="304792" marR="0" indent="0" algn="l" defTabSz="121913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0" lang="fr-FR" sz="1200" b="0" i="0" u="none" strike="noStrike" cap="none" spc="0" normalizeH="0" baseline="0" dirty="0" smtClean="0">
          <a:ln>
            <a:noFill/>
          </a:ln>
          <a:solidFill>
            <a:schemeClr val="accent6"/>
          </a:solidFill>
          <a:effectLst/>
          <a:uFillTx/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Helvetica Neue"/>
        </a:defRPr>
      </a:lvl2pPr>
      <a:lvl3pPr marL="609585" marR="0" indent="0" algn="l" defTabSz="121913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kumimoji="0" lang="fr-FR" sz="1200" b="0" i="0" u="none" strike="noStrike" cap="none" spc="0" normalizeH="0" baseline="0" dirty="0">
          <a:ln>
            <a:noFill/>
          </a:ln>
          <a:solidFill>
            <a:schemeClr val="accent6"/>
          </a:solidFill>
          <a:effectLst/>
          <a:uFillTx/>
          <a:latin typeface="Segoe UI" panose="020B0502040204020203" pitchFamily="34" charset="0"/>
          <a:ea typeface="+mn-ea"/>
          <a:cs typeface="Segoe UI" panose="020B0502040204020203" pitchFamily="34" charset="0"/>
          <a:sym typeface="Helvetica Neue"/>
        </a:defRPr>
      </a:lvl3pPr>
      <a:lvl4pPr marL="914377" marR="0" indent="0" algn="l" defTabSz="121913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2400" b="0" i="0" u="none" strike="noStrike" cap="none" spc="0" baseline="0">
          <a:solidFill>
            <a:schemeClr val="accent6"/>
          </a:solidFill>
          <a:uFillTx/>
          <a:latin typeface="Segoe UI" panose="020B0502040204020203" pitchFamily="34" charset="0"/>
          <a:ea typeface="+mn-ea"/>
          <a:cs typeface="Segoe UI" panose="020B0502040204020203" pitchFamily="34" charset="0"/>
          <a:sym typeface="Helvetica Neue"/>
        </a:defRPr>
      </a:lvl4pPr>
      <a:lvl5pPr marL="1219170" marR="0" indent="0" algn="l" defTabSz="121913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2400" b="0" i="0" u="none" strike="noStrike" cap="none" spc="0" baseline="0">
          <a:solidFill>
            <a:schemeClr val="accent6"/>
          </a:solidFill>
          <a:uFillTx/>
          <a:latin typeface="Segoe UI" panose="020B0502040204020203" pitchFamily="34" charset="0"/>
          <a:ea typeface="+mn-ea"/>
          <a:cs typeface="Segoe UI" panose="020B0502040204020203" pitchFamily="34" charset="0"/>
          <a:sym typeface="Helvetica Neue"/>
        </a:defRPr>
      </a:lvl5pPr>
      <a:lvl6pPr marL="1828754" marR="0" indent="-304792" algn="l" defTabSz="1219139" rtl="0" latinLnBrk="0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547" marR="0" indent="-304792" algn="l" defTabSz="1219139" rtl="0" latinLnBrk="0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339" marR="0" indent="-304792" algn="l" defTabSz="1219139" rtl="0" latinLnBrk="0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131" marR="0" indent="-304792" algn="l" defTabSz="1219139" rtl="0" latinLnBrk="0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tif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tiff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tif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Relationship Id="rId4" Type="http://schemas.openxmlformats.org/officeDocument/2006/relationships/hyperlink" Target="mailto:contact@serm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1E1A2-A7F2-4A8D-BDE4-CAF4F2C5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Législations et normes cybersécurité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227946-ED6A-4C5C-A4B5-154E9142BE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6900" y="6542088"/>
            <a:ext cx="165100" cy="239712"/>
          </a:xfrm>
        </p:spPr>
        <p:txBody>
          <a:bodyPr/>
          <a:lstStyle/>
          <a:p>
            <a:pPr hangingPunct="0">
              <a:buClr>
                <a:srgbClr val="000000"/>
              </a:buClr>
            </a:pPr>
            <a:fld id="{86CB4B4D-7CA3-9044-876B-883B54F8677D}" type="slidenum">
              <a:rPr lang="fr-FR" kern="0">
                <a:solidFill>
                  <a:srgbClr val="000000"/>
                </a:solidFill>
                <a:sym typeface="Calibri"/>
              </a:rPr>
              <a:pPr hangingPunct="0">
                <a:buClr>
                  <a:srgbClr val="000000"/>
                </a:buClr>
              </a:pPr>
              <a:t>1</a:t>
            </a:fld>
            <a:endParaRPr lang="fr-FR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182505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200" b="1" kern="0" dirty="0">
                <a:solidFill>
                  <a:srgbClr val="434545"/>
                </a:solidFill>
              </a:rPr>
              <a:t>Produits</a:t>
            </a:r>
            <a:r>
              <a:rPr lang="fr-FR" sz="1200" kern="0" dirty="0">
                <a:solidFill>
                  <a:srgbClr val="434545"/>
                </a:solidFill>
              </a:rPr>
              <a:t> </a:t>
            </a:r>
            <a:r>
              <a:rPr lang="fr-FR" sz="1200" b="1" kern="0" dirty="0">
                <a:solidFill>
                  <a:srgbClr val="434545"/>
                </a:solidFill>
              </a:rPr>
              <a:t>dits</a:t>
            </a:r>
            <a:r>
              <a:rPr lang="fr-FR" sz="1200" kern="0" dirty="0">
                <a:solidFill>
                  <a:srgbClr val="434545"/>
                </a:solidFill>
              </a:rPr>
              <a:t> </a:t>
            </a:r>
            <a:r>
              <a:rPr lang="fr-FR" sz="1200" b="1" kern="0" dirty="0">
                <a:solidFill>
                  <a:srgbClr val="434545"/>
                </a:solidFill>
              </a:rPr>
              <a:t>sensibles</a:t>
            </a:r>
            <a:r>
              <a:rPr lang="fr-FR" sz="1200" kern="0" dirty="0">
                <a:solidFill>
                  <a:srgbClr val="434545"/>
                </a:solidFill>
              </a:rPr>
              <a:t> (ceux dont les failles de sécurité présentent un risque pour un grand nb de personnes): 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Systèmes d’exploitation (serveur, mobiles et de bureau)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Hyperviseurs et plates-formes de conteneurs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Infrastructures à clé publique, anti-virus, VPN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Smart </a:t>
            </a:r>
            <a:r>
              <a:rPr lang="fr-FR" sz="1200" kern="0" dirty="0" err="1">
                <a:solidFill>
                  <a:srgbClr val="434545"/>
                </a:solidFill>
              </a:rPr>
              <a:t>cards</a:t>
            </a:r>
            <a:endParaRPr lang="fr-FR" sz="1200" kern="0" dirty="0">
              <a:solidFill>
                <a:srgbClr val="434545"/>
              </a:solidFill>
            </a:endParaRP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HSM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Compteurs connectés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Contrôleurs robotiques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 err="1">
                <a:solidFill>
                  <a:srgbClr val="434545"/>
                </a:solidFill>
              </a:rPr>
              <a:t>IoT</a:t>
            </a:r>
            <a:r>
              <a:rPr lang="fr-FR" sz="1200" kern="0" dirty="0">
                <a:solidFill>
                  <a:srgbClr val="434545"/>
                </a:solidFill>
              </a:rPr>
              <a:t> industriel : objets connectés et firewall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434545"/>
                </a:solidFill>
              </a:rPr>
              <a:t>Smartphones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200" kern="0" dirty="0">
                <a:solidFill>
                  <a:srgbClr val="434545"/>
                </a:solidFill>
              </a:rPr>
              <a:t>Adoption visée pour </a:t>
            </a:r>
            <a:r>
              <a:rPr lang="fr-FR" sz="1200" b="1" kern="0" dirty="0">
                <a:solidFill>
                  <a:srgbClr val="434545"/>
                </a:solidFill>
              </a:rPr>
              <a:t>2024 </a:t>
            </a:r>
            <a:r>
              <a:rPr lang="fr-FR" sz="1200" kern="0" dirty="0">
                <a:solidFill>
                  <a:srgbClr val="434545"/>
                </a:solidFill>
              </a:rPr>
              <a:t>avec ensuite 18 à 24 mois de transition avant l’application définitive</a:t>
            </a:r>
            <a:endParaRPr lang="fr-FR" sz="1200" b="1" kern="0" dirty="0">
              <a:solidFill>
                <a:srgbClr val="43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58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BC7A12-BC9F-40F5-A03A-81B066F1DC30}"/>
              </a:ext>
            </a:extLst>
          </p:cNvPr>
          <p:cNvSpPr/>
          <p:nvPr/>
        </p:nvSpPr>
        <p:spPr>
          <a:xfrm>
            <a:off x="9431079" y="0"/>
            <a:ext cx="2760913" cy="6858000"/>
          </a:xfrm>
          <a:prstGeom prst="rect">
            <a:avLst/>
          </a:prstGeom>
          <a:solidFill>
            <a:srgbClr val="7F7F7F">
              <a:alpha val="69804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9" name="CESTI"/>
          <p:cNvSpPr txBox="1"/>
          <p:nvPr/>
        </p:nvSpPr>
        <p:spPr>
          <a:xfrm>
            <a:off x="7164201" y="2718674"/>
            <a:ext cx="1058044" cy="2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spAutoFit/>
          </a:bodyPr>
          <a:lstStyle>
            <a:lvl1pPr>
              <a:lnSpc>
                <a:spcPct val="70000"/>
              </a:lnSpc>
              <a:defRPr sz="1200" b="1">
                <a:solidFill>
                  <a:srgbClr val="434545"/>
                </a:solidFill>
              </a:defRPr>
            </a:lvl1pPr>
          </a:lstStyle>
          <a:p>
            <a:pPr algn="ctr" defTabSz="1219170" hangingPunct="0">
              <a:buClr>
                <a:srgbClr val="000000"/>
              </a:buClr>
            </a:pPr>
            <a:r>
              <a:rPr sz="1600" kern="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CESTI</a:t>
            </a:r>
            <a:r>
              <a:rPr sz="1600" kern="0" dirty="0"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 </a:t>
            </a:r>
          </a:p>
        </p:txBody>
      </p:sp>
      <p:sp>
        <p:nvSpPr>
          <p:cNvPr id="750" name="Accrédité Critères Communs depuis 1998"/>
          <p:cNvSpPr txBox="1"/>
          <p:nvPr/>
        </p:nvSpPr>
        <p:spPr>
          <a:xfrm>
            <a:off x="6877250" y="2904411"/>
            <a:ext cx="16365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 anchor="ctr">
            <a:spAutoFit/>
          </a:bodyPr>
          <a:lstStyle>
            <a:lvl1pPr>
              <a:lnSpc>
                <a:spcPct val="70000"/>
              </a:lnSpc>
              <a:defRPr sz="700">
                <a:solidFill>
                  <a:srgbClr val="43454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 algn="ctr" defTabSz="1219170" hangingPunct="0">
              <a:lnSpc>
                <a:spcPct val="100000"/>
              </a:lnSpc>
              <a:buClr>
                <a:srgbClr val="000000"/>
              </a:buClr>
            </a:pPr>
            <a:r>
              <a:rPr sz="11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Accrédité</a:t>
            </a:r>
            <a:r>
              <a:rPr sz="11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Critères</a:t>
            </a:r>
            <a:r>
              <a:rPr sz="11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Communs</a:t>
            </a:r>
            <a:r>
              <a:rPr sz="11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depuis</a:t>
            </a:r>
            <a:r>
              <a:rPr sz="1100" kern="0" dirty="0">
                <a:latin typeface="Segoe UI" panose="020B0502040204020203" pitchFamily="34" charset="0"/>
                <a:cs typeface="Segoe UI" panose="020B0502040204020203" pitchFamily="34" charset="0"/>
              </a:rPr>
              <a:t> 1998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1369A96-4D19-4915-9B1B-7342C60539A0}"/>
              </a:ext>
            </a:extLst>
          </p:cNvPr>
          <p:cNvGrpSpPr/>
          <p:nvPr/>
        </p:nvGrpSpPr>
        <p:grpSpPr>
          <a:xfrm>
            <a:off x="5164580" y="2718674"/>
            <a:ext cx="1574301" cy="642199"/>
            <a:chOff x="5060915" y="2654346"/>
            <a:chExt cx="1574301" cy="642199"/>
          </a:xfrm>
        </p:grpSpPr>
        <p:sp>
          <p:nvSpPr>
            <p:cNvPr id="751" name="PASSI"/>
            <p:cNvSpPr txBox="1"/>
            <p:nvPr/>
          </p:nvSpPr>
          <p:spPr>
            <a:xfrm>
              <a:off x="5060915" y="2654346"/>
              <a:ext cx="1572625" cy="2680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59" rIns="60959" anchor="ctr">
              <a:spAutoFit/>
            </a:bodyPr>
            <a:lstStyle>
              <a:lvl1pPr algn="r">
                <a:lnSpc>
                  <a:spcPct val="70000"/>
                </a:lnSpc>
                <a:defRPr sz="1200" b="1">
                  <a:solidFill>
                    <a:srgbClr val="434545"/>
                  </a:solidFill>
                </a:defRPr>
              </a:lvl1pPr>
            </a:lstStyle>
            <a:p>
              <a:pPr algn="ctr" defTabSz="1219170" hangingPunct="0">
                <a:buClr>
                  <a:srgbClr val="000000"/>
                </a:buClr>
              </a:pPr>
              <a:r>
                <a:rPr sz="1600" kern="0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PASSI</a:t>
              </a:r>
              <a:r>
                <a:rPr sz="1600" kern="0" dirty="0"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</a:p>
          </p:txBody>
        </p:sp>
        <p:sp>
          <p:nvSpPr>
            <p:cNvPr id="752" name="RGS…"/>
            <p:cNvSpPr txBox="1"/>
            <p:nvPr/>
          </p:nvSpPr>
          <p:spPr>
            <a:xfrm>
              <a:off x="5111898" y="2865658"/>
              <a:ext cx="1523318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rIns="60959" anchor="ctr">
              <a:spAutoFit/>
            </a:bodyPr>
            <a:lstStyle/>
            <a:p>
              <a:pPr algn="ctr" defTabSz="1219170" hangingPunct="0">
                <a:buClr>
                  <a:srgbClr val="000000"/>
                </a:buClr>
                <a:defRPr sz="700">
                  <a:solidFill>
                    <a:srgbClr val="434545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sz="1100" kern="0" dirty="0">
                  <a:solidFill>
                    <a:srgbClr val="43454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/>
                </a:rPr>
                <a:t>RGS</a:t>
              </a:r>
              <a:r>
                <a:rPr lang="fr-FR" sz="1100" kern="0" dirty="0">
                  <a:solidFill>
                    <a:srgbClr val="43454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/>
                </a:rPr>
                <a:t>*</a:t>
              </a:r>
              <a:endParaRPr sz="1100" kern="0" dirty="0">
                <a:solidFill>
                  <a:srgbClr val="434545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endParaRPr>
            </a:p>
            <a:p>
              <a:pPr algn="ctr" defTabSz="1219170" hangingPunct="0">
                <a:buClr>
                  <a:srgbClr val="000000"/>
                </a:buClr>
                <a:defRPr sz="700">
                  <a:solidFill>
                    <a:srgbClr val="434545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sz="1100" kern="0" dirty="0" err="1">
                  <a:solidFill>
                    <a:srgbClr val="43454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/>
                </a:rPr>
                <a:t>Qualifié</a:t>
              </a:r>
              <a:r>
                <a:rPr sz="1100" kern="0" dirty="0">
                  <a:solidFill>
                    <a:srgbClr val="43454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/>
                </a:rPr>
                <a:t> </a:t>
              </a:r>
              <a:r>
                <a:rPr sz="1100" kern="0" dirty="0" err="1">
                  <a:solidFill>
                    <a:srgbClr val="43454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/>
                </a:rPr>
                <a:t>depuis</a:t>
              </a:r>
              <a:r>
                <a:rPr sz="1100" kern="0" dirty="0">
                  <a:solidFill>
                    <a:srgbClr val="43454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/>
                </a:rPr>
                <a:t> 2017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1C86762-F45E-4661-959B-EA3FC891C901}"/>
              </a:ext>
            </a:extLst>
          </p:cNvPr>
          <p:cNvGrpSpPr/>
          <p:nvPr/>
        </p:nvGrpSpPr>
        <p:grpSpPr>
          <a:xfrm>
            <a:off x="5520409" y="1537644"/>
            <a:ext cx="860965" cy="1144815"/>
            <a:chOff x="5915461" y="172178"/>
            <a:chExt cx="860965" cy="1144815"/>
          </a:xfrm>
        </p:grpSpPr>
        <p:pic>
          <p:nvPicPr>
            <p:cNvPr id="753" name="Image 3" descr="Imag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04237" y="172178"/>
              <a:ext cx="658729" cy="114481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66" name="Cercle"/>
            <p:cNvSpPr/>
            <p:nvPr/>
          </p:nvSpPr>
          <p:spPr>
            <a:xfrm rot="5393549">
              <a:off x="5915461" y="316323"/>
              <a:ext cx="860965" cy="860965"/>
            </a:xfrm>
            <a:prstGeom prst="ellipse">
              <a:avLst/>
            </a:prstGeom>
            <a:ln w="12700">
              <a:solidFill>
                <a:srgbClr val="DD873F"/>
              </a:solidFill>
              <a:custDash>
                <a:ds d="200000" sp="200000"/>
              </a:custDash>
              <a:miter lim="400000"/>
            </a:ln>
          </p:spPr>
          <p:txBody>
            <a:bodyPr lIns="60959" rIns="60959" anchor="ctr"/>
            <a:lstStyle/>
            <a:p>
              <a:pPr defTabSz="1219170" hangingPunct="0">
                <a:buClr>
                  <a:srgbClr val="000000"/>
                </a:buCl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7" name="Ligne"/>
          <p:cNvSpPr/>
          <p:nvPr/>
        </p:nvSpPr>
        <p:spPr>
          <a:xfrm flipH="1">
            <a:off x="5948748" y="2544640"/>
            <a:ext cx="0" cy="72000"/>
          </a:xfrm>
          <a:prstGeom prst="line">
            <a:avLst/>
          </a:prstGeom>
          <a:ln w="12700">
            <a:solidFill>
              <a:srgbClr val="DD873F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60959" rIns="60959" anchor="ctr"/>
          <a:lstStyle/>
          <a:p>
            <a:pPr defTabSz="1219170" hangingPunct="0"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1D9F33-1FD6-4A99-B764-A8D5FD227094}"/>
              </a:ext>
            </a:extLst>
          </p:cNvPr>
          <p:cNvGrpSpPr/>
          <p:nvPr/>
        </p:nvGrpSpPr>
        <p:grpSpPr>
          <a:xfrm>
            <a:off x="7255195" y="1710828"/>
            <a:ext cx="864160" cy="864729"/>
            <a:chOff x="7143374" y="321881"/>
            <a:chExt cx="864160" cy="864729"/>
          </a:xfrm>
        </p:grpSpPr>
        <p:sp>
          <p:nvSpPr>
            <p:cNvPr id="768" name="Cercle"/>
            <p:cNvSpPr/>
            <p:nvPr/>
          </p:nvSpPr>
          <p:spPr>
            <a:xfrm rot="16196603">
              <a:off x="7143089" y="322166"/>
              <a:ext cx="864729" cy="864160"/>
            </a:xfrm>
            <a:prstGeom prst="ellipse">
              <a:avLst/>
            </a:prstGeom>
            <a:noFill/>
            <a:ln w="12700" cap="flat">
              <a:solidFill>
                <a:srgbClr val="DD873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219170" hangingPunct="0">
                <a:buClr>
                  <a:srgbClr val="000000"/>
                </a:buCl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5" name="Grouper"/>
            <p:cNvGrpSpPr/>
            <p:nvPr/>
          </p:nvGrpSpPr>
          <p:grpSpPr>
            <a:xfrm>
              <a:off x="7255006" y="436810"/>
              <a:ext cx="642649" cy="642649"/>
              <a:chOff x="0" y="0"/>
              <a:chExt cx="481985" cy="481985"/>
            </a:xfrm>
          </p:grpSpPr>
          <p:sp>
            <p:nvSpPr>
              <p:cNvPr id="771" name="Cercle"/>
              <p:cNvSpPr/>
              <p:nvPr/>
            </p:nvSpPr>
            <p:spPr>
              <a:xfrm>
                <a:off x="0" y="0"/>
                <a:ext cx="481986" cy="481986"/>
              </a:xfrm>
              <a:prstGeom prst="ellipse">
                <a:avLst/>
              </a:prstGeom>
              <a:solidFill>
                <a:srgbClr val="C500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defTabSz="1219170" hangingPunct="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Helvetica Neue"/>
                  <a:sym typeface="Calibri"/>
                </a:endParaRPr>
              </a:p>
            </p:txBody>
          </p:sp>
          <p:grpSp>
            <p:nvGrpSpPr>
              <p:cNvPr id="774" name="Grouper"/>
              <p:cNvGrpSpPr/>
              <p:nvPr/>
            </p:nvGrpSpPr>
            <p:grpSpPr>
              <a:xfrm>
                <a:off x="48949" y="114766"/>
                <a:ext cx="377272" cy="215773"/>
                <a:chOff x="0" y="0"/>
                <a:chExt cx="377271" cy="215771"/>
              </a:xfrm>
            </p:grpSpPr>
            <p:pic>
              <p:nvPicPr>
                <p:cNvPr id="772" name="Image" descr="Image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363349" cy="18135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73" name="Image" descr="Image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8848" y="130766"/>
                  <a:ext cx="218424" cy="850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60A019A-C945-42CC-AF5D-8B603E221825}"/>
              </a:ext>
            </a:extLst>
          </p:cNvPr>
          <p:cNvGrpSpPr/>
          <p:nvPr/>
        </p:nvGrpSpPr>
        <p:grpSpPr>
          <a:xfrm>
            <a:off x="9631838" y="508520"/>
            <a:ext cx="2405224" cy="5901507"/>
            <a:chOff x="9856528" y="321014"/>
            <a:chExt cx="2405224" cy="590150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F0EFC8B-9549-41E9-BAD5-6874F937A668}"/>
                </a:ext>
              </a:extLst>
            </p:cNvPr>
            <p:cNvGrpSpPr/>
            <p:nvPr/>
          </p:nvGrpSpPr>
          <p:grpSpPr>
            <a:xfrm>
              <a:off x="9954186" y="321014"/>
              <a:ext cx="2307566" cy="967014"/>
              <a:chOff x="9674281" y="506888"/>
              <a:chExt cx="2307566" cy="967014"/>
            </a:xfrm>
          </p:grpSpPr>
          <p:pic>
            <p:nvPicPr>
              <p:cNvPr id="776" name="calendar (2).png" descr="calendar (2).png"/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344558" y="506888"/>
                <a:ext cx="967013" cy="9670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77" name="ZoneTexte 59"/>
              <p:cNvSpPr txBox="1"/>
              <p:nvPr/>
            </p:nvSpPr>
            <p:spPr>
              <a:xfrm>
                <a:off x="9674281" y="665630"/>
                <a:ext cx="2307566" cy="742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140" hangingPunct="0">
                  <a:buClr>
                    <a:srgbClr val="000000"/>
                  </a:buClr>
                  <a:defRPr sz="900" b="1">
                    <a:solidFill>
                      <a:srgbClr val="404040"/>
                    </a:solidFill>
                  </a:defRPr>
                </a:pPr>
                <a:r>
                  <a:rPr sz="1600" b="1" kern="0" dirty="0">
                    <a:solidFill>
                      <a:schemeClr val="accent3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+</a:t>
                </a:r>
                <a:r>
                  <a:rPr sz="1600" b="1" kern="0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20 </a:t>
                </a:r>
                <a:r>
                  <a:rPr sz="1600" b="1" kern="0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ans</a:t>
                </a:r>
                <a:r>
                  <a:rPr sz="1600" b="1" kern="0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 </a:t>
                </a:r>
                <a:r>
                  <a:rPr sz="1400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/>
                </a:r>
                <a:br>
                  <a:rPr sz="1400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</a:br>
                <a:r>
                  <a:rPr sz="1100" kern="0" dirty="0" err="1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d’expérience</a:t>
                </a:r>
                <a:endParaRPr sz="1100" kern="0" dirty="0">
                  <a:solidFill>
                    <a:schemeClr val="tx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8E5795B9-6E83-40EB-A242-ED06E2E5889C}"/>
                </a:ext>
              </a:extLst>
            </p:cNvPr>
            <p:cNvGrpSpPr/>
            <p:nvPr/>
          </p:nvGrpSpPr>
          <p:grpSpPr>
            <a:xfrm>
              <a:off x="9856528" y="1517927"/>
              <a:ext cx="2307566" cy="968400"/>
              <a:chOff x="9549668" y="1790606"/>
              <a:chExt cx="2307566" cy="968400"/>
            </a:xfrm>
          </p:grpSpPr>
          <p:pic>
            <p:nvPicPr>
              <p:cNvPr id="779" name="Image" descr="Image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19251" y="1790606"/>
                <a:ext cx="968400" cy="968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0" name="ZoneTexte 59"/>
              <p:cNvSpPr txBox="1"/>
              <p:nvPr/>
            </p:nvSpPr>
            <p:spPr>
              <a:xfrm>
                <a:off x="9549668" y="2005393"/>
                <a:ext cx="2307566" cy="742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140" hangingPunct="0">
                  <a:buClr>
                    <a:srgbClr val="000000"/>
                  </a:buClr>
                  <a:defRPr sz="900" b="1">
                    <a:solidFill>
                      <a:srgbClr val="404040"/>
                    </a:solidFill>
                  </a:defRPr>
                </a:pPr>
                <a:r>
                  <a:rPr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+</a:t>
                </a:r>
                <a:r>
                  <a:rPr lang="fr-FR"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3</a:t>
                </a:r>
                <a:r>
                  <a:rPr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1M€</a:t>
                </a:r>
                <a:r>
                  <a:rPr sz="14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/>
                </a:r>
                <a:br>
                  <a:rPr sz="14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</a:br>
                <a:r>
                  <a:rPr sz="1100" kern="0" dirty="0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de CA</a:t>
                </a:r>
              </a:p>
            </p:txBody>
          </p:sp>
        </p:grpSp>
        <p:grpSp>
          <p:nvGrpSpPr>
            <p:cNvPr id="784" name="Grouper"/>
            <p:cNvGrpSpPr/>
            <p:nvPr/>
          </p:nvGrpSpPr>
          <p:grpSpPr>
            <a:xfrm>
              <a:off x="9867144" y="2709347"/>
              <a:ext cx="2307566" cy="968400"/>
              <a:chOff x="-70900" y="0"/>
              <a:chExt cx="1730673" cy="726298"/>
            </a:xfrm>
          </p:grpSpPr>
          <p:pic>
            <p:nvPicPr>
              <p:cNvPr id="782" name="Image" descr="Image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945" y="0"/>
                <a:ext cx="726299" cy="7262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3" name="ZoneTexte 59"/>
              <p:cNvSpPr txBox="1"/>
              <p:nvPr/>
            </p:nvSpPr>
            <p:spPr>
              <a:xfrm>
                <a:off x="-70900" y="149689"/>
                <a:ext cx="1730673" cy="5569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140" hangingPunct="0">
                  <a:buClr>
                    <a:srgbClr val="000000"/>
                  </a:buClr>
                  <a:defRPr sz="900" b="1">
                    <a:solidFill>
                      <a:srgbClr val="404040"/>
                    </a:solidFill>
                  </a:defRPr>
                </a:pPr>
                <a:r>
                  <a:rPr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150</a:t>
                </a:r>
                <a:r>
                  <a:rPr sz="1400" b="1" kern="0" dirty="0">
                    <a:solidFill>
                      <a:srgbClr val="40404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/>
                </a:r>
                <a:br>
                  <a:rPr sz="1400" b="1" kern="0" dirty="0">
                    <a:solidFill>
                      <a:srgbClr val="40404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</a:br>
                <a:r>
                  <a:rPr sz="1100" kern="0" dirty="0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clients </a:t>
                </a:r>
                <a:r>
                  <a:rPr sz="1100" kern="0" dirty="0" err="1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actifs</a:t>
                </a:r>
                <a:endParaRPr sz="1100" kern="0" dirty="0">
                  <a:solidFill>
                    <a:schemeClr val="tx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grpSp>
          <p:nvGrpSpPr>
            <p:cNvPr id="787" name="Grouper"/>
            <p:cNvGrpSpPr/>
            <p:nvPr/>
          </p:nvGrpSpPr>
          <p:grpSpPr>
            <a:xfrm>
              <a:off x="9901447" y="3899475"/>
              <a:ext cx="2307566" cy="968400"/>
              <a:chOff x="-73244" y="0"/>
              <a:chExt cx="1730673" cy="726298"/>
            </a:xfrm>
          </p:grpSpPr>
          <p:pic>
            <p:nvPicPr>
              <p:cNvPr id="785" name="group (2).png" descr="group (2).png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943" y="0"/>
                <a:ext cx="726299" cy="7262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6" name="ZoneTexte 59"/>
              <p:cNvSpPr txBox="1"/>
              <p:nvPr/>
            </p:nvSpPr>
            <p:spPr>
              <a:xfrm>
                <a:off x="-73244" y="121473"/>
                <a:ext cx="1730673" cy="5569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140" hangingPunct="0">
                  <a:buClr>
                    <a:srgbClr val="000000"/>
                  </a:buClr>
                  <a:defRPr sz="900" b="1">
                    <a:solidFill>
                      <a:srgbClr val="404040"/>
                    </a:solidFill>
                  </a:defRPr>
                </a:pPr>
                <a:r>
                  <a:rPr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+2</a:t>
                </a:r>
                <a:r>
                  <a:rPr lang="fr-FR"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2</a:t>
                </a:r>
                <a:r>
                  <a:rPr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0</a:t>
                </a:r>
                <a:r>
                  <a:rPr sz="14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/>
                </a:r>
                <a:br>
                  <a:rPr sz="14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</a:br>
                <a:r>
                  <a:rPr sz="1100" kern="0" dirty="0" err="1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ingénieurs</a:t>
                </a:r>
                <a:endParaRPr sz="1100" kern="0" dirty="0">
                  <a:solidFill>
                    <a:schemeClr val="tx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grpSp>
          <p:nvGrpSpPr>
            <p:cNvPr id="790" name="Grouper"/>
            <p:cNvGrpSpPr/>
            <p:nvPr/>
          </p:nvGrpSpPr>
          <p:grpSpPr>
            <a:xfrm>
              <a:off x="9954187" y="5058781"/>
              <a:ext cx="2307565" cy="1163740"/>
              <a:chOff x="17674" y="0"/>
              <a:chExt cx="1730673" cy="872804"/>
            </a:xfrm>
          </p:grpSpPr>
          <p:pic>
            <p:nvPicPr>
              <p:cNvPr id="788" name="pin (1).png" descr="pin (1).png"/>
              <p:cNvPicPr>
                <a:picLocks noChangeAspect="1"/>
              </p:cNvPicPr>
              <p:nvPr/>
            </p:nvPicPr>
            <p:blipFill>
              <a:blip r:embed="rId9" cstate="email">
                <a:alphaModFix amt="5546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943" y="0"/>
                <a:ext cx="872805" cy="872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9" name="ZoneTexte 59"/>
              <p:cNvSpPr txBox="1"/>
              <p:nvPr/>
            </p:nvSpPr>
            <p:spPr>
              <a:xfrm>
                <a:off x="17674" y="137631"/>
                <a:ext cx="1730673" cy="5569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140" hangingPunct="0">
                  <a:buClr>
                    <a:srgbClr val="000000"/>
                  </a:buClr>
                  <a:defRPr sz="900" b="1">
                    <a:solidFill>
                      <a:srgbClr val="404040"/>
                    </a:solidFill>
                  </a:defRPr>
                </a:pPr>
                <a:r>
                  <a:rPr lang="fr-FR" sz="1600" b="1" kern="0" dirty="0">
                    <a:solidFill>
                      <a:srgbClr val="EC8129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7</a:t>
                </a:r>
                <a:r>
                  <a:rPr sz="1400" b="1" kern="0" dirty="0">
                    <a:solidFill>
                      <a:srgbClr val="40404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/>
                </a:r>
                <a:br>
                  <a:rPr sz="1400" b="1" kern="0" dirty="0">
                    <a:solidFill>
                      <a:srgbClr val="40404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</a:br>
                <a:r>
                  <a:rPr sz="1100" kern="0" dirty="0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sites </a:t>
                </a:r>
                <a:r>
                  <a:rPr sz="1100" kern="0" dirty="0" err="1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en</a:t>
                </a:r>
                <a:r>
                  <a:rPr sz="1100" kern="0" dirty="0">
                    <a:solidFill>
                      <a:schemeClr val="tx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Calibri"/>
                  </a:rPr>
                  <a:t> France</a:t>
                </a:r>
              </a:p>
            </p:txBody>
          </p:sp>
        </p:grpSp>
      </p:grpSp>
      <p:sp>
        <p:nvSpPr>
          <p:cNvPr id="58" name="RGS…">
            <a:extLst>
              <a:ext uri="{FF2B5EF4-FFF2-40B4-BE49-F238E27FC236}">
                <a16:creationId xmlns:a16="http://schemas.microsoft.com/office/drawing/2014/main" id="{D383E56C-FF0D-4954-95FF-E1CB6773F4C1}"/>
              </a:ext>
            </a:extLst>
          </p:cNvPr>
          <p:cNvSpPr txBox="1"/>
          <p:nvPr/>
        </p:nvSpPr>
        <p:spPr>
          <a:xfrm>
            <a:off x="648714" y="6582959"/>
            <a:ext cx="5567359" cy="19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 anchor="ctr">
            <a:spAutoFit/>
          </a:bodyPr>
          <a:lstStyle/>
          <a:p>
            <a:pPr defTabSz="1219170" hangingPunct="0">
              <a:buClr>
                <a:srgbClr val="000000"/>
              </a:buClr>
              <a:defRPr sz="700">
                <a:solidFill>
                  <a:srgbClr val="43454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fr-FR" sz="667" kern="0" dirty="0">
                <a:solidFill>
                  <a:srgbClr val="434545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*PASSI RGS </a:t>
            </a:r>
            <a:r>
              <a:rPr lang="fr-FR" sz="667" kern="0" dirty="0">
                <a:solidFill>
                  <a:srgbClr val="434545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  <a:sym typeface="Montserrat Regular"/>
              </a:rPr>
              <a:t>(Audit de Configuration – Audit d’Architecture – Audit de Code Source – Audit d’Intrusion) </a:t>
            </a:r>
            <a:endParaRPr sz="667" kern="0" dirty="0">
              <a:solidFill>
                <a:srgbClr val="434545"/>
              </a:solidFill>
              <a:latin typeface="Segoe UI" panose="020B0502040204020203" pitchFamily="34" charset="0"/>
              <a:cs typeface="Segoe UI" panose="020B0502040204020203" pitchFamily="34" charset="0"/>
              <a:sym typeface="Segoe UI"/>
            </a:endParaRPr>
          </a:p>
        </p:txBody>
      </p:sp>
      <p:sp>
        <p:nvSpPr>
          <p:cNvPr id="37" name="Titre 2">
            <a:extLst>
              <a:ext uri="{FF2B5EF4-FFF2-40B4-BE49-F238E27FC236}">
                <a16:creationId xmlns:a16="http://schemas.microsoft.com/office/drawing/2014/main" id="{4EED5B5C-9447-470C-808C-4566F1127670}"/>
              </a:ext>
            </a:extLst>
          </p:cNvPr>
          <p:cNvSpPr txBox="1">
            <a:spLocks/>
          </p:cNvSpPr>
          <p:nvPr/>
        </p:nvSpPr>
        <p:spPr>
          <a:xfrm>
            <a:off x="802016" y="524450"/>
            <a:ext cx="3640979" cy="936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000" b="0" i="0" u="none" strike="noStrike" cap="all" spc="0" normalizeH="0" baseline="0" dirty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Montserrat Bold"/>
              </a:defRPr>
            </a:lvl1pPr>
            <a:lvl2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all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Montserrat Bold"/>
              </a:rPr>
              <a:t>Sûreté et </a:t>
            </a:r>
            <a:br>
              <a:rPr kumimoji="0" lang="fr-FR" sz="3000" b="0" i="0" u="none" strike="noStrike" kern="0" cap="all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Montserrat Bold"/>
              </a:rPr>
            </a:br>
            <a:r>
              <a:rPr kumimoji="0" lang="fr-FR" sz="3000" b="0" i="0" u="none" strike="noStrike" kern="0" cap="all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Montserrat Bold"/>
              </a:rPr>
              <a:t>cybersécurité</a:t>
            </a:r>
            <a:br>
              <a:rPr kumimoji="0" lang="fr-FR" sz="3000" b="0" i="0" u="none" strike="noStrike" kern="0" cap="all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1E1E27"/>
                    </a:gs>
                    <a:gs pos="100000">
                      <a:srgbClr val="555A74"/>
                    </a:gs>
                  </a:gsLst>
                  <a:lin ang="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Montserrat Bold"/>
              </a:rPr>
            </a:br>
            <a:endParaRPr kumimoji="0" lang="fr-FR" sz="1200" b="0" i="0" u="none" strike="noStrike" kern="0" cap="all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E1E27"/>
                  </a:gs>
                  <a:gs pos="100000">
                    <a:srgbClr val="555A74"/>
                  </a:gs>
                </a:gsLst>
                <a:lin ang="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Montserrat Bold"/>
            </a:endParaRPr>
          </a:p>
        </p:txBody>
      </p:sp>
      <p:sp>
        <p:nvSpPr>
          <p:cNvPr id="38" name="ZoneTexte 1">
            <a:extLst>
              <a:ext uri="{FF2B5EF4-FFF2-40B4-BE49-F238E27FC236}">
                <a16:creationId xmlns:a16="http://schemas.microsoft.com/office/drawing/2014/main" id="{43F51462-2AFA-4385-9EBF-24852A4C757B}"/>
              </a:ext>
            </a:extLst>
          </p:cNvPr>
          <p:cNvSpPr txBox="1"/>
          <p:nvPr/>
        </p:nvSpPr>
        <p:spPr>
          <a:xfrm>
            <a:off x="802016" y="1479687"/>
            <a:ext cx="3790368" cy="231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872666">
              <a:defRPr sz="900">
                <a:solidFill>
                  <a:srgbClr val="A7A7A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Interlocuteur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unique pour la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sécurité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produits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systèmes</a:t>
            </a:r>
            <a:endParaRPr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E1BFD25-50EB-4BE8-B26D-E2FF8DB07C45}"/>
              </a:ext>
            </a:extLst>
          </p:cNvPr>
          <p:cNvGrpSpPr/>
          <p:nvPr/>
        </p:nvGrpSpPr>
        <p:grpSpPr>
          <a:xfrm>
            <a:off x="612156" y="2047648"/>
            <a:ext cx="3912456" cy="1376039"/>
            <a:chOff x="5190502" y="191738"/>
            <a:chExt cx="3912456" cy="1376039"/>
          </a:xfrm>
        </p:grpSpPr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0692A5BE-DE49-4033-910A-641C80C6AEE6}"/>
                </a:ext>
              </a:extLst>
            </p:cNvPr>
            <p:cNvSpPr txBox="1"/>
            <p:nvPr/>
          </p:nvSpPr>
          <p:spPr>
            <a:xfrm>
              <a:off x="5258330" y="1260000"/>
              <a:ext cx="613768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sz="600">
                  <a:solidFill>
                    <a:srgbClr val="40404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Systèmes</a:t>
              </a:r>
              <a: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IoT</a:t>
              </a:r>
              <a:endParaRPr sz="7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FC244D9B-BFFE-4C01-AEFE-C92375E24CE3}"/>
                </a:ext>
              </a:extLst>
            </p:cNvPr>
            <p:cNvSpPr txBox="1"/>
            <p:nvPr/>
          </p:nvSpPr>
          <p:spPr>
            <a:xfrm>
              <a:off x="5935896" y="590734"/>
              <a:ext cx="683631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600">
                  <a:solidFill>
                    <a:srgbClr val="40404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Systèmes</a:t>
              </a:r>
              <a: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industriels</a:t>
              </a:r>
              <a:endParaRPr sz="7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BAEFB7BD-653C-4DDC-AC46-D277A7DC5C08}"/>
                </a:ext>
              </a:extLst>
            </p:cNvPr>
            <p:cNvSpPr txBox="1"/>
            <p:nvPr/>
          </p:nvSpPr>
          <p:spPr>
            <a:xfrm>
              <a:off x="5973776" y="1260000"/>
              <a:ext cx="600061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sz="600">
                  <a:solidFill>
                    <a:srgbClr val="40404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Systèmes</a:t>
              </a:r>
              <a: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embarqués</a:t>
              </a:r>
              <a:endParaRPr sz="7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BCBB77C7-2A38-424D-A2E4-533F5CC0BCAA}"/>
                </a:ext>
              </a:extLst>
            </p:cNvPr>
            <p:cNvSpPr txBox="1"/>
            <p:nvPr/>
          </p:nvSpPr>
          <p:spPr>
            <a:xfrm>
              <a:off x="5190502" y="590734"/>
              <a:ext cx="749423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600">
                  <a:solidFill>
                    <a:srgbClr val="40404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Systèmes</a:t>
              </a:r>
              <a:r>
                <a:rPr sz="7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fr-FR" sz="700" dirty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fr-FR" sz="7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sz="7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d’information</a:t>
              </a:r>
              <a:endParaRPr sz="7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Rectangle 32">
              <a:extLst>
                <a:ext uri="{FF2B5EF4-FFF2-40B4-BE49-F238E27FC236}">
                  <a16:creationId xmlns:a16="http://schemas.microsoft.com/office/drawing/2014/main" id="{A1D9CC25-5DB9-4408-B35B-A105BCAFEE74}"/>
                </a:ext>
              </a:extLst>
            </p:cNvPr>
            <p:cNvSpPr txBox="1"/>
            <p:nvPr/>
          </p:nvSpPr>
          <p:spPr>
            <a:xfrm>
              <a:off x="6642216" y="1048651"/>
              <a:ext cx="2354340" cy="2245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9781" tIns="49781" rIns="49781" bIns="49781" anchor="ctr">
              <a:spAutoFit/>
            </a:bodyPr>
            <a:lstStyle/>
            <a:p>
              <a:pPr defTabSz="872666"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EC8129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fr-FR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EE9530-EAD2-4457-858B-8B11754B7BFC}"/>
                </a:ext>
              </a:extLst>
            </p:cNvPr>
            <p:cNvSpPr/>
            <p:nvPr/>
          </p:nvSpPr>
          <p:spPr>
            <a:xfrm>
              <a:off x="6827861" y="262600"/>
              <a:ext cx="22750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fr-FR" sz="1100" b="1" dirty="0">
                  <a:solidFill>
                    <a:srgbClr val="EC8129"/>
                  </a:solidFill>
                  <a:latin typeface="Segoe UI" panose="020B0502040204020203" pitchFamily="34" charset="0"/>
                  <a:ea typeface="Montserrat Bold"/>
                  <a:cs typeface="Segoe UI" panose="020B0502040204020203" pitchFamily="34" charset="0"/>
                </a:rPr>
                <a:t>Cybersécurité</a:t>
              </a:r>
            </a:p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fr-FR" sz="70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Montserrat Regular"/>
                  <a:cs typeface="Segoe UI" panose="020B0502040204020203" pitchFamily="34" charset="0"/>
                </a:rPr>
                <a:t>Audit (qualifié PASSI - RGS), GRC, SOC et intégration</a:t>
              </a:r>
            </a:p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fr-FR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fr-FR" sz="1100" b="1" dirty="0">
                  <a:solidFill>
                    <a:srgbClr val="EC812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Laboratoire de sécurité</a:t>
              </a:r>
              <a:r>
                <a:rPr lang="fr-FR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defTabSz="872666">
                <a:defRPr sz="1000">
                  <a:solidFill>
                    <a:srgbClr val="43454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rPr lang="fr-FR" sz="70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Montserrat Regular"/>
                  <a:cs typeface="Segoe UI" panose="020B0502040204020203" pitchFamily="34" charset="0"/>
                </a:rPr>
                <a:t>accrédité CESTI, FIPS, PCI et schémas privés</a:t>
              </a:r>
            </a:p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fr-FR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fr-FR" sz="1100" b="1" dirty="0">
                  <a:solidFill>
                    <a:srgbClr val="EC8129"/>
                  </a:solidFill>
                  <a:latin typeface="Segoe UI" panose="020B0502040204020203" pitchFamily="34" charset="0"/>
                  <a:ea typeface="Montserrat Bold"/>
                  <a:cs typeface="Segoe UI" panose="020B0502040204020203" pitchFamily="34" charset="0"/>
                </a:rPr>
                <a:t>Sûreté de fonctionnement</a:t>
              </a:r>
            </a:p>
            <a:p>
              <a:pPr defTabSz="872666">
                <a:defRPr sz="1000">
                  <a:solidFill>
                    <a:srgbClr val="FA5D3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fr-FR" sz="70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Montserrat Regular"/>
                  <a:cs typeface="Segoe UI" panose="020B0502040204020203" pitchFamily="34" charset="0"/>
                </a:rPr>
                <a:t>système, matériel et logiciel</a:t>
              </a:r>
              <a:endParaRPr lang="fr-FR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3FD41AFD-93ED-4F7E-91B4-421C1B5E8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950" y="936000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37A1500E-45B8-4379-A1CB-32294CB33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950" y="266734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Image 47" descr="Une image contenant assiette&#10;&#10;Description générée automatiquement">
              <a:extLst>
                <a:ext uri="{FF2B5EF4-FFF2-40B4-BE49-F238E27FC236}">
                  <a16:creationId xmlns:a16="http://schemas.microsoft.com/office/drawing/2014/main" id="{1497FD84-AD99-43D0-8B4B-A322F1B3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6152" y="266734"/>
              <a:ext cx="324000" cy="324000"/>
            </a:xfrm>
            <a:prstGeom prst="rect">
              <a:avLst/>
            </a:prstGeom>
          </p:spPr>
        </p:pic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9BC2D361-11B7-4EAD-8A84-9EEE78658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152" y="936000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igne">
              <a:extLst>
                <a:ext uri="{FF2B5EF4-FFF2-40B4-BE49-F238E27FC236}">
                  <a16:creationId xmlns:a16="http://schemas.microsoft.com/office/drawing/2014/main" id="{B58A1207-5EF8-4B0E-93E2-FE6D5B6EE082}"/>
                </a:ext>
              </a:extLst>
            </p:cNvPr>
            <p:cNvSpPr/>
            <p:nvPr/>
          </p:nvSpPr>
          <p:spPr>
            <a:xfrm flipV="1">
              <a:off x="6729723" y="191738"/>
              <a:ext cx="1" cy="130288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45719" rIns="45719"/>
            <a:lstStyle/>
            <a:p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Expertise">
            <a:extLst>
              <a:ext uri="{FF2B5EF4-FFF2-40B4-BE49-F238E27FC236}">
                <a16:creationId xmlns:a16="http://schemas.microsoft.com/office/drawing/2014/main" id="{0A1E925E-6F14-4DB2-B346-852A0F398396}"/>
              </a:ext>
            </a:extLst>
          </p:cNvPr>
          <p:cNvSpPr txBox="1"/>
          <p:nvPr/>
        </p:nvSpPr>
        <p:spPr>
          <a:xfrm>
            <a:off x="8789420" y="3479434"/>
            <a:ext cx="204613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Expertise</a:t>
            </a:r>
          </a:p>
        </p:txBody>
      </p:sp>
      <p:pic>
        <p:nvPicPr>
          <p:cNvPr id="69" name="13087-[Converti].png" descr="13087-[Converti].png">
            <a:extLst>
              <a:ext uri="{FF2B5EF4-FFF2-40B4-BE49-F238E27FC236}">
                <a16:creationId xmlns:a16="http://schemas.microsoft.com/office/drawing/2014/main" id="{BCB63D67-7EC3-44F1-98B3-BB20F60EBF7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 amt="2498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5583" y="3079714"/>
            <a:ext cx="2058163" cy="40104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Rectangle">
            <a:extLst>
              <a:ext uri="{FF2B5EF4-FFF2-40B4-BE49-F238E27FC236}">
                <a16:creationId xmlns:a16="http://schemas.microsoft.com/office/drawing/2014/main" id="{483A1521-0676-4217-B4FB-36A0F68C8B00}"/>
              </a:ext>
            </a:extLst>
          </p:cNvPr>
          <p:cNvSpPr/>
          <p:nvPr/>
        </p:nvSpPr>
        <p:spPr>
          <a:xfrm>
            <a:off x="720422" y="4723438"/>
            <a:ext cx="2341571" cy="1817101"/>
          </a:xfrm>
          <a:prstGeom prst="rect">
            <a:avLst/>
          </a:prstGeom>
          <a:solidFill>
            <a:srgbClr val="EC8129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4" name="Image" descr="Image">
            <a:extLst>
              <a:ext uri="{FF2B5EF4-FFF2-40B4-BE49-F238E27FC236}">
                <a16:creationId xmlns:a16="http://schemas.microsoft.com/office/drawing/2014/main" id="{913714BB-8A95-4A72-A204-FEB60C5A577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67" y="3603790"/>
            <a:ext cx="2338694" cy="119855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Rectangle">
            <a:extLst>
              <a:ext uri="{FF2B5EF4-FFF2-40B4-BE49-F238E27FC236}">
                <a16:creationId xmlns:a16="http://schemas.microsoft.com/office/drawing/2014/main" id="{D10F44EA-C915-4572-A1ED-96A38961E7FE}"/>
              </a:ext>
            </a:extLst>
          </p:cNvPr>
          <p:cNvSpPr/>
          <p:nvPr/>
        </p:nvSpPr>
        <p:spPr>
          <a:xfrm>
            <a:off x="720422" y="4723438"/>
            <a:ext cx="2344475" cy="468000"/>
          </a:xfrm>
          <a:prstGeom prst="rect">
            <a:avLst/>
          </a:prstGeom>
          <a:solidFill>
            <a:srgbClr val="EF9850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2" name="13087-[Converti].png" descr="13087-[Converti].png">
            <a:extLst>
              <a:ext uri="{FF2B5EF4-FFF2-40B4-BE49-F238E27FC236}">
                <a16:creationId xmlns:a16="http://schemas.microsoft.com/office/drawing/2014/main" id="{267965D2-479A-4159-B5E6-13CC0C1744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alphaModFix amt="34474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788" y="4730475"/>
            <a:ext cx="2079475" cy="38774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Conseil">
            <a:extLst>
              <a:ext uri="{FF2B5EF4-FFF2-40B4-BE49-F238E27FC236}">
                <a16:creationId xmlns:a16="http://schemas.microsoft.com/office/drawing/2014/main" id="{10223327-30E2-4EE6-8107-11E22AA0EA17}"/>
              </a:ext>
            </a:extLst>
          </p:cNvPr>
          <p:cNvSpPr txBox="1"/>
          <p:nvPr/>
        </p:nvSpPr>
        <p:spPr>
          <a:xfrm>
            <a:off x="889128" y="4823342"/>
            <a:ext cx="204613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Conseil</a:t>
            </a:r>
          </a:p>
        </p:txBody>
      </p:sp>
      <p:sp>
        <p:nvSpPr>
          <p:cNvPr id="84" name="Rectangle">
            <a:extLst>
              <a:ext uri="{FF2B5EF4-FFF2-40B4-BE49-F238E27FC236}">
                <a16:creationId xmlns:a16="http://schemas.microsoft.com/office/drawing/2014/main" id="{FBEA9B1C-3927-41B6-BEA1-F1468E11E211}"/>
              </a:ext>
            </a:extLst>
          </p:cNvPr>
          <p:cNvSpPr/>
          <p:nvPr/>
        </p:nvSpPr>
        <p:spPr>
          <a:xfrm>
            <a:off x="3420896" y="5267161"/>
            <a:ext cx="2340221" cy="13238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">
            <a:extLst>
              <a:ext uri="{FF2B5EF4-FFF2-40B4-BE49-F238E27FC236}">
                <a16:creationId xmlns:a16="http://schemas.microsoft.com/office/drawing/2014/main" id="{9C2CBDE2-D37B-4AFE-B6B3-1FD723EAF7AC}"/>
              </a:ext>
            </a:extLst>
          </p:cNvPr>
          <p:cNvSpPr/>
          <p:nvPr/>
        </p:nvSpPr>
        <p:spPr>
          <a:xfrm>
            <a:off x="3421121" y="4721993"/>
            <a:ext cx="2341570" cy="1817101"/>
          </a:xfrm>
          <a:prstGeom prst="rect">
            <a:avLst/>
          </a:prstGeom>
          <a:solidFill>
            <a:srgbClr val="EC8129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EE36BB-6C6D-4CBF-8B2E-0B3A9B31021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3037" y="3602345"/>
            <a:ext cx="2338694" cy="141113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ctangle">
            <a:extLst>
              <a:ext uri="{FF2B5EF4-FFF2-40B4-BE49-F238E27FC236}">
                <a16:creationId xmlns:a16="http://schemas.microsoft.com/office/drawing/2014/main" id="{FCD9BBA6-8A3B-4121-8FBB-93015B63D179}"/>
              </a:ext>
            </a:extLst>
          </p:cNvPr>
          <p:cNvSpPr/>
          <p:nvPr/>
        </p:nvSpPr>
        <p:spPr>
          <a:xfrm>
            <a:off x="3421122" y="4721993"/>
            <a:ext cx="2339996" cy="468000"/>
          </a:xfrm>
          <a:prstGeom prst="rect">
            <a:avLst/>
          </a:prstGeom>
          <a:solidFill>
            <a:srgbClr val="EF9850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8" name="13087-[Converti].png" descr="13087-[Converti].png">
            <a:extLst>
              <a:ext uri="{FF2B5EF4-FFF2-40B4-BE49-F238E27FC236}">
                <a16:creationId xmlns:a16="http://schemas.microsoft.com/office/drawing/2014/main" id="{33665E23-4C22-442D-97DE-53038D07B54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alphaModFix amt="2498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3555913" y="4719361"/>
            <a:ext cx="2058162" cy="40139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Expertise">
            <a:extLst>
              <a:ext uri="{FF2B5EF4-FFF2-40B4-BE49-F238E27FC236}">
                <a16:creationId xmlns:a16="http://schemas.microsoft.com/office/drawing/2014/main" id="{E8F33AA2-8980-48FD-894F-8BF6BCFDD3E7}"/>
              </a:ext>
            </a:extLst>
          </p:cNvPr>
          <p:cNvSpPr txBox="1"/>
          <p:nvPr/>
        </p:nvSpPr>
        <p:spPr>
          <a:xfrm>
            <a:off x="3567939" y="4823342"/>
            <a:ext cx="204613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>
                <a:latin typeface="Segoe UI Semibold" panose="020B0702040204020203" pitchFamily="34" charset="0"/>
                <a:cs typeface="Segoe UI Semibold" panose="020B0702040204020203" pitchFamily="34" charset="0"/>
              </a:rPr>
              <a:t>Expertise</a:t>
            </a:r>
          </a:p>
        </p:txBody>
      </p:sp>
      <p:sp>
        <p:nvSpPr>
          <p:cNvPr id="90" name="Rectangle">
            <a:extLst>
              <a:ext uri="{FF2B5EF4-FFF2-40B4-BE49-F238E27FC236}">
                <a16:creationId xmlns:a16="http://schemas.microsoft.com/office/drawing/2014/main" id="{895DFEEF-1348-43B9-BDDE-AA8B3D27B3A7}"/>
              </a:ext>
            </a:extLst>
          </p:cNvPr>
          <p:cNvSpPr/>
          <p:nvPr/>
        </p:nvSpPr>
        <p:spPr>
          <a:xfrm>
            <a:off x="3421121" y="4723438"/>
            <a:ext cx="108138" cy="1800000"/>
          </a:xfrm>
          <a:prstGeom prst="rect">
            <a:avLst/>
          </a:prstGeom>
          <a:solidFill>
            <a:srgbClr val="EC8129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">
            <a:extLst>
              <a:ext uri="{FF2B5EF4-FFF2-40B4-BE49-F238E27FC236}">
                <a16:creationId xmlns:a16="http://schemas.microsoft.com/office/drawing/2014/main" id="{04D549B6-CFA2-457E-B7B9-7E96B8597299}"/>
              </a:ext>
            </a:extLst>
          </p:cNvPr>
          <p:cNvSpPr/>
          <p:nvPr/>
        </p:nvSpPr>
        <p:spPr>
          <a:xfrm>
            <a:off x="6112226" y="4732101"/>
            <a:ext cx="2341570" cy="1817100"/>
          </a:xfrm>
          <a:prstGeom prst="rect">
            <a:avLst/>
          </a:prstGeom>
          <a:solidFill>
            <a:srgbClr val="EC8129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" name="Image" descr="Image">
            <a:extLst>
              <a:ext uri="{FF2B5EF4-FFF2-40B4-BE49-F238E27FC236}">
                <a16:creationId xmlns:a16="http://schemas.microsoft.com/office/drawing/2014/main" id="{2B6F8FE7-3817-4A1A-AA3B-231F1462456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2689" y="3612452"/>
            <a:ext cx="2338694" cy="1304042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tangle">
            <a:extLst>
              <a:ext uri="{FF2B5EF4-FFF2-40B4-BE49-F238E27FC236}">
                <a16:creationId xmlns:a16="http://schemas.microsoft.com/office/drawing/2014/main" id="{C59CCFFF-A837-423A-A552-65B76745797B}"/>
              </a:ext>
            </a:extLst>
          </p:cNvPr>
          <p:cNvSpPr/>
          <p:nvPr/>
        </p:nvSpPr>
        <p:spPr>
          <a:xfrm>
            <a:off x="6112226" y="4732101"/>
            <a:ext cx="2341538" cy="468000"/>
          </a:xfrm>
          <a:prstGeom prst="rect">
            <a:avLst/>
          </a:prstGeom>
          <a:solidFill>
            <a:srgbClr val="EF9850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4" name="13087-[Converti].png" descr="13087-[Converti].png">
            <a:extLst>
              <a:ext uri="{FF2B5EF4-FFF2-40B4-BE49-F238E27FC236}">
                <a16:creationId xmlns:a16="http://schemas.microsoft.com/office/drawing/2014/main" id="{655FCB4D-4969-490B-B4AC-0F7E98B2CBE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 amt="2498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7016" y="4729469"/>
            <a:ext cx="2058163" cy="40104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Évaluation">
            <a:extLst>
              <a:ext uri="{FF2B5EF4-FFF2-40B4-BE49-F238E27FC236}">
                <a16:creationId xmlns:a16="http://schemas.microsoft.com/office/drawing/2014/main" id="{A064A43F-2913-4D4A-8702-7619F978C947}"/>
              </a:ext>
            </a:extLst>
          </p:cNvPr>
          <p:cNvSpPr txBox="1"/>
          <p:nvPr/>
        </p:nvSpPr>
        <p:spPr>
          <a:xfrm>
            <a:off x="6259044" y="4823342"/>
            <a:ext cx="204613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Évaluation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et contrôle</a:t>
            </a:r>
            <a:endParaRPr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6" name="Rectangle">
            <a:extLst>
              <a:ext uri="{FF2B5EF4-FFF2-40B4-BE49-F238E27FC236}">
                <a16:creationId xmlns:a16="http://schemas.microsoft.com/office/drawing/2014/main" id="{DA67A094-9750-46F8-8023-06AC61B923CC}"/>
              </a:ext>
            </a:extLst>
          </p:cNvPr>
          <p:cNvSpPr/>
          <p:nvPr/>
        </p:nvSpPr>
        <p:spPr>
          <a:xfrm>
            <a:off x="6112226" y="4733545"/>
            <a:ext cx="108138" cy="1817101"/>
          </a:xfrm>
          <a:prstGeom prst="rect">
            <a:avLst/>
          </a:prstGeom>
          <a:solidFill>
            <a:srgbClr val="EC8129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ZoneTexte 1">
            <a:extLst>
              <a:ext uri="{FF2B5EF4-FFF2-40B4-BE49-F238E27FC236}">
                <a16:creationId xmlns:a16="http://schemas.microsoft.com/office/drawing/2014/main" id="{D138D1CA-E00F-4653-BB70-7DC4A9DF33FD}"/>
              </a:ext>
            </a:extLst>
          </p:cNvPr>
          <p:cNvSpPr txBox="1"/>
          <p:nvPr/>
        </p:nvSpPr>
        <p:spPr>
          <a:xfrm>
            <a:off x="828892" y="5281805"/>
            <a:ext cx="2166608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Études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prospectives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cadrage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Schémas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directeurs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conformités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, PSSI, PCA/PRA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Analyses de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risques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et audit de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maturité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Architecture sécurisée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Accompagnement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sûreté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de fonctionnement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Préparation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à la certification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Font typeface="Arial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Conseil en design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sécurisé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ZoneTexte 1">
            <a:extLst>
              <a:ext uri="{FF2B5EF4-FFF2-40B4-BE49-F238E27FC236}">
                <a16:creationId xmlns:a16="http://schemas.microsoft.com/office/drawing/2014/main" id="{FB5808DD-1424-4751-9AD9-26E79ECAD5FA}"/>
              </a:ext>
            </a:extLst>
          </p:cNvPr>
          <p:cNvSpPr txBox="1"/>
          <p:nvPr/>
        </p:nvSpPr>
        <p:spPr>
          <a:xfrm>
            <a:off x="6216851" y="5260403"/>
            <a:ext cx="22407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Audits : </a:t>
            </a:r>
            <a:r>
              <a:rPr lang="fr-FR"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t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ests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intrusion, audits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archi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/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conf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/code, PASSI,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Redteam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Détection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des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alertes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sécurité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(SOC)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Audit du code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logiciel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(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qualité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/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sécurité</a:t>
            </a:r>
            <a:r>
              <a:rPr lang="fr-FR"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/sûreté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)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Audit et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évaluation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sûreté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fonctionnement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Évaluations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sécuritaires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(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nombreux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schémas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publics et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privés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)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Outils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test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IoT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(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Hardsploit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9" name="ZoneTexte 1">
            <a:extLst>
              <a:ext uri="{FF2B5EF4-FFF2-40B4-BE49-F238E27FC236}">
                <a16:creationId xmlns:a16="http://schemas.microsoft.com/office/drawing/2014/main" id="{FD664EFE-C543-452D-B5E8-6D72118FCCD9}"/>
              </a:ext>
            </a:extLst>
          </p:cNvPr>
          <p:cNvSpPr txBox="1"/>
          <p:nvPr/>
        </p:nvSpPr>
        <p:spPr>
          <a:xfrm>
            <a:off x="3515142" y="5255865"/>
            <a:ext cx="2179242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Identification des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cibles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sécurité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Intégration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solutions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sécurité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Étude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sûreté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fonctionnement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Analyse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modules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cryptographiques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Infogérance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des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équipements</a:t>
            </a: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 de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sécurité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Reverse engineering</a:t>
            </a:r>
          </a:p>
          <a:p>
            <a:pPr marL="180975" indent="-180975" defTabSz="872666">
              <a:spcAft>
                <a:spcPts val="400"/>
              </a:spcAft>
              <a:buClr>
                <a:srgbClr val="1D4779"/>
              </a:buClr>
              <a:buSzPct val="64000"/>
              <a:buBlip>
                <a:blip r:embed="rId20"/>
              </a:buBlip>
              <a:defRPr sz="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700" dirty="0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Formations et </a:t>
            </a:r>
            <a:r>
              <a:rPr sz="700" dirty="0" err="1">
                <a:solidFill>
                  <a:srgbClr val="FFFFFF"/>
                </a:solidFill>
                <a:latin typeface="Segoe UI" panose="020B0502040204020203" pitchFamily="34" charset="0"/>
                <a:ea typeface="Montserrat Regular"/>
                <a:cs typeface="Segoe UI" panose="020B0502040204020203" pitchFamily="34" charset="0"/>
              </a:rPr>
              <a:t>sensibilisation</a:t>
            </a:r>
            <a:endParaRPr sz="700" dirty="0">
              <a:solidFill>
                <a:srgbClr val="FFFFFF"/>
              </a:solidFill>
              <a:latin typeface="Segoe UI" panose="020B0502040204020203" pitchFamily="34" charset="0"/>
              <a:ea typeface="Montserrat Regular"/>
              <a:cs typeface="Segoe UI" panose="020B0502040204020203" pitchFamily="34" charset="0"/>
            </a:endParaRPr>
          </a:p>
        </p:txBody>
      </p:sp>
      <p:sp>
        <p:nvSpPr>
          <p:cNvPr id="101" name="Rectangle">
            <a:extLst>
              <a:ext uri="{FF2B5EF4-FFF2-40B4-BE49-F238E27FC236}">
                <a16:creationId xmlns:a16="http://schemas.microsoft.com/office/drawing/2014/main" id="{22C3F41C-D1CE-4C94-8B54-B5CA73EFC8C8}"/>
              </a:ext>
            </a:extLst>
          </p:cNvPr>
          <p:cNvSpPr/>
          <p:nvPr/>
        </p:nvSpPr>
        <p:spPr>
          <a:xfrm>
            <a:off x="721225" y="4724840"/>
            <a:ext cx="108138" cy="1800000"/>
          </a:xfrm>
          <a:prstGeom prst="rect">
            <a:avLst/>
          </a:prstGeom>
          <a:solidFill>
            <a:srgbClr val="EC8129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Ligne">
            <a:extLst>
              <a:ext uri="{FF2B5EF4-FFF2-40B4-BE49-F238E27FC236}">
                <a16:creationId xmlns:a16="http://schemas.microsoft.com/office/drawing/2014/main" id="{D2249B85-DD5A-4A8C-BECB-A4E1149FC6CD}"/>
              </a:ext>
            </a:extLst>
          </p:cNvPr>
          <p:cNvSpPr/>
          <p:nvPr/>
        </p:nvSpPr>
        <p:spPr>
          <a:xfrm flipH="1">
            <a:off x="7711363" y="2589812"/>
            <a:ext cx="0" cy="72000"/>
          </a:xfrm>
          <a:prstGeom prst="line">
            <a:avLst/>
          </a:prstGeom>
          <a:ln w="12700">
            <a:solidFill>
              <a:srgbClr val="DD873F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60959" rIns="60959" anchor="ctr"/>
          <a:lstStyle/>
          <a:p>
            <a:pPr defTabSz="1219170" hangingPunct="0"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05855CDA-224A-4FDB-86A7-779C91AE550B}"/>
              </a:ext>
            </a:extLst>
          </p:cNvPr>
          <p:cNvSpPr/>
          <p:nvPr/>
        </p:nvSpPr>
        <p:spPr>
          <a:xfrm rot="5400000">
            <a:off x="8925591" y="3338900"/>
            <a:ext cx="1487389" cy="502261"/>
          </a:xfrm>
          <a:prstGeom prst="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54482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cyber </a:t>
            </a:r>
            <a:r>
              <a:rPr lang="fr-FR" sz="4000" dirty="0" err="1"/>
              <a:t>security</a:t>
            </a:r>
            <a:r>
              <a:rPr lang="fr-FR" sz="4000" dirty="0"/>
              <a:t> </a:t>
            </a:r>
            <a:r>
              <a:rPr lang="fr-FR" sz="4000" dirty="0" err="1"/>
              <a:t>act</a:t>
            </a:r>
            <a:endParaRPr lang="fr-FR" sz="2667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5409699" y="8802328"/>
            <a:ext cx="165109" cy="241092"/>
          </a:xfrm>
        </p:spPr>
        <p:txBody>
          <a:bodyPr/>
          <a:lstStyle/>
          <a:p>
            <a:pPr hangingPunct="0">
              <a:buClr>
                <a:srgbClr val="000000"/>
              </a:buClr>
            </a:pPr>
            <a:fld id="{86CB4B4D-7CA3-9044-876B-883B54F8677D}" type="slidenum">
              <a:rPr lang="fr-FR" kern="0">
                <a:solidFill>
                  <a:srgbClr val="FFFFFF">
                    <a:lumMod val="75000"/>
                  </a:srgbClr>
                </a:solidFill>
                <a:sym typeface="Calibri"/>
              </a:rPr>
              <a:pPr hangingPunct="0">
                <a:buClr>
                  <a:srgbClr val="000000"/>
                </a:buClr>
              </a:pPr>
              <a:t>3</a:t>
            </a:fld>
            <a:endParaRPr lang="fr-FR" kern="0" dirty="0">
              <a:solidFill>
                <a:srgbClr val="FFFFFF">
                  <a:lumMod val="75000"/>
                </a:srgbClr>
              </a:solidFill>
              <a:sym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2592" y="1742340"/>
            <a:ext cx="10947585" cy="511566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Volonté d’harmoniser au niveau de l’UE la certification de produits et de services.</a:t>
            </a:r>
          </a:p>
          <a:p>
            <a:pPr marL="285750" indent="-285750">
              <a:buFont typeface="Segoe UI" panose="020B0502040204020203" pitchFamily="34" charset="0"/>
              <a:buChar char="⁞"/>
            </a:pPr>
            <a:r>
              <a:rPr lang="fr-FR" b="1" dirty="0" smtClean="0">
                <a:solidFill>
                  <a:schemeClr val="tx1"/>
                </a:solidFill>
              </a:rPr>
              <a:t>Règlement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démarré en 2017, publié en 2019 pour une </a:t>
            </a:r>
            <a:r>
              <a:rPr lang="fr-FR" b="1" dirty="0">
                <a:solidFill>
                  <a:schemeClr val="tx1"/>
                </a:solidFill>
              </a:rPr>
              <a:t>application complète du règlement à partir de juin </a:t>
            </a:r>
            <a:r>
              <a:rPr lang="fr-FR" b="1" dirty="0" smtClean="0">
                <a:solidFill>
                  <a:schemeClr val="tx1"/>
                </a:solidFill>
              </a:rPr>
              <a:t>2021.</a:t>
            </a: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Segoe UI" panose="020B0502040204020203" pitchFamily="34" charset="0"/>
              <a:buChar char="⁞"/>
            </a:pPr>
            <a:r>
              <a:rPr lang="fr-FR" dirty="0">
                <a:solidFill>
                  <a:schemeClr val="tx1"/>
                </a:solidFill>
              </a:rPr>
              <a:t>Mandat permanent donné à l’</a:t>
            </a:r>
            <a:r>
              <a:rPr lang="fr-FR" b="1" dirty="0">
                <a:solidFill>
                  <a:schemeClr val="tx1"/>
                </a:solidFill>
              </a:rPr>
              <a:t>ENISA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dirty="0" err="1">
                <a:solidFill>
                  <a:schemeClr val="tx1"/>
                </a:solidFill>
              </a:rPr>
              <a:t>European</a:t>
            </a:r>
            <a:r>
              <a:rPr lang="fr-FR" dirty="0">
                <a:solidFill>
                  <a:schemeClr val="tx1"/>
                </a:solidFill>
              </a:rPr>
              <a:t> Network and Information Security Agency) créée en 2004 avec pouvoir </a:t>
            </a:r>
            <a:r>
              <a:rPr lang="fr-FR" dirty="0" smtClean="0">
                <a:solidFill>
                  <a:schemeClr val="tx1"/>
                </a:solidFill>
              </a:rPr>
              <a:t>renforcé </a:t>
            </a:r>
            <a:r>
              <a:rPr lang="fr-FR" dirty="0">
                <a:solidFill>
                  <a:schemeClr val="tx1"/>
                </a:solidFill>
              </a:rPr>
              <a:t>en 2019 pour construire les schémas de </a:t>
            </a:r>
            <a:r>
              <a:rPr lang="fr-FR" dirty="0" smtClean="0">
                <a:solidFill>
                  <a:schemeClr val="tx1"/>
                </a:solidFill>
              </a:rPr>
              <a:t>certification.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Segoe UI" panose="020B0502040204020203" pitchFamily="34" charset="0"/>
              <a:buChar char="⁞"/>
            </a:pPr>
            <a:r>
              <a:rPr lang="fr-FR" dirty="0">
                <a:solidFill>
                  <a:schemeClr val="tx1"/>
                </a:solidFill>
              </a:rPr>
              <a:t>Création de </a:t>
            </a:r>
            <a:r>
              <a:rPr lang="fr-FR" b="1" dirty="0">
                <a:solidFill>
                  <a:schemeClr val="tx1"/>
                </a:solidFill>
              </a:rPr>
              <a:t>3 niveaux de sécurité</a:t>
            </a: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  <a:buFont typeface="Segoe UI" panose="020B0502040204020203" pitchFamily="34" charset="0"/>
              <a:buChar char="⁞"/>
            </a:pP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Elémentaire (Basic) : base documentaire, en auto-certification ou émission de déclaration de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conformité.</a:t>
            </a:r>
            <a:endParaRPr lang="fr-F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  <a:buFont typeface="Segoe UI" panose="020B0502040204020203" pitchFamily="34" charset="0"/>
              <a:buChar char="⁞"/>
            </a:pP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Substantiel (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Substantial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: 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pentest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analyses de vulnérabilités réalisés par un tiers agréé (labo) sous l’autorité d’un certificateur privé (CAB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fr-F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  <a:buFont typeface="Segoe UI" panose="020B0502040204020203" pitchFamily="34" charset="0"/>
              <a:buChar char="⁞"/>
            </a:pP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Elevé (High) : évaluation de sécurité réalisées par un tiers agréé (labo) sous l’autorité d’un certificateur national (ex: ANSSI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fr-F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Segoe UI" panose="020B0502040204020203" pitchFamily="34" charset="0"/>
              <a:buChar char="⁞"/>
            </a:pPr>
            <a:r>
              <a:rPr lang="fr-FR" dirty="0">
                <a:solidFill>
                  <a:schemeClr val="tx1"/>
                </a:solidFill>
              </a:rPr>
              <a:t>Schémas en cours</a:t>
            </a: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  <a:buFont typeface="Segoe UI" panose="020B0502040204020203" pitchFamily="34" charset="0"/>
              <a:buChar char="⁞"/>
            </a:pP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EUCC, successeur des critères communs + suivi des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vulnérabilités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+ patch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management : 1er 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draft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~</a:t>
            </a:r>
            <a:r>
              <a:rPr lang="fr-FR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Mars/Juin 2023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?</a:t>
            </a:r>
            <a:endParaRPr lang="fr-F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Helvetica Neue"/>
            </a:endParaRP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  <a:buFont typeface="Segoe UI" panose="020B0502040204020203" pitchFamily="34" charset="0"/>
              <a:buChar char="⁞"/>
            </a:pP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EUCS, successeur de 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SecNumCloud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. 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Pending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 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pb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 lié à la souveraineté des données (extra territorialité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).</a:t>
            </a:r>
            <a:endParaRPr lang="fr-F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Helvetica Neue"/>
            </a:endParaRPr>
          </a:p>
          <a:p>
            <a:pPr marL="742950" lvl="2" indent="-285750">
              <a:lnSpc>
                <a:spcPct val="150000"/>
              </a:lnSpc>
              <a:spcBef>
                <a:spcPts val="1000"/>
              </a:spcBef>
              <a:buFont typeface="Segoe UI" panose="020B0502040204020203" pitchFamily="34" charset="0"/>
              <a:buChar char="⁞"/>
            </a:pP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EU5G, EUIACS (indus) et </a:t>
            </a:r>
            <a:r>
              <a:rPr lang="fr-FR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EUIoT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 en cours de </a:t>
            </a:r>
            <a:r>
              <a:rPr lang="fr-FR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rPr>
              <a:t>préparation.</a:t>
            </a:r>
            <a:endParaRPr lang="fr-F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Helvetica Neue"/>
            </a:endParaRPr>
          </a:p>
          <a:p>
            <a:pPr marL="285750" indent="-285750">
              <a:buFont typeface="Segoe UI" panose="020B0502040204020203" pitchFamily="34" charset="0"/>
              <a:buChar char="⁞"/>
            </a:pPr>
            <a:r>
              <a:rPr lang="fr-FR" dirty="0">
                <a:solidFill>
                  <a:schemeClr val="tx1"/>
                </a:solidFill>
              </a:rPr>
              <a:t>Principe de la certification </a:t>
            </a:r>
            <a:r>
              <a:rPr lang="fr-FR" b="1" dirty="0">
                <a:solidFill>
                  <a:schemeClr val="tx1"/>
                </a:solidFill>
              </a:rPr>
              <a:t>volontaire</a:t>
            </a:r>
          </a:p>
        </p:txBody>
      </p:sp>
    </p:spTree>
    <p:extLst>
      <p:ext uri="{BB962C8B-B14F-4D97-AF65-F5344CB8AC3E}">
        <p14:creationId xmlns:p14="http://schemas.microsoft.com/office/powerpoint/2010/main" val="31720457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cyber RESILIENCE </a:t>
            </a:r>
            <a:r>
              <a:rPr lang="fr-FR" sz="4000" dirty="0" err="1" smtClean="0"/>
              <a:t>act</a:t>
            </a:r>
            <a:r>
              <a:rPr lang="fr-FR" dirty="0"/>
              <a:t/>
            </a:r>
            <a:br>
              <a:rPr lang="fr-FR" dirty="0"/>
            </a:br>
            <a:endParaRPr lang="fr-FR" sz="2667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5409699" y="8802328"/>
            <a:ext cx="165109" cy="241092"/>
          </a:xfrm>
        </p:spPr>
        <p:txBody>
          <a:bodyPr/>
          <a:lstStyle/>
          <a:p>
            <a:pPr hangingPunct="0">
              <a:buClr>
                <a:srgbClr val="000000"/>
              </a:buClr>
            </a:pPr>
            <a:fld id="{86CB4B4D-7CA3-9044-876B-883B54F8677D}" type="slidenum">
              <a:rPr lang="fr-FR" kern="0">
                <a:solidFill>
                  <a:srgbClr val="FFFFFF">
                    <a:lumMod val="75000"/>
                  </a:srgbClr>
                </a:solidFill>
                <a:sym typeface="Calibri"/>
              </a:rPr>
              <a:pPr hangingPunct="0">
                <a:buClr>
                  <a:srgbClr val="000000"/>
                </a:buClr>
              </a:pPr>
              <a:t>4</a:t>
            </a:fld>
            <a:endParaRPr lang="fr-FR" kern="0" dirty="0">
              <a:solidFill>
                <a:srgbClr val="FFFFFF">
                  <a:lumMod val="75000"/>
                </a:srgbClr>
              </a:solidFill>
              <a:sym typeface="Calibri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842592" y="1742340"/>
            <a:ext cx="10947585" cy="446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3" tIns="67733" rIns="67733" bIns="67733">
            <a:noAutofit/>
          </a:bodyPr>
          <a:lstStyle>
            <a:lvl1pPr marL="0" marR="0" indent="0" algn="l" defTabSz="91437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umimoji="0" lang="fr-FR" sz="9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1pPr>
            <a:lvl2pPr marL="228600" marR="0" indent="0" algn="l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Helvetica Neue"/>
              </a:defRPr>
            </a:lvl2pPr>
            <a:lvl3pPr marL="457200" marR="0" indent="0" algn="l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kumimoji="0" lang="fr-FR" sz="9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 Neue"/>
              </a:defRPr>
            </a:lvl3pPr>
            <a:lvl4pPr marL="685800" marR="0" indent="0" algn="l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accent6"/>
                </a:solidFill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 Neue"/>
              </a:defRPr>
            </a:lvl4pPr>
            <a:lvl5pPr marL="914400" marR="0" indent="0" algn="l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accent6"/>
                </a:solidFill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Helvetica Neue"/>
              </a:defRPr>
            </a:lvl5pPr>
            <a:lvl6pPr marL="13716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b="1" kern="0" dirty="0">
                <a:solidFill>
                  <a:srgbClr val="434545"/>
                </a:solidFill>
              </a:rPr>
              <a:t>Règlement</a:t>
            </a:r>
            <a:r>
              <a:rPr lang="fr-FR" sz="1000" kern="0" dirty="0">
                <a:solidFill>
                  <a:srgbClr val="434545"/>
                </a:solidFill>
              </a:rPr>
              <a:t> démarré cette année visant à donner le </a:t>
            </a:r>
            <a:r>
              <a:rPr lang="fr-FR" sz="1000" b="1" kern="0" dirty="0">
                <a:solidFill>
                  <a:srgbClr val="434545"/>
                </a:solidFill>
              </a:rPr>
              <a:t>cadre de sécurité pour les produits numériques et leurs services </a:t>
            </a:r>
            <a:r>
              <a:rPr lang="fr-FR" sz="1000" kern="0" dirty="0">
                <a:solidFill>
                  <a:srgbClr val="434545"/>
                </a:solidFill>
              </a:rPr>
              <a:t>sur l’ensemble du cycle (amont et aval) que cela soit sur du </a:t>
            </a:r>
            <a:r>
              <a:rPr lang="fr-FR" sz="1000" b="1" kern="0" dirty="0">
                <a:solidFill>
                  <a:srgbClr val="434545"/>
                </a:solidFill>
              </a:rPr>
              <a:t>hardware</a:t>
            </a:r>
            <a:r>
              <a:rPr lang="fr-FR" sz="1000" kern="0" dirty="0">
                <a:solidFill>
                  <a:srgbClr val="434545"/>
                </a:solidFill>
              </a:rPr>
              <a:t> ou du </a:t>
            </a:r>
            <a:r>
              <a:rPr lang="fr-FR" sz="1000" b="1" kern="0" dirty="0">
                <a:solidFill>
                  <a:srgbClr val="434545"/>
                </a:solidFill>
              </a:rPr>
              <a:t>software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b="1" kern="0" dirty="0">
                <a:solidFill>
                  <a:srgbClr val="434545"/>
                </a:solidFill>
              </a:rPr>
              <a:t>Obligation pour les fabricants </a:t>
            </a:r>
            <a:r>
              <a:rPr lang="fr-FR" sz="1000" kern="0" dirty="0">
                <a:solidFill>
                  <a:srgbClr val="434545"/>
                </a:solidFill>
              </a:rPr>
              <a:t>de faire 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du </a:t>
            </a:r>
            <a:r>
              <a:rPr lang="fr-FR" sz="1000" kern="0" dirty="0" err="1">
                <a:solidFill>
                  <a:srgbClr val="434545"/>
                </a:solidFill>
              </a:rPr>
              <a:t>security</a:t>
            </a:r>
            <a:r>
              <a:rPr lang="fr-FR" sz="1000" kern="0" dirty="0">
                <a:solidFill>
                  <a:srgbClr val="434545"/>
                </a:solidFill>
              </a:rPr>
              <a:t> par design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fournir des correctifs et maj de sécurité pendant la durée de vie du produit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transparence: chaine d’approvisionnement (matériel et logiciel), sécurité fournie, niveau de </a:t>
            </a:r>
            <a:r>
              <a:rPr lang="fr-FR" sz="1000" kern="0" dirty="0" err="1">
                <a:solidFill>
                  <a:srgbClr val="434545"/>
                </a:solidFill>
              </a:rPr>
              <a:t>cybersécurité</a:t>
            </a:r>
            <a:r>
              <a:rPr lang="fr-FR" sz="1000" kern="0" dirty="0">
                <a:solidFill>
                  <a:srgbClr val="434545"/>
                </a:solidFill>
              </a:rPr>
              <a:t> du produit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rapport de sécurité du produit, support après-vente sécurité + diligence lors du recours à des fournisseurs</a:t>
            </a:r>
          </a:p>
          <a:p>
            <a:pPr marL="590542" lvl="1" indent="-285750" defTabSz="1219139">
              <a:buFont typeface="Arial" panose="020B0604020202020204" pitchFamily="34" charset="0"/>
              <a:buChar char="•"/>
            </a:pPr>
            <a:r>
              <a:rPr lang="fr-FR" sz="1000" b="1" kern="0" dirty="0">
                <a:solidFill>
                  <a:srgbClr val="434545"/>
                </a:solidFill>
              </a:rPr>
              <a:t>Sur une durée de les 5 ans de la mise sur le marché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b="1" kern="0" dirty="0">
                <a:solidFill>
                  <a:srgbClr val="434545"/>
                </a:solidFill>
              </a:rPr>
              <a:t>Sanctions</a:t>
            </a:r>
            <a:r>
              <a:rPr lang="fr-FR" sz="1000" kern="0" dirty="0">
                <a:solidFill>
                  <a:srgbClr val="434545"/>
                </a:solidFill>
              </a:rPr>
              <a:t> en cas de non respect: </a:t>
            </a:r>
            <a:r>
              <a:rPr lang="fr-FR" sz="1000" b="1" kern="0" dirty="0">
                <a:solidFill>
                  <a:srgbClr val="434545"/>
                </a:solidFill>
              </a:rPr>
              <a:t>2,5% du CA mondial jusqu’à 15 m€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b="1" kern="0" dirty="0">
                <a:solidFill>
                  <a:srgbClr val="434545"/>
                </a:solidFill>
              </a:rPr>
              <a:t>2 ans </a:t>
            </a:r>
            <a:r>
              <a:rPr lang="fr-FR" sz="1000" kern="0" dirty="0">
                <a:solidFill>
                  <a:srgbClr val="434545"/>
                </a:solidFill>
              </a:rPr>
              <a:t>pour les entreprises </a:t>
            </a:r>
            <a:r>
              <a:rPr lang="fr-FR" sz="1000" b="1" kern="0" dirty="0">
                <a:solidFill>
                  <a:srgbClr val="434545"/>
                </a:solidFill>
              </a:rPr>
              <a:t>pour se mettre en conformité</a:t>
            </a:r>
            <a:r>
              <a:rPr lang="fr-FR" sz="1000" kern="0" dirty="0">
                <a:solidFill>
                  <a:srgbClr val="434545"/>
                </a:solidFill>
              </a:rPr>
              <a:t>, une fois le règlement publié (pas encore)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kern="0" dirty="0">
                <a:solidFill>
                  <a:srgbClr val="434545"/>
                </a:solidFill>
              </a:rPr>
              <a:t>Exclusion des dispositifs médicaux et des voitures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kern="0" dirty="0">
                <a:solidFill>
                  <a:srgbClr val="434545"/>
                </a:solidFill>
              </a:rPr>
              <a:t>2 catégories: 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produits numériques non sensibles : l’AR, suivi de </a:t>
            </a:r>
            <a:r>
              <a:rPr lang="fr-FR" sz="1000" kern="0" dirty="0" err="1">
                <a:solidFill>
                  <a:srgbClr val="434545"/>
                </a:solidFill>
              </a:rPr>
              <a:t>vuln</a:t>
            </a:r>
            <a:r>
              <a:rPr lang="fr-FR" sz="1000" kern="0" dirty="0">
                <a:solidFill>
                  <a:srgbClr val="434545"/>
                </a:solidFill>
              </a:rPr>
              <a:t>, patch management/conformité pourront être fait sur base déclarative avec des modules d’auto-évaluation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produits sensibles : évaluation par un tiers voire une certification obligatoire (question encore ouverte: niveau substantiel ou élevé </a:t>
            </a:r>
            <a:r>
              <a:rPr lang="fr-FR" sz="1000" kern="0" dirty="0" smtClean="0">
                <a:solidFill>
                  <a:srgbClr val="434545"/>
                </a:solidFill>
              </a:rPr>
              <a:t>?)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endParaRPr lang="fr-FR" sz="1000" kern="0" dirty="0">
              <a:solidFill>
                <a:srgbClr val="434545"/>
              </a:solidFill>
            </a:endParaRP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endParaRPr lang="fr-FR" sz="1000" kern="0" dirty="0" smtClean="0">
              <a:solidFill>
                <a:srgbClr val="434545"/>
              </a:solidFill>
            </a:endParaRP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b="1" kern="0" dirty="0">
                <a:solidFill>
                  <a:srgbClr val="434545"/>
                </a:solidFill>
              </a:rPr>
              <a:t>Produits</a:t>
            </a:r>
            <a:r>
              <a:rPr lang="fr-FR" sz="1000" kern="0" dirty="0">
                <a:solidFill>
                  <a:srgbClr val="434545"/>
                </a:solidFill>
              </a:rPr>
              <a:t> </a:t>
            </a:r>
            <a:r>
              <a:rPr lang="fr-FR" sz="1000" b="1" kern="0" dirty="0">
                <a:solidFill>
                  <a:srgbClr val="434545"/>
                </a:solidFill>
              </a:rPr>
              <a:t>dits</a:t>
            </a:r>
            <a:r>
              <a:rPr lang="fr-FR" sz="1000" kern="0" dirty="0">
                <a:solidFill>
                  <a:srgbClr val="434545"/>
                </a:solidFill>
              </a:rPr>
              <a:t> </a:t>
            </a:r>
            <a:r>
              <a:rPr lang="fr-FR" sz="1000" b="1" kern="0" dirty="0">
                <a:solidFill>
                  <a:srgbClr val="434545"/>
                </a:solidFill>
              </a:rPr>
              <a:t>sensibles</a:t>
            </a:r>
            <a:r>
              <a:rPr lang="fr-FR" sz="1000" kern="0" dirty="0">
                <a:solidFill>
                  <a:srgbClr val="434545"/>
                </a:solidFill>
              </a:rPr>
              <a:t> (ceux dont les failles de sécurité présentent un risque pour un grand nb de personnes): 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Systèmes d’exploitation (serveur, mobiles et de bureau)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Hyperviseurs et plates-formes de conteneurs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Infrastructures à clé publique, anti-virus, VPN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Smart </a:t>
            </a:r>
            <a:r>
              <a:rPr lang="fr-FR" sz="1000" kern="0" dirty="0" err="1">
                <a:solidFill>
                  <a:srgbClr val="434545"/>
                </a:solidFill>
              </a:rPr>
              <a:t>cards</a:t>
            </a:r>
            <a:endParaRPr lang="fr-FR" sz="1000" kern="0" dirty="0">
              <a:solidFill>
                <a:srgbClr val="434545"/>
              </a:solidFill>
            </a:endParaRP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HSM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Compteurs connectés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Contrôleurs robotiques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 err="1">
                <a:solidFill>
                  <a:srgbClr val="434545"/>
                </a:solidFill>
              </a:rPr>
              <a:t>IoT</a:t>
            </a:r>
            <a:r>
              <a:rPr lang="fr-FR" sz="1000" kern="0" dirty="0">
                <a:solidFill>
                  <a:srgbClr val="434545"/>
                </a:solidFill>
              </a:rPr>
              <a:t> industriel : objets connectés et firewall</a:t>
            </a:r>
          </a:p>
          <a:p>
            <a:pPr marL="590543" lvl="1" indent="-285750" defTabSz="1219139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434545"/>
                </a:solidFill>
              </a:rPr>
              <a:t>Smartphones</a:t>
            </a:r>
          </a:p>
          <a:p>
            <a:pPr marL="285750" indent="-285750" defTabSz="1219139">
              <a:buFont typeface="Segoe UI" panose="020B0502040204020203" pitchFamily="34" charset="0"/>
              <a:buChar char="⁞"/>
            </a:pPr>
            <a:r>
              <a:rPr lang="fr-FR" sz="1000" kern="0" dirty="0">
                <a:solidFill>
                  <a:srgbClr val="434545"/>
                </a:solidFill>
              </a:rPr>
              <a:t>Adoption visée pour </a:t>
            </a:r>
            <a:r>
              <a:rPr lang="fr-FR" sz="1000" b="1" kern="0" dirty="0">
                <a:solidFill>
                  <a:srgbClr val="434545"/>
                </a:solidFill>
              </a:rPr>
              <a:t>2024 </a:t>
            </a:r>
            <a:r>
              <a:rPr lang="fr-FR" sz="1000" kern="0" dirty="0">
                <a:solidFill>
                  <a:srgbClr val="434545"/>
                </a:solidFill>
              </a:rPr>
              <a:t>avec ensuite 18 à 24 mois de transition avant l’application définitive</a:t>
            </a:r>
            <a:endParaRPr lang="fr-FR" sz="1000" b="1" kern="0" dirty="0">
              <a:solidFill>
                <a:srgbClr val="434545"/>
              </a:solidFill>
            </a:endParaRPr>
          </a:p>
          <a:p>
            <a:pPr marL="361943" indent="-285750" defTabSz="1219139">
              <a:buFont typeface="Arial" panose="020B0604020202020204" pitchFamily="34" charset="0"/>
              <a:buChar char="•"/>
            </a:pPr>
            <a:endParaRPr lang="fr-FR" sz="1200" kern="0" dirty="0" smtClean="0">
              <a:solidFill>
                <a:srgbClr val="43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24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32278"/>
            <a:ext cx="12192000" cy="793444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endParaRPr lang="en-GB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2" cstate="email">
            <a:alphaModFix amt="5788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5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" y="6060955"/>
            <a:ext cx="1445876" cy="632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/>
          <p:cNvSpPr/>
          <p:nvPr/>
        </p:nvSpPr>
        <p:spPr>
          <a:xfrm>
            <a:off x="1809768" y="6371358"/>
            <a:ext cx="10080000" cy="21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defTabSz="1219170" hangingPunct="0"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9" name="Rectangle"/>
          <p:cNvSpPr/>
          <p:nvPr/>
        </p:nvSpPr>
        <p:spPr>
          <a:xfrm>
            <a:off x="1154741" y="2826180"/>
            <a:ext cx="5614328" cy="1501272"/>
          </a:xfrm>
          <a:prstGeom prst="rect">
            <a:avLst/>
          </a:prstGeom>
          <a:solidFill>
            <a:srgbClr val="000000">
              <a:alpha val="33496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defTabSz="1219170" hangingPunct="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2" name="Rectangle 12"/>
          <p:cNvSpPr txBox="1"/>
          <p:nvPr/>
        </p:nvSpPr>
        <p:spPr>
          <a:xfrm>
            <a:off x="1146576" y="2002858"/>
            <a:ext cx="10100544" cy="234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8179" tIns="58179" rIns="58179" bIns="58179">
            <a:spAutoFit/>
          </a:bodyPr>
          <a:lstStyle/>
          <a:p>
            <a:pPr defTabSz="791844" hangingPunct="0">
              <a:lnSpc>
                <a:spcPct val="90000"/>
              </a:lnSpc>
              <a:spcBef>
                <a:spcPts val="1333"/>
              </a:spcBef>
              <a:buClr>
                <a:srgbClr val="000000"/>
              </a:buClr>
              <a:defRPr sz="4100" cap="all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5467" kern="0" cap="all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Bold"/>
              </a:rPr>
              <a:t>SERMA </a:t>
            </a:r>
            <a:r>
              <a:rPr lang="fr-FR" sz="5467" kern="0" cap="all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Bold"/>
              </a:rPr>
              <a:t>SAFETY &amp; SECURITY</a:t>
            </a:r>
            <a:endParaRPr sz="5467" kern="0" cap="all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  <a:sym typeface="Montserrat Bold"/>
            </a:endParaRPr>
          </a:p>
          <a:p>
            <a:pPr defTabSz="791844" hangingPunct="0">
              <a:lnSpc>
                <a:spcPct val="90000"/>
              </a:lnSpc>
              <a:spcBef>
                <a:spcPts val="667"/>
              </a:spcBef>
              <a:buClr>
                <a:srgbClr val="000000"/>
              </a:buClr>
              <a:defRPr sz="1500" cap="all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2000" kern="0" cap="all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14, </a:t>
            </a:r>
            <a:r>
              <a:rPr sz="2000" kern="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Rue </a:t>
            </a:r>
            <a:r>
              <a:rPr sz="2000" kern="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Galilée</a:t>
            </a:r>
            <a:r>
              <a:rPr sz="20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 </a:t>
            </a:r>
            <a:r>
              <a:rPr sz="2000" kern="0" cap="all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- CS </a:t>
            </a:r>
            <a:r>
              <a:rPr lang="fr-FR" sz="2000" kern="0" cap="all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10071</a:t>
            </a:r>
            <a:endParaRPr sz="2000" kern="0" cap="all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  <a:sym typeface="Montserrat Regular"/>
            </a:endParaRPr>
          </a:p>
          <a:p>
            <a:pPr defTabSz="791844" hangingPunct="0">
              <a:lnSpc>
                <a:spcPct val="90000"/>
              </a:lnSpc>
              <a:spcBef>
                <a:spcPts val="667"/>
              </a:spcBef>
              <a:buClr>
                <a:srgbClr val="000000"/>
              </a:buClr>
              <a:defRPr sz="1500" cap="all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2000" kern="0" cap="all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336</a:t>
            </a:r>
            <a:r>
              <a:rPr lang="fr-FR" sz="2000" kern="0" cap="all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08</a:t>
            </a:r>
            <a:r>
              <a:rPr sz="2000" kern="0" cap="all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 </a:t>
            </a:r>
            <a:r>
              <a:rPr sz="2000" kern="0" cap="all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PESSAC </a:t>
            </a:r>
            <a:r>
              <a:rPr sz="2000" kern="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Cedex</a:t>
            </a:r>
            <a:r>
              <a:rPr sz="20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 </a:t>
            </a:r>
            <a:r>
              <a:rPr sz="2000" kern="0" cap="all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- France</a:t>
            </a:r>
          </a:p>
          <a:p>
            <a:pPr defTabSz="791844" hangingPunct="0">
              <a:lnSpc>
                <a:spcPct val="90000"/>
              </a:lnSpc>
              <a:spcBef>
                <a:spcPts val="667"/>
              </a:spcBef>
              <a:buClr>
                <a:srgbClr val="000000"/>
              </a:buClr>
              <a:defRPr sz="15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2000" kern="0" cap="all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+33 (0)5 57 26 08 88</a:t>
            </a:r>
          </a:p>
          <a:p>
            <a:pPr defTabSz="791844" hangingPunct="0">
              <a:lnSpc>
                <a:spcPct val="90000"/>
              </a:lnSpc>
              <a:spcBef>
                <a:spcPts val="667"/>
              </a:spcBef>
              <a:buClr>
                <a:srgbClr val="000000"/>
              </a:buClr>
              <a:defRPr sz="15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2000" kern="0" dirty="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contact@serma.co</a:t>
            </a:r>
            <a:r>
              <a:rPr lang="fr-FR" sz="2000" kern="0" dirty="0" smtClean="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  <a:sym typeface="Montserrat Regular"/>
              </a:rPr>
              <a:t>m </a:t>
            </a:r>
            <a:endParaRPr sz="2000" kern="0" dirty="0">
              <a:solidFill>
                <a:srgbClr val="FFFFFF"/>
              </a:solidFill>
              <a:uFill>
                <a:solidFill>
                  <a:srgbClr val="0000FF"/>
                </a:solidFill>
              </a:uFill>
              <a:latin typeface="Segoe UI" panose="020B0502040204020203" pitchFamily="34" charset="0"/>
              <a:cs typeface="Segoe UI" panose="020B0502040204020203" pitchFamily="34" charset="0"/>
              <a:sym typeface="Montserrat Regular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0977632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u">
  <a:themeElements>
    <a:clrScheme name="Serma 1">
      <a:dk1>
        <a:srgbClr val="404040"/>
      </a:dk1>
      <a:lt1>
        <a:srgbClr val="FFFFFF"/>
      </a:lt1>
      <a:dk2>
        <a:srgbClr val="404040"/>
      </a:dk2>
      <a:lt2>
        <a:srgbClr val="FDFEFD"/>
      </a:lt2>
      <a:accent1>
        <a:srgbClr val="2B66B0"/>
      </a:accent1>
      <a:accent2>
        <a:srgbClr val="4A9A34"/>
      </a:accent2>
      <a:accent3>
        <a:srgbClr val="EC8129"/>
      </a:accent3>
      <a:accent4>
        <a:srgbClr val="FEC204"/>
      </a:accent4>
      <a:accent5>
        <a:srgbClr val="DF1028"/>
      </a:accent5>
      <a:accent6>
        <a:srgbClr val="434545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815</Words>
  <Application>Microsoft Office PowerPoint</Application>
  <PresentationFormat>Grand écran</PresentationFormat>
  <Paragraphs>109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Helvetica Neue</vt:lpstr>
      <vt:lpstr>Helvetica Neue Medium</vt:lpstr>
      <vt:lpstr>Montserrat</vt:lpstr>
      <vt:lpstr>Montserrat Bold</vt:lpstr>
      <vt:lpstr>Montserrat Regular</vt:lpstr>
      <vt:lpstr>Montserrat-Regular</vt:lpstr>
      <vt:lpstr>Poppins SemiBold</vt:lpstr>
      <vt:lpstr>Roboto Regular</vt:lpstr>
      <vt:lpstr>Segoe UI</vt:lpstr>
      <vt:lpstr>Segoe UI Semibold</vt:lpstr>
      <vt:lpstr>Wingdings</vt:lpstr>
      <vt:lpstr>Thème Office</vt:lpstr>
      <vt:lpstr>1_Bleu</vt:lpstr>
      <vt:lpstr>Législations et normes cybersécurité</vt:lpstr>
      <vt:lpstr>Présentation PowerPoint</vt:lpstr>
      <vt:lpstr>cyber security act</vt:lpstr>
      <vt:lpstr>cyber RESILIENCE act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Législations et normes cybersécurité</dc:title>
  <dc:creator>SERRETTE Severine</dc:creator>
  <cp:lastModifiedBy>MADEC Pierre Marie</cp:lastModifiedBy>
  <cp:revision>6</cp:revision>
  <dcterms:created xsi:type="dcterms:W3CDTF">2023-02-07T08:18:57Z</dcterms:created>
  <dcterms:modified xsi:type="dcterms:W3CDTF">2023-02-15T14:14:32Z</dcterms:modified>
</cp:coreProperties>
</file>